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4"/>
  </p:notesMasterIdLst>
  <p:handoutMasterIdLst>
    <p:handoutMasterId r:id="rId55"/>
  </p:handoutMasterIdLst>
  <p:sldIdLst>
    <p:sldId id="259" r:id="rId5"/>
    <p:sldId id="605" r:id="rId6"/>
    <p:sldId id="596" r:id="rId7"/>
    <p:sldId id="585" r:id="rId8"/>
    <p:sldId id="263" r:id="rId9"/>
    <p:sldId id="297" r:id="rId10"/>
    <p:sldId id="298" r:id="rId11"/>
    <p:sldId id="599" r:id="rId12"/>
    <p:sldId id="586" r:id="rId13"/>
    <p:sldId id="394" r:id="rId14"/>
    <p:sldId id="598" r:id="rId15"/>
    <p:sldId id="295" r:id="rId16"/>
    <p:sldId id="597" r:id="rId17"/>
    <p:sldId id="270" r:id="rId18"/>
    <p:sldId id="271" r:id="rId19"/>
    <p:sldId id="272" r:id="rId20"/>
    <p:sldId id="273" r:id="rId21"/>
    <p:sldId id="274" r:id="rId22"/>
    <p:sldId id="275" r:id="rId23"/>
    <p:sldId id="276" r:id="rId24"/>
    <p:sldId id="277" r:id="rId25"/>
    <p:sldId id="278" r:id="rId26"/>
    <p:sldId id="588" r:id="rId27"/>
    <p:sldId id="589" r:id="rId28"/>
    <p:sldId id="591" r:id="rId29"/>
    <p:sldId id="590" r:id="rId30"/>
    <p:sldId id="595" r:id="rId31"/>
    <p:sldId id="282" r:id="rId32"/>
    <p:sldId id="601" r:id="rId33"/>
    <p:sldId id="294" r:id="rId34"/>
    <p:sldId id="284" r:id="rId35"/>
    <p:sldId id="602" r:id="rId36"/>
    <p:sldId id="592" r:id="rId37"/>
    <p:sldId id="593" r:id="rId38"/>
    <p:sldId id="279" r:id="rId39"/>
    <p:sldId id="286" r:id="rId40"/>
    <p:sldId id="594" r:id="rId41"/>
    <p:sldId id="281" r:id="rId42"/>
    <p:sldId id="603" r:id="rId43"/>
    <p:sldId id="611" r:id="rId44"/>
    <p:sldId id="1145" r:id="rId45"/>
    <p:sldId id="1180" r:id="rId46"/>
    <p:sldId id="1152" r:id="rId47"/>
    <p:sldId id="1150" r:id="rId48"/>
    <p:sldId id="1151" r:id="rId49"/>
    <p:sldId id="1146" r:id="rId50"/>
    <p:sldId id="1149" r:id="rId51"/>
    <p:sldId id="604" r:id="rId52"/>
    <p:sldId id="293"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C62"/>
    <a:srgbClr val="8C8C8C"/>
    <a:srgbClr val="C8C8C8"/>
    <a:srgbClr val="D71440"/>
    <a:srgbClr val="A72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14" autoAdjust="0"/>
    <p:restoredTop sz="94660"/>
  </p:normalViewPr>
  <p:slideViewPr>
    <p:cSldViewPr snapToGrid="0" snapToObjects="1">
      <p:cViewPr varScale="1">
        <p:scale>
          <a:sx n="82" d="100"/>
          <a:sy n="82" d="100"/>
        </p:scale>
        <p:origin x="724" y="5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image" Target="../media/image23.jpeg"/><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image" Target="../media/image23.jpeg"/><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jpeg"/><Relationship Id="rId4" Type="http://schemas.openxmlformats.org/officeDocument/2006/relationships/image" Target="../media/image26.jpeg"/><Relationship Id="rId9" Type="http://schemas.openxmlformats.org/officeDocument/2006/relationships/image" Target="../media/image30.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7CF177-570E-7F45-8260-11B1806ED21E}" type="doc">
      <dgm:prSet loTypeId="urn:microsoft.com/office/officeart/2008/layout/HexagonCluster" loCatId="" qsTypeId="urn:microsoft.com/office/officeart/2005/8/quickstyle/simple5" qsCatId="simple" csTypeId="urn:microsoft.com/office/officeart/2005/8/colors/accent0_3" csCatId="mainScheme" phldr="1"/>
      <dgm:spPr/>
      <dgm:t>
        <a:bodyPr/>
        <a:lstStyle/>
        <a:p>
          <a:endParaRPr lang="en-US"/>
        </a:p>
      </dgm:t>
    </dgm:pt>
    <dgm:pt modelId="{8806E160-7CD8-DB48-A5A2-766400450D2C}">
      <dgm:prSet phldrT="[Text]" custT="1"/>
      <dgm:spPr>
        <a:gradFill rotWithShape="0">
          <a:gsLst>
            <a:gs pos="82000">
              <a:srgbClr val="C00000"/>
            </a:gs>
            <a:gs pos="100000">
              <a:schemeClr val="dk2">
                <a:hueOff val="0"/>
                <a:satOff val="0"/>
                <a:lumOff val="0"/>
                <a:alphaOff val="0"/>
                <a:shade val="93000"/>
                <a:satMod val="130000"/>
              </a:schemeClr>
            </a:gs>
            <a:gs pos="100000">
              <a:schemeClr val="dk2">
                <a:hueOff val="0"/>
                <a:satOff val="0"/>
                <a:lumOff val="0"/>
                <a:alphaOff val="0"/>
                <a:shade val="94000"/>
                <a:satMod val="135000"/>
              </a:schemeClr>
            </a:gs>
          </a:gsLst>
        </a:gradFill>
      </dgm:spPr>
      <dgm:t>
        <a:bodyPr/>
        <a:lstStyle/>
        <a:p>
          <a:r>
            <a:rPr lang="en-US" sz="900" b="1" dirty="0">
              <a:latin typeface="Arial" panose="020B0604020202020204" pitchFamily="34" charset="0"/>
              <a:cs typeface="Arial" panose="020B0604020202020204" pitchFamily="34" charset="0"/>
            </a:rPr>
            <a:t>Nanyang Business School	</a:t>
          </a:r>
        </a:p>
      </dgm:t>
    </dgm:pt>
    <dgm:pt modelId="{4AAB574B-C76E-2B41-98AE-E38648AA1B31}" type="parTrans" cxnId="{DB51F7EB-7091-8246-9C3C-FDC056DC307D}">
      <dgm:prSet/>
      <dgm:spPr/>
      <dgm:t>
        <a:bodyPr/>
        <a:lstStyle/>
        <a:p>
          <a:endParaRPr lang="en-US" sz="800">
            <a:solidFill>
              <a:schemeClr val="tx2">
                <a:lumMod val="75000"/>
              </a:schemeClr>
            </a:solidFill>
          </a:endParaRPr>
        </a:p>
      </dgm:t>
    </dgm:pt>
    <dgm:pt modelId="{2DC328F7-879E-734A-BEEC-BF7F826C5BA6}" type="sibTrans" cxnId="{DB51F7EB-7091-8246-9C3C-FDC056DC307D}">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t>
        <a:bodyPr/>
        <a:lstStyle/>
        <a:p>
          <a:endParaRPr lang="en-US" sz="800">
            <a:solidFill>
              <a:schemeClr val="tx2">
                <a:lumMod val="75000"/>
              </a:schemeClr>
            </a:solidFill>
          </a:endParaRPr>
        </a:p>
      </dgm:t>
    </dgm:pt>
    <dgm:pt modelId="{7C66DB64-CB13-8F4C-96B8-6BAC42309F47}">
      <dgm:prSet phldrT="[Text]" custT="1"/>
      <dgm:spPr/>
      <dgm:t>
        <a:bodyPr/>
        <a:lstStyle/>
        <a:p>
          <a:r>
            <a:rPr lang="en-US" sz="800" b="1">
              <a:latin typeface="Arial" panose="020B0604020202020204" pitchFamily="34" charset="0"/>
              <a:cs typeface="Arial" panose="020B0604020202020204" pitchFamily="34" charset="0"/>
            </a:rPr>
            <a:t>College of Engineering</a:t>
          </a:r>
          <a:endParaRPr lang="en-US" sz="800" b="1" dirty="0">
            <a:latin typeface="Arial" panose="020B0604020202020204" pitchFamily="34" charset="0"/>
            <a:cs typeface="Arial" panose="020B0604020202020204" pitchFamily="34" charset="0"/>
          </a:endParaRPr>
        </a:p>
      </dgm:t>
    </dgm:pt>
    <dgm:pt modelId="{82B2731D-AF80-0544-8903-32604A3441BE}" type="parTrans" cxnId="{4BA222AC-8770-E040-8C9E-F307CCA2BADF}">
      <dgm:prSet/>
      <dgm:spPr/>
      <dgm:t>
        <a:bodyPr/>
        <a:lstStyle/>
        <a:p>
          <a:endParaRPr lang="en-US" sz="800">
            <a:solidFill>
              <a:schemeClr val="tx2">
                <a:lumMod val="75000"/>
              </a:schemeClr>
            </a:solidFill>
          </a:endParaRPr>
        </a:p>
      </dgm:t>
    </dgm:pt>
    <dgm:pt modelId="{4F1C7DE6-27AB-244F-B1AB-74CD8CE45FEF}" type="sibTrans" cxnId="{4BA222AC-8770-E040-8C9E-F307CCA2BADF}">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t>
        <a:bodyPr/>
        <a:lstStyle/>
        <a:p>
          <a:endParaRPr lang="en-US" sz="800">
            <a:solidFill>
              <a:schemeClr val="tx2">
                <a:lumMod val="75000"/>
              </a:schemeClr>
            </a:solidFill>
          </a:endParaRPr>
        </a:p>
      </dgm:t>
    </dgm:pt>
    <dgm:pt modelId="{05F5F0D1-38B1-464D-BB51-31163E605999}">
      <dgm:prSet phldrT="[Text]" custT="1"/>
      <dgm:spPr/>
      <dgm:t>
        <a:bodyPr/>
        <a:lstStyle/>
        <a:p>
          <a:r>
            <a:rPr lang="en-US" sz="800" b="1">
              <a:latin typeface="Arial" panose="020B0604020202020204" pitchFamily="34" charset="0"/>
              <a:cs typeface="Arial" panose="020B0604020202020204" pitchFamily="34" charset="0"/>
            </a:rPr>
            <a:t>College of Science</a:t>
          </a:r>
          <a:endParaRPr lang="en-US" sz="800" b="1" dirty="0">
            <a:latin typeface="Arial" panose="020B0604020202020204" pitchFamily="34" charset="0"/>
            <a:cs typeface="Arial" panose="020B0604020202020204" pitchFamily="34" charset="0"/>
          </a:endParaRPr>
        </a:p>
      </dgm:t>
    </dgm:pt>
    <dgm:pt modelId="{9913782A-E43E-4646-B766-5CEF01873F0C}" type="parTrans" cxnId="{51531F1F-C76B-8E43-8760-1FE893601B5D}">
      <dgm:prSet/>
      <dgm:spPr/>
      <dgm:t>
        <a:bodyPr/>
        <a:lstStyle/>
        <a:p>
          <a:endParaRPr lang="en-US" sz="800">
            <a:solidFill>
              <a:schemeClr val="tx2">
                <a:lumMod val="75000"/>
              </a:schemeClr>
            </a:solidFill>
          </a:endParaRPr>
        </a:p>
      </dgm:t>
    </dgm:pt>
    <dgm:pt modelId="{566513F3-B455-1F4F-83E8-3239FACF880A}" type="sibTrans" cxnId="{51531F1F-C76B-8E43-8760-1FE893601B5D}">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t>
        <a:bodyPr/>
        <a:lstStyle/>
        <a:p>
          <a:endParaRPr lang="en-US" sz="800">
            <a:solidFill>
              <a:schemeClr val="tx2">
                <a:lumMod val="75000"/>
              </a:schemeClr>
            </a:solidFill>
          </a:endParaRPr>
        </a:p>
      </dgm:t>
    </dgm:pt>
    <dgm:pt modelId="{574500E3-76CB-D54D-A4E4-69B77CA27C72}">
      <dgm:prSet phldrT="[Text]" custT="1"/>
      <dgm:spPr/>
      <dgm:t>
        <a:bodyPr/>
        <a:lstStyle/>
        <a:p>
          <a:r>
            <a:rPr lang="en-US" sz="800" b="1">
              <a:latin typeface="Arial" panose="020B0604020202020204" pitchFamily="34" charset="0"/>
              <a:cs typeface="Arial" panose="020B0604020202020204" pitchFamily="34" charset="0"/>
            </a:rPr>
            <a:t>College of Humanities, Arts &amp; Social Sciences</a:t>
          </a:r>
          <a:endParaRPr lang="en-US" sz="800" b="1" dirty="0">
            <a:latin typeface="Arial" panose="020B0604020202020204" pitchFamily="34" charset="0"/>
            <a:cs typeface="Arial" panose="020B0604020202020204" pitchFamily="34" charset="0"/>
          </a:endParaRPr>
        </a:p>
      </dgm:t>
    </dgm:pt>
    <dgm:pt modelId="{B66A353C-2CC0-D444-8E3F-D6A92968E8B4}" type="parTrans" cxnId="{CAE584B3-0446-1142-827A-853B785AFBB8}">
      <dgm:prSet/>
      <dgm:spPr/>
      <dgm:t>
        <a:bodyPr/>
        <a:lstStyle/>
        <a:p>
          <a:endParaRPr lang="en-US" sz="800">
            <a:solidFill>
              <a:schemeClr val="tx2">
                <a:lumMod val="75000"/>
              </a:schemeClr>
            </a:solidFill>
          </a:endParaRPr>
        </a:p>
      </dgm:t>
    </dgm:pt>
    <dgm:pt modelId="{9E81E04A-8D71-8F4B-8097-40D1EAC9B62D}" type="sibTrans" cxnId="{CAE584B3-0446-1142-827A-853B785AFBB8}">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t>
        <a:bodyPr/>
        <a:lstStyle/>
        <a:p>
          <a:endParaRPr lang="en-US" sz="800">
            <a:solidFill>
              <a:schemeClr val="tx2">
                <a:lumMod val="75000"/>
              </a:schemeClr>
            </a:solidFill>
          </a:endParaRPr>
        </a:p>
      </dgm:t>
    </dgm:pt>
    <dgm:pt modelId="{FBB9E104-5770-5D47-9071-99F8CAA79390}">
      <dgm:prSet phldrT="[Text]" custT="1"/>
      <dgm:spPr/>
      <dgm:t>
        <a:bodyPr/>
        <a:lstStyle/>
        <a:p>
          <a:r>
            <a:rPr lang="en-US" sz="800" b="1" dirty="0" err="1">
              <a:latin typeface="Arial" panose="020B0604020202020204" pitchFamily="34" charset="0"/>
              <a:cs typeface="Arial" panose="020B0604020202020204" pitchFamily="34" charset="0"/>
            </a:rPr>
            <a:t>Interdiscipli</a:t>
          </a:r>
          <a:r>
            <a:rPr lang="en-US" sz="800" b="1" dirty="0">
              <a:latin typeface="Arial" panose="020B0604020202020204" pitchFamily="34" charset="0"/>
              <a:cs typeface="Arial" panose="020B0604020202020204" pitchFamily="34" charset="0"/>
            </a:rPr>
            <a:t>-nary Graduate School</a:t>
          </a:r>
        </a:p>
      </dgm:t>
    </dgm:pt>
    <dgm:pt modelId="{8F16B02A-DAF5-C84E-B802-1ED82B17E153}" type="parTrans" cxnId="{6C12A02E-D900-624A-9A29-66831758528D}">
      <dgm:prSet/>
      <dgm:spPr/>
      <dgm:t>
        <a:bodyPr/>
        <a:lstStyle/>
        <a:p>
          <a:endParaRPr lang="en-US" sz="800">
            <a:solidFill>
              <a:schemeClr val="tx2">
                <a:lumMod val="75000"/>
              </a:schemeClr>
            </a:solidFill>
          </a:endParaRPr>
        </a:p>
      </dgm:t>
    </dgm:pt>
    <dgm:pt modelId="{3E5A7BBF-5BE3-8E42-8B72-046C9B4CDF5A}" type="sibTrans" cxnId="{6C12A02E-D900-624A-9A29-66831758528D}">
      <dgm:prSet/>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t>
        <a:bodyPr/>
        <a:lstStyle/>
        <a:p>
          <a:endParaRPr lang="en-US" sz="800">
            <a:solidFill>
              <a:schemeClr val="tx2">
                <a:lumMod val="75000"/>
              </a:schemeClr>
            </a:solidFill>
          </a:endParaRPr>
        </a:p>
      </dgm:t>
    </dgm:pt>
    <dgm:pt modelId="{4BFB0D18-6A99-8342-9CBF-F58D28D48D20}">
      <dgm:prSet phldrT="[Text]" custT="1"/>
      <dgm:spPr/>
      <dgm:t>
        <a:bodyPr/>
        <a:lstStyle/>
        <a:p>
          <a:r>
            <a:rPr lang="en-US" sz="800" b="1">
              <a:latin typeface="Arial" panose="020B0604020202020204" pitchFamily="34" charset="0"/>
              <a:cs typeface="Arial" panose="020B0604020202020204" pitchFamily="34" charset="0"/>
            </a:rPr>
            <a:t>Lee Kong Chian School of Medicine</a:t>
          </a:r>
          <a:endParaRPr lang="en-US" sz="800" b="1" dirty="0">
            <a:latin typeface="Arial" panose="020B0604020202020204" pitchFamily="34" charset="0"/>
            <a:cs typeface="Arial" panose="020B0604020202020204" pitchFamily="34" charset="0"/>
          </a:endParaRPr>
        </a:p>
      </dgm:t>
    </dgm:pt>
    <dgm:pt modelId="{43E5A641-9BC3-5741-BCF0-4A62E10DC636}" type="parTrans" cxnId="{4EF63388-BC72-644C-9AE5-8EA09959C184}">
      <dgm:prSet/>
      <dgm:spPr/>
      <dgm:t>
        <a:bodyPr/>
        <a:lstStyle/>
        <a:p>
          <a:endParaRPr lang="en-US" sz="800">
            <a:solidFill>
              <a:schemeClr val="tx2">
                <a:lumMod val="75000"/>
              </a:schemeClr>
            </a:solidFill>
          </a:endParaRPr>
        </a:p>
      </dgm:t>
    </dgm:pt>
    <dgm:pt modelId="{364369B6-A401-9C46-96B4-F64793C851C1}" type="sibTrans" cxnId="{4EF63388-BC72-644C-9AE5-8EA09959C184}">
      <dgm:prSet/>
      <dgm:spPr>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dgm:spPr>
      <dgm:t>
        <a:bodyPr/>
        <a:lstStyle/>
        <a:p>
          <a:endParaRPr lang="en-US" sz="800">
            <a:solidFill>
              <a:schemeClr val="tx2">
                <a:lumMod val="75000"/>
              </a:schemeClr>
            </a:solidFill>
          </a:endParaRPr>
        </a:p>
      </dgm:t>
    </dgm:pt>
    <dgm:pt modelId="{4590CA18-5BBE-D143-8560-15DC5A49258B}">
      <dgm:prSet phldrT="[Text]" custT="1"/>
      <dgm:spPr/>
      <dgm:t>
        <a:bodyPr/>
        <a:lstStyle/>
        <a:p>
          <a:r>
            <a:rPr lang="en-US" sz="800" b="1" dirty="0" err="1">
              <a:latin typeface="Arial" panose="020B0604020202020204" pitchFamily="34" charset="0"/>
              <a:cs typeface="Arial" panose="020B0604020202020204" pitchFamily="34" charset="0"/>
            </a:rPr>
            <a:t>Cradle@NTU</a:t>
          </a:r>
          <a:endParaRPr lang="en-US" sz="800" b="1" dirty="0">
            <a:latin typeface="Arial" panose="020B0604020202020204" pitchFamily="34" charset="0"/>
            <a:cs typeface="Arial" panose="020B0604020202020204" pitchFamily="34" charset="0"/>
          </a:endParaRPr>
        </a:p>
      </dgm:t>
    </dgm:pt>
    <dgm:pt modelId="{E4BABF2C-0A51-CD4F-80DE-8BDF34190BFA}" type="parTrans" cxnId="{08163B32-6BAD-6D40-B2BD-0162B0200061}">
      <dgm:prSet/>
      <dgm:spPr/>
      <dgm:t>
        <a:bodyPr/>
        <a:lstStyle/>
        <a:p>
          <a:endParaRPr lang="en-US" sz="800">
            <a:solidFill>
              <a:schemeClr val="tx2">
                <a:lumMod val="75000"/>
              </a:schemeClr>
            </a:solidFill>
          </a:endParaRPr>
        </a:p>
      </dgm:t>
    </dgm:pt>
    <dgm:pt modelId="{E480055E-D911-6B4B-AFAC-F6D5D13F1407}" type="sibTrans" cxnId="{08163B32-6BAD-6D40-B2BD-0162B0200061}">
      <dgm:prSet/>
      <dgm:spPr>
        <a:blipFill rotWithShape="1">
          <a:blip xmlns:r="http://schemas.openxmlformats.org/officeDocument/2006/relationships" r:embed="rId7" cstate="screen">
            <a:extLst>
              <a:ext uri="{28A0092B-C50C-407E-A947-70E740481C1C}">
                <a14:useLocalDpi xmlns:a14="http://schemas.microsoft.com/office/drawing/2010/main"/>
              </a:ext>
            </a:extLst>
          </a:blip>
          <a:stretch>
            <a:fillRect/>
          </a:stretch>
        </a:blipFill>
      </dgm:spPr>
      <dgm:t>
        <a:bodyPr/>
        <a:lstStyle/>
        <a:p>
          <a:endParaRPr lang="en-US" sz="800">
            <a:solidFill>
              <a:schemeClr val="tx2">
                <a:lumMod val="75000"/>
              </a:schemeClr>
            </a:solidFill>
          </a:endParaRPr>
        </a:p>
      </dgm:t>
    </dgm:pt>
    <dgm:pt modelId="{EBA3681D-4FD3-B748-87DE-8DC098BC3FE4}">
      <dgm:prSet phldrT="[Text]" custT="1"/>
      <dgm:spPr/>
      <dgm:t>
        <a:bodyPr/>
        <a:lstStyle/>
        <a:p>
          <a:r>
            <a:rPr lang="en-US" sz="800" b="1">
              <a:latin typeface="Arial" panose="020B0604020202020204" pitchFamily="34" charset="0"/>
              <a:cs typeface="Arial" panose="020B0604020202020204" pitchFamily="34" charset="0"/>
            </a:rPr>
            <a:t>S Rajaratnam School of International Studies</a:t>
          </a:r>
          <a:endParaRPr lang="en-US" sz="800" b="1" dirty="0">
            <a:latin typeface="Arial" panose="020B0604020202020204" pitchFamily="34" charset="0"/>
            <a:cs typeface="Arial" panose="020B0604020202020204" pitchFamily="34" charset="0"/>
          </a:endParaRPr>
        </a:p>
      </dgm:t>
    </dgm:pt>
    <dgm:pt modelId="{BB5BE37C-73DA-F14D-892C-5A5DD08651CE}" type="parTrans" cxnId="{BC3069D0-8DDE-384A-986E-568C3E040E63}">
      <dgm:prSet/>
      <dgm:spPr/>
      <dgm:t>
        <a:bodyPr/>
        <a:lstStyle/>
        <a:p>
          <a:endParaRPr lang="en-US" sz="800">
            <a:solidFill>
              <a:schemeClr val="tx2">
                <a:lumMod val="75000"/>
              </a:schemeClr>
            </a:solidFill>
          </a:endParaRPr>
        </a:p>
      </dgm:t>
    </dgm:pt>
    <dgm:pt modelId="{429ACEAB-3606-284A-BD3C-6631C064C6A1}" type="sibTrans" cxnId="{BC3069D0-8DDE-384A-986E-568C3E040E63}">
      <dgm:prSet/>
      <dgm:spPr>
        <a:blipFill rotWithShape="1">
          <a:blip xmlns:r="http://schemas.openxmlformats.org/officeDocument/2006/relationships" r:embed="rId8" cstate="screen">
            <a:extLst>
              <a:ext uri="{28A0092B-C50C-407E-A947-70E740481C1C}">
                <a14:useLocalDpi xmlns:a14="http://schemas.microsoft.com/office/drawing/2010/main"/>
              </a:ext>
            </a:extLst>
          </a:blip>
          <a:stretch>
            <a:fillRect/>
          </a:stretch>
        </a:blipFill>
      </dgm:spPr>
      <dgm:t>
        <a:bodyPr/>
        <a:lstStyle/>
        <a:p>
          <a:endParaRPr lang="en-US" sz="800">
            <a:solidFill>
              <a:schemeClr val="tx2">
                <a:lumMod val="75000"/>
              </a:schemeClr>
            </a:solidFill>
          </a:endParaRPr>
        </a:p>
      </dgm:t>
    </dgm:pt>
    <dgm:pt modelId="{63FC1411-F668-AF4C-AB9F-94A84405D8B9}">
      <dgm:prSet phldrT="[Text]" custT="1"/>
      <dgm:spPr/>
      <dgm:t>
        <a:bodyPr/>
        <a:lstStyle/>
        <a:p>
          <a:r>
            <a:rPr lang="en-US" sz="800" b="1">
              <a:latin typeface="Arial" panose="020B0604020202020204" pitchFamily="34" charset="0"/>
              <a:cs typeface="Arial" panose="020B0604020202020204" pitchFamily="34" charset="0"/>
            </a:rPr>
            <a:t>Earth Observatory of Singapore</a:t>
          </a:r>
          <a:endParaRPr lang="en-US" sz="800" b="1" dirty="0">
            <a:latin typeface="Arial" panose="020B0604020202020204" pitchFamily="34" charset="0"/>
            <a:cs typeface="Arial" panose="020B0604020202020204" pitchFamily="34" charset="0"/>
          </a:endParaRPr>
        </a:p>
      </dgm:t>
    </dgm:pt>
    <dgm:pt modelId="{01A8E692-2E79-234A-AAE3-F9DB7DE4ADA8}" type="parTrans" cxnId="{E1F5A8A3-0750-334A-811A-FDA0B62070CA}">
      <dgm:prSet/>
      <dgm:spPr/>
      <dgm:t>
        <a:bodyPr/>
        <a:lstStyle/>
        <a:p>
          <a:endParaRPr lang="en-US" sz="800">
            <a:solidFill>
              <a:schemeClr val="tx2">
                <a:lumMod val="75000"/>
              </a:schemeClr>
            </a:solidFill>
          </a:endParaRPr>
        </a:p>
      </dgm:t>
    </dgm:pt>
    <dgm:pt modelId="{3FFFC512-C52A-534D-B2AA-0D5017A0F9DC}" type="sibTrans" cxnId="{E1F5A8A3-0750-334A-811A-FDA0B62070CA}">
      <dgm:prSet/>
      <dgm:spPr>
        <a:blipFill rotWithShape="1">
          <a:blip xmlns:r="http://schemas.openxmlformats.org/officeDocument/2006/relationships" r:embed="rId9" cstate="screen">
            <a:extLst>
              <a:ext uri="{28A0092B-C50C-407E-A947-70E740481C1C}">
                <a14:useLocalDpi xmlns:a14="http://schemas.microsoft.com/office/drawing/2010/main"/>
              </a:ext>
            </a:extLst>
          </a:blip>
          <a:stretch>
            <a:fillRect/>
          </a:stretch>
        </a:blipFill>
      </dgm:spPr>
      <dgm:t>
        <a:bodyPr/>
        <a:lstStyle/>
        <a:p>
          <a:endParaRPr lang="en-US" sz="800">
            <a:solidFill>
              <a:schemeClr val="tx2">
                <a:lumMod val="75000"/>
              </a:schemeClr>
            </a:solidFill>
          </a:endParaRPr>
        </a:p>
      </dgm:t>
    </dgm:pt>
    <dgm:pt modelId="{58B435D3-7D9D-8A49-96AE-31A89AFAF1CE}">
      <dgm:prSet phldrT="[Text]" custT="1"/>
      <dgm:spPr/>
      <dgm:t>
        <a:bodyPr/>
        <a:lstStyle/>
        <a:p>
          <a:r>
            <a:rPr lang="en-US" sz="800" b="1" dirty="0" err="1">
              <a:latin typeface="Arial" panose="020B0604020202020204" pitchFamily="34" charset="0"/>
              <a:cs typeface="Arial" panose="020B0604020202020204" pitchFamily="34" charset="0"/>
            </a:rPr>
            <a:t>S’pore</a:t>
          </a:r>
          <a:r>
            <a:rPr lang="en-US" sz="800" b="1" dirty="0">
              <a:latin typeface="Arial" panose="020B0604020202020204" pitchFamily="34" charset="0"/>
              <a:cs typeface="Arial" panose="020B0604020202020204" pitchFamily="34" charset="0"/>
            </a:rPr>
            <a:t> Centre on Environment-al Life Sciences Engineering</a:t>
          </a:r>
        </a:p>
      </dgm:t>
    </dgm:pt>
    <dgm:pt modelId="{B07AD0D0-2844-7D4A-AC71-779638EBA09C}" type="parTrans" cxnId="{B0087DA9-F1E3-6E46-89B5-D79F8BFE5E94}">
      <dgm:prSet/>
      <dgm:spPr/>
      <dgm:t>
        <a:bodyPr/>
        <a:lstStyle/>
        <a:p>
          <a:endParaRPr lang="en-US" sz="800">
            <a:solidFill>
              <a:schemeClr val="tx2">
                <a:lumMod val="75000"/>
              </a:schemeClr>
            </a:solidFill>
          </a:endParaRPr>
        </a:p>
      </dgm:t>
    </dgm:pt>
    <dgm:pt modelId="{695312D3-7CF6-8342-9CF2-D44CADE69F83}" type="sibTrans" cxnId="{B0087DA9-F1E3-6E46-89B5-D79F8BFE5E94}">
      <dgm:prSet/>
      <dgm:spPr>
        <a:blipFill rotWithShape="1">
          <a:blip xmlns:r="http://schemas.openxmlformats.org/officeDocument/2006/relationships" r:embed="rId10" cstate="screen">
            <a:extLst>
              <a:ext uri="{28A0092B-C50C-407E-A947-70E740481C1C}">
                <a14:useLocalDpi xmlns:a14="http://schemas.microsoft.com/office/drawing/2010/main"/>
              </a:ext>
            </a:extLst>
          </a:blip>
          <a:stretch>
            <a:fillRect/>
          </a:stretch>
        </a:blipFill>
      </dgm:spPr>
      <dgm:t>
        <a:bodyPr/>
        <a:lstStyle/>
        <a:p>
          <a:endParaRPr lang="en-US" sz="800">
            <a:solidFill>
              <a:schemeClr val="tx2">
                <a:lumMod val="75000"/>
              </a:schemeClr>
            </a:solidFill>
          </a:endParaRPr>
        </a:p>
      </dgm:t>
    </dgm:pt>
    <dgm:pt modelId="{B6B5F449-3169-304C-9F1E-5CE9C417CB46}">
      <dgm:prSet phldrT="[Text]" custT="1"/>
      <dgm:spPr/>
      <dgm:t>
        <a:bodyPr/>
        <a:lstStyle/>
        <a:p>
          <a:r>
            <a:rPr lang="en-US" sz="800" b="1">
              <a:latin typeface="Arial" panose="020B0604020202020204" pitchFamily="34" charset="0"/>
              <a:cs typeface="Arial" panose="020B0604020202020204" pitchFamily="34" charset="0"/>
            </a:rPr>
            <a:t>National Institute of Education</a:t>
          </a:r>
          <a:endParaRPr lang="en-US" sz="800" b="1" dirty="0">
            <a:latin typeface="Arial" panose="020B0604020202020204" pitchFamily="34" charset="0"/>
            <a:cs typeface="Arial" panose="020B0604020202020204" pitchFamily="34" charset="0"/>
          </a:endParaRPr>
        </a:p>
      </dgm:t>
    </dgm:pt>
    <dgm:pt modelId="{37ED2E6D-57EE-9B4C-BC03-D60DD9589819}" type="parTrans" cxnId="{4151A2EA-D2D7-2644-AEA6-CFF2445C9B5D}">
      <dgm:prSet/>
      <dgm:spPr/>
      <dgm:t>
        <a:bodyPr/>
        <a:lstStyle/>
        <a:p>
          <a:endParaRPr lang="en-US" sz="800">
            <a:solidFill>
              <a:schemeClr val="tx2">
                <a:lumMod val="75000"/>
              </a:schemeClr>
            </a:solidFill>
          </a:endParaRPr>
        </a:p>
      </dgm:t>
    </dgm:pt>
    <dgm:pt modelId="{6CD819C0-F352-FF4B-9152-FAC2ADA29298}" type="sibTrans" cxnId="{4151A2EA-D2D7-2644-AEA6-CFF2445C9B5D}">
      <dgm:prSet/>
      <dgm:spPr>
        <a:blipFill rotWithShape="1">
          <a:blip xmlns:r="http://schemas.openxmlformats.org/officeDocument/2006/relationships" r:embed="rId11" cstate="screen">
            <a:extLst>
              <a:ext uri="{28A0092B-C50C-407E-A947-70E740481C1C}">
                <a14:useLocalDpi xmlns:a14="http://schemas.microsoft.com/office/drawing/2010/main"/>
              </a:ext>
            </a:extLst>
          </a:blip>
          <a:stretch>
            <a:fillRect/>
          </a:stretch>
        </a:blipFill>
      </dgm:spPr>
      <dgm:t>
        <a:bodyPr/>
        <a:lstStyle/>
        <a:p>
          <a:endParaRPr lang="en-US" sz="800">
            <a:solidFill>
              <a:schemeClr val="tx2">
                <a:lumMod val="75000"/>
              </a:schemeClr>
            </a:solidFill>
          </a:endParaRPr>
        </a:p>
      </dgm:t>
    </dgm:pt>
    <dgm:pt modelId="{FFD58E96-C9FF-0E44-B04F-AF37B2F55FF4}" type="pres">
      <dgm:prSet presAssocID="{0F7CF177-570E-7F45-8260-11B1806ED21E}" presName="Name0" presStyleCnt="0">
        <dgm:presLayoutVars>
          <dgm:chMax val="21"/>
          <dgm:chPref val="21"/>
        </dgm:presLayoutVars>
      </dgm:prSet>
      <dgm:spPr/>
    </dgm:pt>
    <dgm:pt modelId="{DE45AE7E-C935-7541-8226-A93AE7B65315}" type="pres">
      <dgm:prSet presAssocID="{8806E160-7CD8-DB48-A5A2-766400450D2C}" presName="text1" presStyleCnt="0"/>
      <dgm:spPr/>
    </dgm:pt>
    <dgm:pt modelId="{B9299BEE-E26E-3C47-88CA-F04B08E1DBA7}" type="pres">
      <dgm:prSet presAssocID="{8806E160-7CD8-DB48-A5A2-766400450D2C}" presName="textRepeatNode" presStyleLbl="alignNode1" presStyleIdx="0" presStyleCnt="11">
        <dgm:presLayoutVars>
          <dgm:chMax val="0"/>
          <dgm:chPref val="0"/>
          <dgm:bulletEnabled val="1"/>
        </dgm:presLayoutVars>
      </dgm:prSet>
      <dgm:spPr/>
    </dgm:pt>
    <dgm:pt modelId="{6E43D13A-EBB2-4341-9885-6B85000C5619}" type="pres">
      <dgm:prSet presAssocID="{8806E160-7CD8-DB48-A5A2-766400450D2C}" presName="textaccent1" presStyleCnt="0"/>
      <dgm:spPr/>
    </dgm:pt>
    <dgm:pt modelId="{EF75440B-86D0-154A-B654-936D92369AAB}" type="pres">
      <dgm:prSet presAssocID="{8806E160-7CD8-DB48-A5A2-766400450D2C}" presName="accentRepeatNode" presStyleLbl="solidAlignAcc1" presStyleIdx="0" presStyleCnt="22"/>
      <dgm:spPr/>
    </dgm:pt>
    <dgm:pt modelId="{ED662479-097B-834A-9492-713874BFDAAA}" type="pres">
      <dgm:prSet presAssocID="{2DC328F7-879E-734A-BEEC-BF7F826C5BA6}" presName="image1" presStyleCnt="0"/>
      <dgm:spPr/>
    </dgm:pt>
    <dgm:pt modelId="{9DCE0EE9-40AA-D14F-88B3-B104491711E1}" type="pres">
      <dgm:prSet presAssocID="{2DC328F7-879E-734A-BEEC-BF7F826C5BA6}" presName="imageRepeatNode" presStyleLbl="alignAcc1" presStyleIdx="0" presStyleCnt="11"/>
      <dgm:spPr/>
    </dgm:pt>
    <dgm:pt modelId="{078F6684-CA6F-4F47-90A7-2A364A0C6596}" type="pres">
      <dgm:prSet presAssocID="{2DC328F7-879E-734A-BEEC-BF7F826C5BA6}" presName="imageaccent1" presStyleCnt="0"/>
      <dgm:spPr/>
    </dgm:pt>
    <dgm:pt modelId="{11ED606B-5DBC-7E47-941F-8E8962C55D59}" type="pres">
      <dgm:prSet presAssocID="{2DC328F7-879E-734A-BEEC-BF7F826C5BA6}" presName="accentRepeatNode" presStyleLbl="solidAlignAcc1" presStyleIdx="1" presStyleCnt="22"/>
      <dgm:spPr/>
    </dgm:pt>
    <dgm:pt modelId="{783722C8-A3CA-B544-86BF-CF8697460708}" type="pres">
      <dgm:prSet presAssocID="{7C66DB64-CB13-8F4C-96B8-6BAC42309F47}" presName="text2" presStyleCnt="0"/>
      <dgm:spPr/>
    </dgm:pt>
    <dgm:pt modelId="{4297A4C3-926C-8145-B566-0F6174B6AC8C}" type="pres">
      <dgm:prSet presAssocID="{7C66DB64-CB13-8F4C-96B8-6BAC42309F47}" presName="textRepeatNode" presStyleLbl="alignNode1" presStyleIdx="1" presStyleCnt="11">
        <dgm:presLayoutVars>
          <dgm:chMax val="0"/>
          <dgm:chPref val="0"/>
          <dgm:bulletEnabled val="1"/>
        </dgm:presLayoutVars>
      </dgm:prSet>
      <dgm:spPr/>
    </dgm:pt>
    <dgm:pt modelId="{E2BC34EE-6321-4148-A70F-92B033F80DEE}" type="pres">
      <dgm:prSet presAssocID="{7C66DB64-CB13-8F4C-96B8-6BAC42309F47}" presName="textaccent2" presStyleCnt="0"/>
      <dgm:spPr/>
    </dgm:pt>
    <dgm:pt modelId="{AFCCADB5-C5EC-494A-B08D-C7B3418FF3CA}" type="pres">
      <dgm:prSet presAssocID="{7C66DB64-CB13-8F4C-96B8-6BAC42309F47}" presName="accentRepeatNode" presStyleLbl="solidAlignAcc1" presStyleIdx="2" presStyleCnt="22"/>
      <dgm:spPr/>
    </dgm:pt>
    <dgm:pt modelId="{F28BECCD-3E1A-2944-994D-243C0DD2255E}" type="pres">
      <dgm:prSet presAssocID="{4F1C7DE6-27AB-244F-B1AB-74CD8CE45FEF}" presName="image2" presStyleCnt="0"/>
      <dgm:spPr/>
    </dgm:pt>
    <dgm:pt modelId="{2F5346A5-4928-7B4A-9F4D-2D7ED18989DF}" type="pres">
      <dgm:prSet presAssocID="{4F1C7DE6-27AB-244F-B1AB-74CD8CE45FEF}" presName="imageRepeatNode" presStyleLbl="alignAcc1" presStyleIdx="1" presStyleCnt="11"/>
      <dgm:spPr/>
    </dgm:pt>
    <dgm:pt modelId="{A4C94093-0991-ED4C-A959-41D93C03A7AF}" type="pres">
      <dgm:prSet presAssocID="{4F1C7DE6-27AB-244F-B1AB-74CD8CE45FEF}" presName="imageaccent2" presStyleCnt="0"/>
      <dgm:spPr/>
    </dgm:pt>
    <dgm:pt modelId="{8FCB7C88-B48C-AF4D-B3AF-E4EFF7253670}" type="pres">
      <dgm:prSet presAssocID="{4F1C7DE6-27AB-244F-B1AB-74CD8CE45FEF}" presName="accentRepeatNode" presStyleLbl="solidAlignAcc1" presStyleIdx="3" presStyleCnt="22"/>
      <dgm:spPr/>
    </dgm:pt>
    <dgm:pt modelId="{74886DC9-926E-0243-A487-FED59FDC868D}" type="pres">
      <dgm:prSet presAssocID="{05F5F0D1-38B1-464D-BB51-31163E605999}" presName="text3" presStyleCnt="0"/>
      <dgm:spPr/>
    </dgm:pt>
    <dgm:pt modelId="{4D2A63A9-51CF-9643-9BA6-DFDB1A9A0348}" type="pres">
      <dgm:prSet presAssocID="{05F5F0D1-38B1-464D-BB51-31163E605999}" presName="textRepeatNode" presStyleLbl="alignNode1" presStyleIdx="2" presStyleCnt="11">
        <dgm:presLayoutVars>
          <dgm:chMax val="0"/>
          <dgm:chPref val="0"/>
          <dgm:bulletEnabled val="1"/>
        </dgm:presLayoutVars>
      </dgm:prSet>
      <dgm:spPr/>
    </dgm:pt>
    <dgm:pt modelId="{C329447A-87FF-A240-8DF9-49987C061B01}" type="pres">
      <dgm:prSet presAssocID="{05F5F0D1-38B1-464D-BB51-31163E605999}" presName="textaccent3" presStyleCnt="0"/>
      <dgm:spPr/>
    </dgm:pt>
    <dgm:pt modelId="{762E2ADF-0ADB-5D4F-A675-166ECFAD18E1}" type="pres">
      <dgm:prSet presAssocID="{05F5F0D1-38B1-464D-BB51-31163E605999}" presName="accentRepeatNode" presStyleLbl="solidAlignAcc1" presStyleIdx="4" presStyleCnt="22"/>
      <dgm:spPr/>
    </dgm:pt>
    <dgm:pt modelId="{78CC93DB-186D-4F4C-B879-75D58C2DCD32}" type="pres">
      <dgm:prSet presAssocID="{566513F3-B455-1F4F-83E8-3239FACF880A}" presName="image3" presStyleCnt="0"/>
      <dgm:spPr/>
    </dgm:pt>
    <dgm:pt modelId="{BAA309CD-C395-354D-9FFF-5D722F7BF4ED}" type="pres">
      <dgm:prSet presAssocID="{566513F3-B455-1F4F-83E8-3239FACF880A}" presName="imageRepeatNode" presStyleLbl="alignAcc1" presStyleIdx="2" presStyleCnt="11"/>
      <dgm:spPr/>
    </dgm:pt>
    <dgm:pt modelId="{8DC4FC59-BC39-2943-8638-BB18C34D300B}" type="pres">
      <dgm:prSet presAssocID="{566513F3-B455-1F4F-83E8-3239FACF880A}" presName="imageaccent3" presStyleCnt="0"/>
      <dgm:spPr/>
    </dgm:pt>
    <dgm:pt modelId="{23833A3C-31F0-1A44-ADB4-BA7740E404C7}" type="pres">
      <dgm:prSet presAssocID="{566513F3-B455-1F4F-83E8-3239FACF880A}" presName="accentRepeatNode" presStyleLbl="solidAlignAcc1" presStyleIdx="5" presStyleCnt="22"/>
      <dgm:spPr/>
    </dgm:pt>
    <dgm:pt modelId="{7AB553A1-DED6-8B45-A24C-811B3DB1A692}" type="pres">
      <dgm:prSet presAssocID="{574500E3-76CB-D54D-A4E4-69B77CA27C72}" presName="text4" presStyleCnt="0"/>
      <dgm:spPr/>
    </dgm:pt>
    <dgm:pt modelId="{48279CD7-E598-874E-B5C7-06774C411AD9}" type="pres">
      <dgm:prSet presAssocID="{574500E3-76CB-D54D-A4E4-69B77CA27C72}" presName="textRepeatNode" presStyleLbl="alignNode1" presStyleIdx="3" presStyleCnt="11">
        <dgm:presLayoutVars>
          <dgm:chMax val="0"/>
          <dgm:chPref val="0"/>
          <dgm:bulletEnabled val="1"/>
        </dgm:presLayoutVars>
      </dgm:prSet>
      <dgm:spPr/>
    </dgm:pt>
    <dgm:pt modelId="{0DBE635F-ED8A-4B4B-851E-7A852BBEFCC2}" type="pres">
      <dgm:prSet presAssocID="{574500E3-76CB-D54D-A4E4-69B77CA27C72}" presName="textaccent4" presStyleCnt="0"/>
      <dgm:spPr/>
    </dgm:pt>
    <dgm:pt modelId="{DCD90360-46F4-9142-B1E3-AEE595CD0901}" type="pres">
      <dgm:prSet presAssocID="{574500E3-76CB-D54D-A4E4-69B77CA27C72}" presName="accentRepeatNode" presStyleLbl="solidAlignAcc1" presStyleIdx="6" presStyleCnt="22"/>
      <dgm:spPr/>
    </dgm:pt>
    <dgm:pt modelId="{750D36FA-339E-7A4B-A828-EBAE81116252}" type="pres">
      <dgm:prSet presAssocID="{9E81E04A-8D71-8F4B-8097-40D1EAC9B62D}" presName="image4" presStyleCnt="0"/>
      <dgm:spPr/>
    </dgm:pt>
    <dgm:pt modelId="{6F72A463-81CE-4346-8B7C-7D0004B3B7D2}" type="pres">
      <dgm:prSet presAssocID="{9E81E04A-8D71-8F4B-8097-40D1EAC9B62D}" presName="imageRepeatNode" presStyleLbl="alignAcc1" presStyleIdx="3" presStyleCnt="11"/>
      <dgm:spPr/>
    </dgm:pt>
    <dgm:pt modelId="{F645B94D-DD94-4347-A4A3-E8D4557C83C4}" type="pres">
      <dgm:prSet presAssocID="{9E81E04A-8D71-8F4B-8097-40D1EAC9B62D}" presName="imageaccent4" presStyleCnt="0"/>
      <dgm:spPr/>
    </dgm:pt>
    <dgm:pt modelId="{370C236E-A2AF-F14B-9F62-F51FC121FCAE}" type="pres">
      <dgm:prSet presAssocID="{9E81E04A-8D71-8F4B-8097-40D1EAC9B62D}" presName="accentRepeatNode" presStyleLbl="solidAlignAcc1" presStyleIdx="7" presStyleCnt="22"/>
      <dgm:spPr/>
    </dgm:pt>
    <dgm:pt modelId="{B5F65022-25FF-1F4D-98E0-75B77BCA5006}" type="pres">
      <dgm:prSet presAssocID="{FBB9E104-5770-5D47-9071-99F8CAA79390}" presName="text5" presStyleCnt="0"/>
      <dgm:spPr/>
    </dgm:pt>
    <dgm:pt modelId="{DEAC8C72-BDF7-6E43-A3A4-0187E6156386}" type="pres">
      <dgm:prSet presAssocID="{FBB9E104-5770-5D47-9071-99F8CAA79390}" presName="textRepeatNode" presStyleLbl="alignNode1" presStyleIdx="4" presStyleCnt="11">
        <dgm:presLayoutVars>
          <dgm:chMax val="0"/>
          <dgm:chPref val="0"/>
          <dgm:bulletEnabled val="1"/>
        </dgm:presLayoutVars>
      </dgm:prSet>
      <dgm:spPr/>
    </dgm:pt>
    <dgm:pt modelId="{2E6BEC44-FFD8-AA4C-AC2C-DBDE0A1B2895}" type="pres">
      <dgm:prSet presAssocID="{FBB9E104-5770-5D47-9071-99F8CAA79390}" presName="textaccent5" presStyleCnt="0"/>
      <dgm:spPr/>
    </dgm:pt>
    <dgm:pt modelId="{4655F8C8-453A-8F4E-8A91-A651FE44AB74}" type="pres">
      <dgm:prSet presAssocID="{FBB9E104-5770-5D47-9071-99F8CAA79390}" presName="accentRepeatNode" presStyleLbl="solidAlignAcc1" presStyleIdx="8" presStyleCnt="22"/>
      <dgm:spPr/>
    </dgm:pt>
    <dgm:pt modelId="{366749C2-91BE-1843-9F1D-7D79769C237E}" type="pres">
      <dgm:prSet presAssocID="{3E5A7BBF-5BE3-8E42-8B72-046C9B4CDF5A}" presName="image5" presStyleCnt="0"/>
      <dgm:spPr/>
    </dgm:pt>
    <dgm:pt modelId="{E3F67E41-D1EF-B04C-A90B-AB26DED1A991}" type="pres">
      <dgm:prSet presAssocID="{3E5A7BBF-5BE3-8E42-8B72-046C9B4CDF5A}" presName="imageRepeatNode" presStyleLbl="alignAcc1" presStyleIdx="4" presStyleCnt="11"/>
      <dgm:spPr/>
    </dgm:pt>
    <dgm:pt modelId="{C50860A5-370D-4B42-9191-415A7BEDF040}" type="pres">
      <dgm:prSet presAssocID="{3E5A7BBF-5BE3-8E42-8B72-046C9B4CDF5A}" presName="imageaccent5" presStyleCnt="0"/>
      <dgm:spPr/>
    </dgm:pt>
    <dgm:pt modelId="{780310F9-6160-2E46-9FCD-C17D7828DDBA}" type="pres">
      <dgm:prSet presAssocID="{3E5A7BBF-5BE3-8E42-8B72-046C9B4CDF5A}" presName="accentRepeatNode" presStyleLbl="solidAlignAcc1" presStyleIdx="9" presStyleCnt="22"/>
      <dgm:spPr/>
    </dgm:pt>
    <dgm:pt modelId="{A70F6F03-1A41-D64B-8227-6A4D4F95FD86}" type="pres">
      <dgm:prSet presAssocID="{4BFB0D18-6A99-8342-9CBF-F58D28D48D20}" presName="text6" presStyleCnt="0"/>
      <dgm:spPr/>
    </dgm:pt>
    <dgm:pt modelId="{48C2A63B-9440-AC49-9BB6-2108B28F97E8}" type="pres">
      <dgm:prSet presAssocID="{4BFB0D18-6A99-8342-9CBF-F58D28D48D20}" presName="textRepeatNode" presStyleLbl="alignNode1" presStyleIdx="5" presStyleCnt="11">
        <dgm:presLayoutVars>
          <dgm:chMax val="0"/>
          <dgm:chPref val="0"/>
          <dgm:bulletEnabled val="1"/>
        </dgm:presLayoutVars>
      </dgm:prSet>
      <dgm:spPr/>
    </dgm:pt>
    <dgm:pt modelId="{1DDD00C0-33AD-A94F-86E2-61077809F946}" type="pres">
      <dgm:prSet presAssocID="{4BFB0D18-6A99-8342-9CBF-F58D28D48D20}" presName="textaccent6" presStyleCnt="0"/>
      <dgm:spPr/>
    </dgm:pt>
    <dgm:pt modelId="{B0CA086E-C24E-4D4A-BF71-43127FFFF6D4}" type="pres">
      <dgm:prSet presAssocID="{4BFB0D18-6A99-8342-9CBF-F58D28D48D20}" presName="accentRepeatNode" presStyleLbl="solidAlignAcc1" presStyleIdx="10" presStyleCnt="22"/>
      <dgm:spPr/>
    </dgm:pt>
    <dgm:pt modelId="{BEABEA23-BBA6-B544-AF42-4CE90186C11D}" type="pres">
      <dgm:prSet presAssocID="{364369B6-A401-9C46-96B4-F64793C851C1}" presName="image6" presStyleCnt="0"/>
      <dgm:spPr/>
    </dgm:pt>
    <dgm:pt modelId="{3F332A1B-BD67-FD4A-AC58-3EC80C733FDC}" type="pres">
      <dgm:prSet presAssocID="{364369B6-A401-9C46-96B4-F64793C851C1}" presName="imageRepeatNode" presStyleLbl="alignAcc1" presStyleIdx="5" presStyleCnt="11"/>
      <dgm:spPr/>
    </dgm:pt>
    <dgm:pt modelId="{CF1C1A68-1E0E-3646-BB0C-0577DE430AFC}" type="pres">
      <dgm:prSet presAssocID="{364369B6-A401-9C46-96B4-F64793C851C1}" presName="imageaccent6" presStyleCnt="0"/>
      <dgm:spPr/>
    </dgm:pt>
    <dgm:pt modelId="{D0C707AB-690F-AB48-97A9-07C2E474A43B}" type="pres">
      <dgm:prSet presAssocID="{364369B6-A401-9C46-96B4-F64793C851C1}" presName="accentRepeatNode" presStyleLbl="solidAlignAcc1" presStyleIdx="11" presStyleCnt="22"/>
      <dgm:spPr/>
    </dgm:pt>
    <dgm:pt modelId="{FF724A80-87AA-4D41-8775-D1E3B4767297}" type="pres">
      <dgm:prSet presAssocID="{4590CA18-5BBE-D143-8560-15DC5A49258B}" presName="text7" presStyleCnt="0"/>
      <dgm:spPr/>
    </dgm:pt>
    <dgm:pt modelId="{A58F04C9-8C3C-7A4E-ACEF-B6D6D5982071}" type="pres">
      <dgm:prSet presAssocID="{4590CA18-5BBE-D143-8560-15DC5A49258B}" presName="textRepeatNode" presStyleLbl="alignNode1" presStyleIdx="6" presStyleCnt="11">
        <dgm:presLayoutVars>
          <dgm:chMax val="0"/>
          <dgm:chPref val="0"/>
          <dgm:bulletEnabled val="1"/>
        </dgm:presLayoutVars>
      </dgm:prSet>
      <dgm:spPr/>
    </dgm:pt>
    <dgm:pt modelId="{3846FBB5-7360-B544-99BC-3607BFD69F9A}" type="pres">
      <dgm:prSet presAssocID="{4590CA18-5BBE-D143-8560-15DC5A49258B}" presName="textaccent7" presStyleCnt="0"/>
      <dgm:spPr/>
    </dgm:pt>
    <dgm:pt modelId="{4EF1FB45-A7E8-A448-8C8E-008CE851F620}" type="pres">
      <dgm:prSet presAssocID="{4590CA18-5BBE-D143-8560-15DC5A49258B}" presName="accentRepeatNode" presStyleLbl="solidAlignAcc1" presStyleIdx="12" presStyleCnt="22"/>
      <dgm:spPr/>
    </dgm:pt>
    <dgm:pt modelId="{DA1868BC-0E18-C44F-B2CB-AE46F3A38A2C}" type="pres">
      <dgm:prSet presAssocID="{E480055E-D911-6B4B-AFAC-F6D5D13F1407}" presName="image7" presStyleCnt="0"/>
      <dgm:spPr/>
    </dgm:pt>
    <dgm:pt modelId="{ACF42893-EB5D-AA40-9039-912E6E7DC0CA}" type="pres">
      <dgm:prSet presAssocID="{E480055E-D911-6B4B-AFAC-F6D5D13F1407}" presName="imageRepeatNode" presStyleLbl="alignAcc1" presStyleIdx="6" presStyleCnt="11"/>
      <dgm:spPr/>
    </dgm:pt>
    <dgm:pt modelId="{707438B3-6577-4E4B-8C10-2BFBE3A8D332}" type="pres">
      <dgm:prSet presAssocID="{E480055E-D911-6B4B-AFAC-F6D5D13F1407}" presName="imageaccent7" presStyleCnt="0"/>
      <dgm:spPr/>
    </dgm:pt>
    <dgm:pt modelId="{B4CAF4ED-6E9D-4143-8A03-C6491EAA7DBA}" type="pres">
      <dgm:prSet presAssocID="{E480055E-D911-6B4B-AFAC-F6D5D13F1407}" presName="accentRepeatNode" presStyleLbl="solidAlignAcc1" presStyleIdx="13" presStyleCnt="22"/>
      <dgm:spPr/>
    </dgm:pt>
    <dgm:pt modelId="{315FBBBA-28D5-E542-A41A-FDAADF7B5F5A}" type="pres">
      <dgm:prSet presAssocID="{B6B5F449-3169-304C-9F1E-5CE9C417CB46}" presName="text8" presStyleCnt="0"/>
      <dgm:spPr/>
    </dgm:pt>
    <dgm:pt modelId="{E036F49B-1C8A-6F4E-93E7-3D84C0D3E102}" type="pres">
      <dgm:prSet presAssocID="{B6B5F449-3169-304C-9F1E-5CE9C417CB46}" presName="textRepeatNode" presStyleLbl="alignNode1" presStyleIdx="7" presStyleCnt="11">
        <dgm:presLayoutVars>
          <dgm:chMax val="0"/>
          <dgm:chPref val="0"/>
          <dgm:bulletEnabled val="1"/>
        </dgm:presLayoutVars>
      </dgm:prSet>
      <dgm:spPr/>
    </dgm:pt>
    <dgm:pt modelId="{11433E28-55F5-CE4C-A61C-877F752D183B}" type="pres">
      <dgm:prSet presAssocID="{B6B5F449-3169-304C-9F1E-5CE9C417CB46}" presName="textaccent8" presStyleCnt="0"/>
      <dgm:spPr/>
    </dgm:pt>
    <dgm:pt modelId="{2DC99C50-F206-D24B-A793-CF21F5391657}" type="pres">
      <dgm:prSet presAssocID="{B6B5F449-3169-304C-9F1E-5CE9C417CB46}" presName="accentRepeatNode" presStyleLbl="solidAlignAcc1" presStyleIdx="14" presStyleCnt="22"/>
      <dgm:spPr/>
    </dgm:pt>
    <dgm:pt modelId="{E347CB2B-768A-9747-8E42-54911D136522}" type="pres">
      <dgm:prSet presAssocID="{6CD819C0-F352-FF4B-9152-FAC2ADA29298}" presName="image8" presStyleCnt="0"/>
      <dgm:spPr/>
    </dgm:pt>
    <dgm:pt modelId="{CFC79C2F-4AFE-B74C-B183-3D1B93821569}" type="pres">
      <dgm:prSet presAssocID="{6CD819C0-F352-FF4B-9152-FAC2ADA29298}" presName="imageRepeatNode" presStyleLbl="alignAcc1" presStyleIdx="7" presStyleCnt="11"/>
      <dgm:spPr/>
    </dgm:pt>
    <dgm:pt modelId="{88541209-0973-534F-9DE6-6370FA3239D1}" type="pres">
      <dgm:prSet presAssocID="{6CD819C0-F352-FF4B-9152-FAC2ADA29298}" presName="imageaccent8" presStyleCnt="0"/>
      <dgm:spPr/>
    </dgm:pt>
    <dgm:pt modelId="{D8ADA9A1-48CA-E041-8F46-65779D3A144F}" type="pres">
      <dgm:prSet presAssocID="{6CD819C0-F352-FF4B-9152-FAC2ADA29298}" presName="accentRepeatNode" presStyleLbl="solidAlignAcc1" presStyleIdx="15" presStyleCnt="22"/>
      <dgm:spPr/>
    </dgm:pt>
    <dgm:pt modelId="{165D37E6-6F29-3445-A8D4-B49AB1334819}" type="pres">
      <dgm:prSet presAssocID="{EBA3681D-4FD3-B748-87DE-8DC098BC3FE4}" presName="text9" presStyleCnt="0"/>
      <dgm:spPr/>
    </dgm:pt>
    <dgm:pt modelId="{CDAF27E1-AFAE-8449-96D4-C138DA784684}" type="pres">
      <dgm:prSet presAssocID="{EBA3681D-4FD3-B748-87DE-8DC098BC3FE4}" presName="textRepeatNode" presStyleLbl="alignNode1" presStyleIdx="8" presStyleCnt="11">
        <dgm:presLayoutVars>
          <dgm:chMax val="0"/>
          <dgm:chPref val="0"/>
          <dgm:bulletEnabled val="1"/>
        </dgm:presLayoutVars>
      </dgm:prSet>
      <dgm:spPr/>
    </dgm:pt>
    <dgm:pt modelId="{24CC996B-0F36-BC41-840F-CB6A83BBF8D6}" type="pres">
      <dgm:prSet presAssocID="{EBA3681D-4FD3-B748-87DE-8DC098BC3FE4}" presName="textaccent9" presStyleCnt="0"/>
      <dgm:spPr/>
    </dgm:pt>
    <dgm:pt modelId="{B4B16140-D171-9C42-A55C-49D784A90E28}" type="pres">
      <dgm:prSet presAssocID="{EBA3681D-4FD3-B748-87DE-8DC098BC3FE4}" presName="accentRepeatNode" presStyleLbl="solidAlignAcc1" presStyleIdx="16" presStyleCnt="22"/>
      <dgm:spPr/>
    </dgm:pt>
    <dgm:pt modelId="{166ADD1A-9DAD-3F4D-AABC-7758A680E3BD}" type="pres">
      <dgm:prSet presAssocID="{429ACEAB-3606-284A-BD3C-6631C064C6A1}" presName="image9" presStyleCnt="0"/>
      <dgm:spPr/>
    </dgm:pt>
    <dgm:pt modelId="{FAECF0F6-A3E1-254E-ADBF-283385894F05}" type="pres">
      <dgm:prSet presAssocID="{429ACEAB-3606-284A-BD3C-6631C064C6A1}" presName="imageRepeatNode" presStyleLbl="alignAcc1" presStyleIdx="8" presStyleCnt="11"/>
      <dgm:spPr/>
    </dgm:pt>
    <dgm:pt modelId="{12E6CBEB-004A-3442-A983-31E9AA375B69}" type="pres">
      <dgm:prSet presAssocID="{429ACEAB-3606-284A-BD3C-6631C064C6A1}" presName="imageaccent9" presStyleCnt="0"/>
      <dgm:spPr/>
    </dgm:pt>
    <dgm:pt modelId="{F4E9C73D-C9FA-4842-8E89-E87C78718C4E}" type="pres">
      <dgm:prSet presAssocID="{429ACEAB-3606-284A-BD3C-6631C064C6A1}" presName="accentRepeatNode" presStyleLbl="solidAlignAcc1" presStyleIdx="17" presStyleCnt="22"/>
      <dgm:spPr/>
    </dgm:pt>
    <dgm:pt modelId="{4E649B7B-AB01-884B-B73A-0BE5D15A9B55}" type="pres">
      <dgm:prSet presAssocID="{63FC1411-F668-AF4C-AB9F-94A84405D8B9}" presName="text10" presStyleCnt="0"/>
      <dgm:spPr/>
    </dgm:pt>
    <dgm:pt modelId="{95C424F3-7145-4F4B-BF80-A99A1CE5E179}" type="pres">
      <dgm:prSet presAssocID="{63FC1411-F668-AF4C-AB9F-94A84405D8B9}" presName="textRepeatNode" presStyleLbl="alignNode1" presStyleIdx="9" presStyleCnt="11">
        <dgm:presLayoutVars>
          <dgm:chMax val="0"/>
          <dgm:chPref val="0"/>
          <dgm:bulletEnabled val="1"/>
        </dgm:presLayoutVars>
      </dgm:prSet>
      <dgm:spPr/>
    </dgm:pt>
    <dgm:pt modelId="{C1EFA0CC-E586-014D-8C90-89AB18AAC97F}" type="pres">
      <dgm:prSet presAssocID="{63FC1411-F668-AF4C-AB9F-94A84405D8B9}" presName="textaccent10" presStyleCnt="0"/>
      <dgm:spPr/>
    </dgm:pt>
    <dgm:pt modelId="{9156BC15-67D2-B648-B81B-FD4A91E68DED}" type="pres">
      <dgm:prSet presAssocID="{63FC1411-F668-AF4C-AB9F-94A84405D8B9}" presName="accentRepeatNode" presStyleLbl="solidAlignAcc1" presStyleIdx="18" presStyleCnt="22"/>
      <dgm:spPr/>
    </dgm:pt>
    <dgm:pt modelId="{0B08AD66-6221-6D41-88F2-FF40886D2ED0}" type="pres">
      <dgm:prSet presAssocID="{3FFFC512-C52A-534D-B2AA-0D5017A0F9DC}" presName="image10" presStyleCnt="0"/>
      <dgm:spPr/>
    </dgm:pt>
    <dgm:pt modelId="{66B8D9D3-8AB4-CE40-AC38-D1A01DF06A03}" type="pres">
      <dgm:prSet presAssocID="{3FFFC512-C52A-534D-B2AA-0D5017A0F9DC}" presName="imageRepeatNode" presStyleLbl="alignAcc1" presStyleIdx="9" presStyleCnt="11"/>
      <dgm:spPr/>
    </dgm:pt>
    <dgm:pt modelId="{85A6FB8D-6827-8141-895C-FB33AB9E0F78}" type="pres">
      <dgm:prSet presAssocID="{3FFFC512-C52A-534D-B2AA-0D5017A0F9DC}" presName="imageaccent10" presStyleCnt="0"/>
      <dgm:spPr/>
    </dgm:pt>
    <dgm:pt modelId="{9F02228B-7782-E349-AE16-8046B09FDF7E}" type="pres">
      <dgm:prSet presAssocID="{3FFFC512-C52A-534D-B2AA-0D5017A0F9DC}" presName="accentRepeatNode" presStyleLbl="solidAlignAcc1" presStyleIdx="19" presStyleCnt="22"/>
      <dgm:spPr/>
    </dgm:pt>
    <dgm:pt modelId="{27E79481-EC27-2943-9998-436A78837E9B}" type="pres">
      <dgm:prSet presAssocID="{58B435D3-7D9D-8A49-96AE-31A89AFAF1CE}" presName="text11" presStyleCnt="0"/>
      <dgm:spPr/>
    </dgm:pt>
    <dgm:pt modelId="{2676350E-6104-4645-812A-EC94A0FBE8E9}" type="pres">
      <dgm:prSet presAssocID="{58B435D3-7D9D-8A49-96AE-31A89AFAF1CE}" presName="textRepeatNode" presStyleLbl="alignNode1" presStyleIdx="10" presStyleCnt="11">
        <dgm:presLayoutVars>
          <dgm:chMax val="0"/>
          <dgm:chPref val="0"/>
          <dgm:bulletEnabled val="1"/>
        </dgm:presLayoutVars>
      </dgm:prSet>
      <dgm:spPr/>
    </dgm:pt>
    <dgm:pt modelId="{8BC12A75-CD77-6040-B537-2D52881D7E9D}" type="pres">
      <dgm:prSet presAssocID="{58B435D3-7D9D-8A49-96AE-31A89AFAF1CE}" presName="textaccent11" presStyleCnt="0"/>
      <dgm:spPr/>
    </dgm:pt>
    <dgm:pt modelId="{0A7A488B-02C9-FA47-BEE7-C0D94F0360DC}" type="pres">
      <dgm:prSet presAssocID="{58B435D3-7D9D-8A49-96AE-31A89AFAF1CE}" presName="accentRepeatNode" presStyleLbl="solidAlignAcc1" presStyleIdx="20" presStyleCnt="22"/>
      <dgm:spPr/>
    </dgm:pt>
    <dgm:pt modelId="{BC1576B0-BFC3-CD45-8B29-948C07BE3F6D}" type="pres">
      <dgm:prSet presAssocID="{695312D3-7CF6-8342-9CF2-D44CADE69F83}" presName="image11" presStyleCnt="0"/>
      <dgm:spPr/>
    </dgm:pt>
    <dgm:pt modelId="{D8C3B809-3486-974D-A80C-19370B99E05D}" type="pres">
      <dgm:prSet presAssocID="{695312D3-7CF6-8342-9CF2-D44CADE69F83}" presName="imageRepeatNode" presStyleLbl="alignAcc1" presStyleIdx="10" presStyleCnt="11"/>
      <dgm:spPr/>
    </dgm:pt>
    <dgm:pt modelId="{9590A368-823A-7B44-82ED-ED9FB4FA9F5F}" type="pres">
      <dgm:prSet presAssocID="{695312D3-7CF6-8342-9CF2-D44CADE69F83}" presName="imageaccent11" presStyleCnt="0"/>
      <dgm:spPr/>
    </dgm:pt>
    <dgm:pt modelId="{88E74288-4F77-E34D-B3AC-53B19245A650}" type="pres">
      <dgm:prSet presAssocID="{695312D3-7CF6-8342-9CF2-D44CADE69F83}" presName="accentRepeatNode" presStyleLbl="solidAlignAcc1" presStyleIdx="21" presStyleCnt="22"/>
      <dgm:spPr/>
    </dgm:pt>
  </dgm:ptLst>
  <dgm:cxnLst>
    <dgm:cxn modelId="{9ACDAF01-6C53-4D27-ADA8-5668C5C85E18}" type="presOf" srcId="{566513F3-B455-1F4F-83E8-3239FACF880A}" destId="{BAA309CD-C395-354D-9FFF-5D722F7BF4ED}" srcOrd="0" destOrd="0" presId="urn:microsoft.com/office/officeart/2008/layout/HexagonCluster"/>
    <dgm:cxn modelId="{D0062319-F154-4086-8C80-90D71C3A0C35}" type="presOf" srcId="{7C66DB64-CB13-8F4C-96B8-6BAC42309F47}" destId="{4297A4C3-926C-8145-B566-0F6174B6AC8C}" srcOrd="0" destOrd="0" presId="urn:microsoft.com/office/officeart/2008/layout/HexagonCluster"/>
    <dgm:cxn modelId="{8C00F71B-5B9F-412B-9350-B0DBFEE3F274}" type="presOf" srcId="{574500E3-76CB-D54D-A4E4-69B77CA27C72}" destId="{48279CD7-E598-874E-B5C7-06774C411AD9}" srcOrd="0" destOrd="0" presId="urn:microsoft.com/office/officeart/2008/layout/HexagonCluster"/>
    <dgm:cxn modelId="{51531F1F-C76B-8E43-8760-1FE893601B5D}" srcId="{0F7CF177-570E-7F45-8260-11B1806ED21E}" destId="{05F5F0D1-38B1-464D-BB51-31163E605999}" srcOrd="2" destOrd="0" parTransId="{9913782A-E43E-4646-B766-5CEF01873F0C}" sibTransId="{566513F3-B455-1F4F-83E8-3239FACF880A}"/>
    <dgm:cxn modelId="{A6F74422-0F30-43FB-B51D-7F0A1CEE3422}" type="presOf" srcId="{9E81E04A-8D71-8F4B-8097-40D1EAC9B62D}" destId="{6F72A463-81CE-4346-8B7C-7D0004B3B7D2}" srcOrd="0" destOrd="0" presId="urn:microsoft.com/office/officeart/2008/layout/HexagonCluster"/>
    <dgm:cxn modelId="{034C8A23-5C7A-4BE8-9BA2-94D5D97BFBA6}" type="presOf" srcId="{58B435D3-7D9D-8A49-96AE-31A89AFAF1CE}" destId="{2676350E-6104-4645-812A-EC94A0FBE8E9}" srcOrd="0" destOrd="0" presId="urn:microsoft.com/office/officeart/2008/layout/HexagonCluster"/>
    <dgm:cxn modelId="{65DE3326-C970-458F-9A8C-3E827FEDFEEC}" type="presOf" srcId="{3FFFC512-C52A-534D-B2AA-0D5017A0F9DC}" destId="{66B8D9D3-8AB4-CE40-AC38-D1A01DF06A03}" srcOrd="0" destOrd="0" presId="urn:microsoft.com/office/officeart/2008/layout/HexagonCluster"/>
    <dgm:cxn modelId="{5EE13627-076F-4B04-9FB5-4E6226EC8DCB}" type="presOf" srcId="{63FC1411-F668-AF4C-AB9F-94A84405D8B9}" destId="{95C424F3-7145-4F4B-BF80-A99A1CE5E179}" srcOrd="0" destOrd="0" presId="urn:microsoft.com/office/officeart/2008/layout/HexagonCluster"/>
    <dgm:cxn modelId="{95C91E28-2FBD-452B-80D6-92195D7A40DE}" type="presOf" srcId="{4BFB0D18-6A99-8342-9CBF-F58D28D48D20}" destId="{48C2A63B-9440-AC49-9BB6-2108B28F97E8}" srcOrd="0" destOrd="0" presId="urn:microsoft.com/office/officeart/2008/layout/HexagonCluster"/>
    <dgm:cxn modelId="{6C12A02E-D900-624A-9A29-66831758528D}" srcId="{0F7CF177-570E-7F45-8260-11B1806ED21E}" destId="{FBB9E104-5770-5D47-9071-99F8CAA79390}" srcOrd="4" destOrd="0" parTransId="{8F16B02A-DAF5-C84E-B802-1ED82B17E153}" sibTransId="{3E5A7BBF-5BE3-8E42-8B72-046C9B4CDF5A}"/>
    <dgm:cxn modelId="{08163B32-6BAD-6D40-B2BD-0162B0200061}" srcId="{0F7CF177-570E-7F45-8260-11B1806ED21E}" destId="{4590CA18-5BBE-D143-8560-15DC5A49258B}" srcOrd="6" destOrd="0" parTransId="{E4BABF2C-0A51-CD4F-80DE-8BDF34190BFA}" sibTransId="{E480055E-D911-6B4B-AFAC-F6D5D13F1407}"/>
    <dgm:cxn modelId="{E6539138-1F08-4C56-9EDA-850FF4127068}" type="presOf" srcId="{EBA3681D-4FD3-B748-87DE-8DC098BC3FE4}" destId="{CDAF27E1-AFAE-8449-96D4-C138DA784684}" srcOrd="0" destOrd="0" presId="urn:microsoft.com/office/officeart/2008/layout/HexagonCluster"/>
    <dgm:cxn modelId="{B234283E-53FD-4B87-A7D7-6FA6458A1B23}" type="presOf" srcId="{2DC328F7-879E-734A-BEEC-BF7F826C5BA6}" destId="{9DCE0EE9-40AA-D14F-88B3-B104491711E1}" srcOrd="0" destOrd="0" presId="urn:microsoft.com/office/officeart/2008/layout/HexagonCluster"/>
    <dgm:cxn modelId="{BBF8BD47-CA6A-4628-BD48-ADEF29D57669}" type="presOf" srcId="{429ACEAB-3606-284A-BD3C-6631C064C6A1}" destId="{FAECF0F6-A3E1-254E-ADBF-283385894F05}" srcOrd="0" destOrd="0" presId="urn:microsoft.com/office/officeart/2008/layout/HexagonCluster"/>
    <dgm:cxn modelId="{0EC0844A-162C-40AE-8815-DAE7650792AA}" type="presOf" srcId="{FBB9E104-5770-5D47-9071-99F8CAA79390}" destId="{DEAC8C72-BDF7-6E43-A3A4-0187E6156386}" srcOrd="0" destOrd="0" presId="urn:microsoft.com/office/officeart/2008/layout/HexagonCluster"/>
    <dgm:cxn modelId="{F8824F74-4D45-4DCC-AD3E-23837CEB438F}" type="presOf" srcId="{0F7CF177-570E-7F45-8260-11B1806ED21E}" destId="{FFD58E96-C9FF-0E44-B04F-AF37B2F55FF4}" srcOrd="0" destOrd="0" presId="urn:microsoft.com/office/officeart/2008/layout/HexagonCluster"/>
    <dgm:cxn modelId="{4EF63388-BC72-644C-9AE5-8EA09959C184}" srcId="{0F7CF177-570E-7F45-8260-11B1806ED21E}" destId="{4BFB0D18-6A99-8342-9CBF-F58D28D48D20}" srcOrd="5" destOrd="0" parTransId="{43E5A641-9BC3-5741-BCF0-4A62E10DC636}" sibTransId="{364369B6-A401-9C46-96B4-F64793C851C1}"/>
    <dgm:cxn modelId="{6E1C4194-1873-4D82-AAE6-680BF0390F00}" type="presOf" srcId="{6CD819C0-F352-FF4B-9152-FAC2ADA29298}" destId="{CFC79C2F-4AFE-B74C-B183-3D1B93821569}" srcOrd="0" destOrd="0" presId="urn:microsoft.com/office/officeart/2008/layout/HexagonCluster"/>
    <dgm:cxn modelId="{E1F5A8A3-0750-334A-811A-FDA0B62070CA}" srcId="{0F7CF177-570E-7F45-8260-11B1806ED21E}" destId="{63FC1411-F668-AF4C-AB9F-94A84405D8B9}" srcOrd="9" destOrd="0" parTransId="{01A8E692-2E79-234A-AAE3-F9DB7DE4ADA8}" sibTransId="{3FFFC512-C52A-534D-B2AA-0D5017A0F9DC}"/>
    <dgm:cxn modelId="{B0087DA9-F1E3-6E46-89B5-D79F8BFE5E94}" srcId="{0F7CF177-570E-7F45-8260-11B1806ED21E}" destId="{58B435D3-7D9D-8A49-96AE-31A89AFAF1CE}" srcOrd="10" destOrd="0" parTransId="{B07AD0D0-2844-7D4A-AC71-779638EBA09C}" sibTransId="{695312D3-7CF6-8342-9CF2-D44CADE69F83}"/>
    <dgm:cxn modelId="{4BA222AC-8770-E040-8C9E-F307CCA2BADF}" srcId="{0F7CF177-570E-7F45-8260-11B1806ED21E}" destId="{7C66DB64-CB13-8F4C-96B8-6BAC42309F47}" srcOrd="1" destOrd="0" parTransId="{82B2731D-AF80-0544-8903-32604A3441BE}" sibTransId="{4F1C7DE6-27AB-244F-B1AB-74CD8CE45FEF}"/>
    <dgm:cxn modelId="{2E79DDAC-1496-4FE8-8730-3C6E33949D00}" type="presOf" srcId="{8806E160-7CD8-DB48-A5A2-766400450D2C}" destId="{B9299BEE-E26E-3C47-88CA-F04B08E1DBA7}" srcOrd="0" destOrd="0" presId="urn:microsoft.com/office/officeart/2008/layout/HexagonCluster"/>
    <dgm:cxn modelId="{CAE584B3-0446-1142-827A-853B785AFBB8}" srcId="{0F7CF177-570E-7F45-8260-11B1806ED21E}" destId="{574500E3-76CB-D54D-A4E4-69B77CA27C72}" srcOrd="3" destOrd="0" parTransId="{B66A353C-2CC0-D444-8E3F-D6A92968E8B4}" sibTransId="{9E81E04A-8D71-8F4B-8097-40D1EAC9B62D}"/>
    <dgm:cxn modelId="{41ED55BA-493C-49E7-9170-9E5213FCCD32}" type="presOf" srcId="{4F1C7DE6-27AB-244F-B1AB-74CD8CE45FEF}" destId="{2F5346A5-4928-7B4A-9F4D-2D7ED18989DF}" srcOrd="0" destOrd="0" presId="urn:microsoft.com/office/officeart/2008/layout/HexagonCluster"/>
    <dgm:cxn modelId="{A84860BC-8E6A-432B-BA9C-5017C5B4D509}" type="presOf" srcId="{364369B6-A401-9C46-96B4-F64793C851C1}" destId="{3F332A1B-BD67-FD4A-AC58-3EC80C733FDC}" srcOrd="0" destOrd="0" presId="urn:microsoft.com/office/officeart/2008/layout/HexagonCluster"/>
    <dgm:cxn modelId="{3E5254C0-DED0-48C3-A607-5294DD5854A2}" type="presOf" srcId="{B6B5F449-3169-304C-9F1E-5CE9C417CB46}" destId="{E036F49B-1C8A-6F4E-93E7-3D84C0D3E102}" srcOrd="0" destOrd="0" presId="urn:microsoft.com/office/officeart/2008/layout/HexagonCluster"/>
    <dgm:cxn modelId="{61DFC6C1-293E-4C83-8DE8-365129BC8692}" type="presOf" srcId="{E480055E-D911-6B4B-AFAC-F6D5D13F1407}" destId="{ACF42893-EB5D-AA40-9039-912E6E7DC0CA}" srcOrd="0" destOrd="0" presId="urn:microsoft.com/office/officeart/2008/layout/HexagonCluster"/>
    <dgm:cxn modelId="{AEDEC9C1-C235-4298-B97D-8B56118D4BAC}" type="presOf" srcId="{05F5F0D1-38B1-464D-BB51-31163E605999}" destId="{4D2A63A9-51CF-9643-9BA6-DFDB1A9A0348}" srcOrd="0" destOrd="0" presId="urn:microsoft.com/office/officeart/2008/layout/HexagonCluster"/>
    <dgm:cxn modelId="{C75A87C8-0940-48ED-9766-09C2755AA499}" type="presOf" srcId="{695312D3-7CF6-8342-9CF2-D44CADE69F83}" destId="{D8C3B809-3486-974D-A80C-19370B99E05D}" srcOrd="0" destOrd="0" presId="urn:microsoft.com/office/officeart/2008/layout/HexagonCluster"/>
    <dgm:cxn modelId="{BC3069D0-8DDE-384A-986E-568C3E040E63}" srcId="{0F7CF177-570E-7F45-8260-11B1806ED21E}" destId="{EBA3681D-4FD3-B748-87DE-8DC098BC3FE4}" srcOrd="8" destOrd="0" parTransId="{BB5BE37C-73DA-F14D-892C-5A5DD08651CE}" sibTransId="{429ACEAB-3606-284A-BD3C-6631C064C6A1}"/>
    <dgm:cxn modelId="{87CFF5DF-E2EE-436A-AF34-393BE1E0980B}" type="presOf" srcId="{4590CA18-5BBE-D143-8560-15DC5A49258B}" destId="{A58F04C9-8C3C-7A4E-ACEF-B6D6D5982071}" srcOrd="0" destOrd="0" presId="urn:microsoft.com/office/officeart/2008/layout/HexagonCluster"/>
    <dgm:cxn modelId="{4151A2EA-D2D7-2644-AEA6-CFF2445C9B5D}" srcId="{0F7CF177-570E-7F45-8260-11B1806ED21E}" destId="{B6B5F449-3169-304C-9F1E-5CE9C417CB46}" srcOrd="7" destOrd="0" parTransId="{37ED2E6D-57EE-9B4C-BC03-D60DD9589819}" sibTransId="{6CD819C0-F352-FF4B-9152-FAC2ADA29298}"/>
    <dgm:cxn modelId="{DB51F7EB-7091-8246-9C3C-FDC056DC307D}" srcId="{0F7CF177-570E-7F45-8260-11B1806ED21E}" destId="{8806E160-7CD8-DB48-A5A2-766400450D2C}" srcOrd="0" destOrd="0" parTransId="{4AAB574B-C76E-2B41-98AE-E38648AA1B31}" sibTransId="{2DC328F7-879E-734A-BEEC-BF7F826C5BA6}"/>
    <dgm:cxn modelId="{EE3C7CFD-66A4-4B21-8434-0DA985634A2D}" type="presOf" srcId="{3E5A7BBF-5BE3-8E42-8B72-046C9B4CDF5A}" destId="{E3F67E41-D1EF-B04C-A90B-AB26DED1A991}" srcOrd="0" destOrd="0" presId="urn:microsoft.com/office/officeart/2008/layout/HexagonCluster"/>
    <dgm:cxn modelId="{C95E070B-4422-4285-BD6F-6431F91CBF04}" type="presParOf" srcId="{FFD58E96-C9FF-0E44-B04F-AF37B2F55FF4}" destId="{DE45AE7E-C935-7541-8226-A93AE7B65315}" srcOrd="0" destOrd="0" presId="urn:microsoft.com/office/officeart/2008/layout/HexagonCluster"/>
    <dgm:cxn modelId="{D1BE2FA0-0343-4900-9E8E-C5C579BC56C2}" type="presParOf" srcId="{DE45AE7E-C935-7541-8226-A93AE7B65315}" destId="{B9299BEE-E26E-3C47-88CA-F04B08E1DBA7}" srcOrd="0" destOrd="0" presId="urn:microsoft.com/office/officeart/2008/layout/HexagonCluster"/>
    <dgm:cxn modelId="{6287553E-BA4E-4AB9-B4A0-01337D5FEFCB}" type="presParOf" srcId="{FFD58E96-C9FF-0E44-B04F-AF37B2F55FF4}" destId="{6E43D13A-EBB2-4341-9885-6B85000C5619}" srcOrd="1" destOrd="0" presId="urn:microsoft.com/office/officeart/2008/layout/HexagonCluster"/>
    <dgm:cxn modelId="{ED579227-D1E4-432A-841B-F4853F19EFC2}" type="presParOf" srcId="{6E43D13A-EBB2-4341-9885-6B85000C5619}" destId="{EF75440B-86D0-154A-B654-936D92369AAB}" srcOrd="0" destOrd="0" presId="urn:microsoft.com/office/officeart/2008/layout/HexagonCluster"/>
    <dgm:cxn modelId="{9A192E1F-87CE-4119-AE76-9CA0A4B4FF6C}" type="presParOf" srcId="{FFD58E96-C9FF-0E44-B04F-AF37B2F55FF4}" destId="{ED662479-097B-834A-9492-713874BFDAAA}" srcOrd="2" destOrd="0" presId="urn:microsoft.com/office/officeart/2008/layout/HexagonCluster"/>
    <dgm:cxn modelId="{AF428364-2261-4F93-BB74-328455D9B948}" type="presParOf" srcId="{ED662479-097B-834A-9492-713874BFDAAA}" destId="{9DCE0EE9-40AA-D14F-88B3-B104491711E1}" srcOrd="0" destOrd="0" presId="urn:microsoft.com/office/officeart/2008/layout/HexagonCluster"/>
    <dgm:cxn modelId="{42E9537D-8724-4F9A-981A-E543A23AFB63}" type="presParOf" srcId="{FFD58E96-C9FF-0E44-B04F-AF37B2F55FF4}" destId="{078F6684-CA6F-4F47-90A7-2A364A0C6596}" srcOrd="3" destOrd="0" presId="urn:microsoft.com/office/officeart/2008/layout/HexagonCluster"/>
    <dgm:cxn modelId="{2B9BAC22-BDF7-49AD-91DB-DD42DA708AFC}" type="presParOf" srcId="{078F6684-CA6F-4F47-90A7-2A364A0C6596}" destId="{11ED606B-5DBC-7E47-941F-8E8962C55D59}" srcOrd="0" destOrd="0" presId="urn:microsoft.com/office/officeart/2008/layout/HexagonCluster"/>
    <dgm:cxn modelId="{F2D6860B-E9FA-4C56-A9F7-A60DE1123554}" type="presParOf" srcId="{FFD58E96-C9FF-0E44-B04F-AF37B2F55FF4}" destId="{783722C8-A3CA-B544-86BF-CF8697460708}" srcOrd="4" destOrd="0" presId="urn:microsoft.com/office/officeart/2008/layout/HexagonCluster"/>
    <dgm:cxn modelId="{2D6F67C4-E128-47C0-B264-20FAB602C3E5}" type="presParOf" srcId="{783722C8-A3CA-B544-86BF-CF8697460708}" destId="{4297A4C3-926C-8145-B566-0F6174B6AC8C}" srcOrd="0" destOrd="0" presId="urn:microsoft.com/office/officeart/2008/layout/HexagonCluster"/>
    <dgm:cxn modelId="{0C4574E4-A22A-4C75-912B-1ADE58D49554}" type="presParOf" srcId="{FFD58E96-C9FF-0E44-B04F-AF37B2F55FF4}" destId="{E2BC34EE-6321-4148-A70F-92B033F80DEE}" srcOrd="5" destOrd="0" presId="urn:microsoft.com/office/officeart/2008/layout/HexagonCluster"/>
    <dgm:cxn modelId="{78F58FE9-40C9-4532-9C99-EDE58F3BDD04}" type="presParOf" srcId="{E2BC34EE-6321-4148-A70F-92B033F80DEE}" destId="{AFCCADB5-C5EC-494A-B08D-C7B3418FF3CA}" srcOrd="0" destOrd="0" presId="urn:microsoft.com/office/officeart/2008/layout/HexagonCluster"/>
    <dgm:cxn modelId="{D973292B-C4D6-440E-92BA-7B4ECF5F37BD}" type="presParOf" srcId="{FFD58E96-C9FF-0E44-B04F-AF37B2F55FF4}" destId="{F28BECCD-3E1A-2944-994D-243C0DD2255E}" srcOrd="6" destOrd="0" presId="urn:microsoft.com/office/officeart/2008/layout/HexagonCluster"/>
    <dgm:cxn modelId="{BECBEF88-1701-45D6-B6F7-3B0C6D985FD4}" type="presParOf" srcId="{F28BECCD-3E1A-2944-994D-243C0DD2255E}" destId="{2F5346A5-4928-7B4A-9F4D-2D7ED18989DF}" srcOrd="0" destOrd="0" presId="urn:microsoft.com/office/officeart/2008/layout/HexagonCluster"/>
    <dgm:cxn modelId="{F6E515F8-3978-4262-B30C-B8E9B41B2EE5}" type="presParOf" srcId="{FFD58E96-C9FF-0E44-B04F-AF37B2F55FF4}" destId="{A4C94093-0991-ED4C-A959-41D93C03A7AF}" srcOrd="7" destOrd="0" presId="urn:microsoft.com/office/officeart/2008/layout/HexagonCluster"/>
    <dgm:cxn modelId="{335C32FB-C12C-4B21-AD14-8D7964D8F07A}" type="presParOf" srcId="{A4C94093-0991-ED4C-A959-41D93C03A7AF}" destId="{8FCB7C88-B48C-AF4D-B3AF-E4EFF7253670}" srcOrd="0" destOrd="0" presId="urn:microsoft.com/office/officeart/2008/layout/HexagonCluster"/>
    <dgm:cxn modelId="{EE7CD9EA-0D03-4B32-9828-2ED2AACD0046}" type="presParOf" srcId="{FFD58E96-C9FF-0E44-B04F-AF37B2F55FF4}" destId="{74886DC9-926E-0243-A487-FED59FDC868D}" srcOrd="8" destOrd="0" presId="urn:microsoft.com/office/officeart/2008/layout/HexagonCluster"/>
    <dgm:cxn modelId="{5EC725A8-58F1-4324-99B0-21ED028D901D}" type="presParOf" srcId="{74886DC9-926E-0243-A487-FED59FDC868D}" destId="{4D2A63A9-51CF-9643-9BA6-DFDB1A9A0348}" srcOrd="0" destOrd="0" presId="urn:microsoft.com/office/officeart/2008/layout/HexagonCluster"/>
    <dgm:cxn modelId="{2CF09E36-35DF-4028-A544-36122AB7799A}" type="presParOf" srcId="{FFD58E96-C9FF-0E44-B04F-AF37B2F55FF4}" destId="{C329447A-87FF-A240-8DF9-49987C061B01}" srcOrd="9" destOrd="0" presId="urn:microsoft.com/office/officeart/2008/layout/HexagonCluster"/>
    <dgm:cxn modelId="{BD735655-D78D-42A6-A234-B647CD6E7767}" type="presParOf" srcId="{C329447A-87FF-A240-8DF9-49987C061B01}" destId="{762E2ADF-0ADB-5D4F-A675-166ECFAD18E1}" srcOrd="0" destOrd="0" presId="urn:microsoft.com/office/officeart/2008/layout/HexagonCluster"/>
    <dgm:cxn modelId="{A104BE2E-6FFA-4BD1-937F-71034A741E07}" type="presParOf" srcId="{FFD58E96-C9FF-0E44-B04F-AF37B2F55FF4}" destId="{78CC93DB-186D-4F4C-B879-75D58C2DCD32}" srcOrd="10" destOrd="0" presId="urn:microsoft.com/office/officeart/2008/layout/HexagonCluster"/>
    <dgm:cxn modelId="{4B6B1F08-D0C0-4155-8E16-559FB421D0AB}" type="presParOf" srcId="{78CC93DB-186D-4F4C-B879-75D58C2DCD32}" destId="{BAA309CD-C395-354D-9FFF-5D722F7BF4ED}" srcOrd="0" destOrd="0" presId="urn:microsoft.com/office/officeart/2008/layout/HexagonCluster"/>
    <dgm:cxn modelId="{89CED84C-40A8-45A1-A0B9-D178074E13DE}" type="presParOf" srcId="{FFD58E96-C9FF-0E44-B04F-AF37B2F55FF4}" destId="{8DC4FC59-BC39-2943-8638-BB18C34D300B}" srcOrd="11" destOrd="0" presId="urn:microsoft.com/office/officeart/2008/layout/HexagonCluster"/>
    <dgm:cxn modelId="{851A13E4-1084-4F5C-ABB6-DE18A7062981}" type="presParOf" srcId="{8DC4FC59-BC39-2943-8638-BB18C34D300B}" destId="{23833A3C-31F0-1A44-ADB4-BA7740E404C7}" srcOrd="0" destOrd="0" presId="urn:microsoft.com/office/officeart/2008/layout/HexagonCluster"/>
    <dgm:cxn modelId="{11DE919B-7F41-41AD-A2EE-657C130B09B4}" type="presParOf" srcId="{FFD58E96-C9FF-0E44-B04F-AF37B2F55FF4}" destId="{7AB553A1-DED6-8B45-A24C-811B3DB1A692}" srcOrd="12" destOrd="0" presId="urn:microsoft.com/office/officeart/2008/layout/HexagonCluster"/>
    <dgm:cxn modelId="{41CBFEA6-778C-4891-A149-CBC57B43023B}" type="presParOf" srcId="{7AB553A1-DED6-8B45-A24C-811B3DB1A692}" destId="{48279CD7-E598-874E-B5C7-06774C411AD9}" srcOrd="0" destOrd="0" presId="urn:microsoft.com/office/officeart/2008/layout/HexagonCluster"/>
    <dgm:cxn modelId="{BDE52BBF-61F2-402C-A2D8-E52370F99D5C}" type="presParOf" srcId="{FFD58E96-C9FF-0E44-B04F-AF37B2F55FF4}" destId="{0DBE635F-ED8A-4B4B-851E-7A852BBEFCC2}" srcOrd="13" destOrd="0" presId="urn:microsoft.com/office/officeart/2008/layout/HexagonCluster"/>
    <dgm:cxn modelId="{6DBCC407-8C9C-40D2-B5FD-540ADE3D168F}" type="presParOf" srcId="{0DBE635F-ED8A-4B4B-851E-7A852BBEFCC2}" destId="{DCD90360-46F4-9142-B1E3-AEE595CD0901}" srcOrd="0" destOrd="0" presId="urn:microsoft.com/office/officeart/2008/layout/HexagonCluster"/>
    <dgm:cxn modelId="{DE68CF0F-EDE0-4371-91EE-597EB85F4D88}" type="presParOf" srcId="{FFD58E96-C9FF-0E44-B04F-AF37B2F55FF4}" destId="{750D36FA-339E-7A4B-A828-EBAE81116252}" srcOrd="14" destOrd="0" presId="urn:microsoft.com/office/officeart/2008/layout/HexagonCluster"/>
    <dgm:cxn modelId="{F25E2EF6-F2B0-4748-850E-EA0E3B04B300}" type="presParOf" srcId="{750D36FA-339E-7A4B-A828-EBAE81116252}" destId="{6F72A463-81CE-4346-8B7C-7D0004B3B7D2}" srcOrd="0" destOrd="0" presId="urn:microsoft.com/office/officeart/2008/layout/HexagonCluster"/>
    <dgm:cxn modelId="{B7BF981F-B85C-40D4-B932-8B132BD1C5E6}" type="presParOf" srcId="{FFD58E96-C9FF-0E44-B04F-AF37B2F55FF4}" destId="{F645B94D-DD94-4347-A4A3-E8D4557C83C4}" srcOrd="15" destOrd="0" presId="urn:microsoft.com/office/officeart/2008/layout/HexagonCluster"/>
    <dgm:cxn modelId="{03F942E7-B486-48ED-A076-9FA92D0E36C3}" type="presParOf" srcId="{F645B94D-DD94-4347-A4A3-E8D4557C83C4}" destId="{370C236E-A2AF-F14B-9F62-F51FC121FCAE}" srcOrd="0" destOrd="0" presId="urn:microsoft.com/office/officeart/2008/layout/HexagonCluster"/>
    <dgm:cxn modelId="{03A60AA3-54DA-4461-BBCB-543B935BD7AC}" type="presParOf" srcId="{FFD58E96-C9FF-0E44-B04F-AF37B2F55FF4}" destId="{B5F65022-25FF-1F4D-98E0-75B77BCA5006}" srcOrd="16" destOrd="0" presId="urn:microsoft.com/office/officeart/2008/layout/HexagonCluster"/>
    <dgm:cxn modelId="{75275E33-D8A3-4075-869F-54550788635B}" type="presParOf" srcId="{B5F65022-25FF-1F4D-98E0-75B77BCA5006}" destId="{DEAC8C72-BDF7-6E43-A3A4-0187E6156386}" srcOrd="0" destOrd="0" presId="urn:microsoft.com/office/officeart/2008/layout/HexagonCluster"/>
    <dgm:cxn modelId="{5D7D1B9B-F001-4F09-8C1B-EDC02909B6D3}" type="presParOf" srcId="{FFD58E96-C9FF-0E44-B04F-AF37B2F55FF4}" destId="{2E6BEC44-FFD8-AA4C-AC2C-DBDE0A1B2895}" srcOrd="17" destOrd="0" presId="urn:microsoft.com/office/officeart/2008/layout/HexagonCluster"/>
    <dgm:cxn modelId="{91ADCC8C-7F5A-43B8-8885-BEBB3B61D6ED}" type="presParOf" srcId="{2E6BEC44-FFD8-AA4C-AC2C-DBDE0A1B2895}" destId="{4655F8C8-453A-8F4E-8A91-A651FE44AB74}" srcOrd="0" destOrd="0" presId="urn:microsoft.com/office/officeart/2008/layout/HexagonCluster"/>
    <dgm:cxn modelId="{C3B573D4-EB52-42D0-9D28-BB5F64F6449D}" type="presParOf" srcId="{FFD58E96-C9FF-0E44-B04F-AF37B2F55FF4}" destId="{366749C2-91BE-1843-9F1D-7D79769C237E}" srcOrd="18" destOrd="0" presId="urn:microsoft.com/office/officeart/2008/layout/HexagonCluster"/>
    <dgm:cxn modelId="{6F3E5E21-1891-4F91-9533-5B95E23BD7D8}" type="presParOf" srcId="{366749C2-91BE-1843-9F1D-7D79769C237E}" destId="{E3F67E41-D1EF-B04C-A90B-AB26DED1A991}" srcOrd="0" destOrd="0" presId="urn:microsoft.com/office/officeart/2008/layout/HexagonCluster"/>
    <dgm:cxn modelId="{876DEEAA-5FBA-4D6C-ABAB-C350661947D7}" type="presParOf" srcId="{FFD58E96-C9FF-0E44-B04F-AF37B2F55FF4}" destId="{C50860A5-370D-4B42-9191-415A7BEDF040}" srcOrd="19" destOrd="0" presId="urn:microsoft.com/office/officeart/2008/layout/HexagonCluster"/>
    <dgm:cxn modelId="{22B0DB5C-BBA9-4BF8-BB34-1174D77F5ADF}" type="presParOf" srcId="{C50860A5-370D-4B42-9191-415A7BEDF040}" destId="{780310F9-6160-2E46-9FCD-C17D7828DDBA}" srcOrd="0" destOrd="0" presId="urn:microsoft.com/office/officeart/2008/layout/HexagonCluster"/>
    <dgm:cxn modelId="{47DEC2FF-DFBA-4400-A529-F602C32F79E9}" type="presParOf" srcId="{FFD58E96-C9FF-0E44-B04F-AF37B2F55FF4}" destId="{A70F6F03-1A41-D64B-8227-6A4D4F95FD86}" srcOrd="20" destOrd="0" presId="urn:microsoft.com/office/officeart/2008/layout/HexagonCluster"/>
    <dgm:cxn modelId="{0781D7DF-50B4-4DFA-9E8D-5588308F3628}" type="presParOf" srcId="{A70F6F03-1A41-D64B-8227-6A4D4F95FD86}" destId="{48C2A63B-9440-AC49-9BB6-2108B28F97E8}" srcOrd="0" destOrd="0" presId="urn:microsoft.com/office/officeart/2008/layout/HexagonCluster"/>
    <dgm:cxn modelId="{813EFAB2-EFB0-477B-8291-BF164B2ED9AC}" type="presParOf" srcId="{FFD58E96-C9FF-0E44-B04F-AF37B2F55FF4}" destId="{1DDD00C0-33AD-A94F-86E2-61077809F946}" srcOrd="21" destOrd="0" presId="urn:microsoft.com/office/officeart/2008/layout/HexagonCluster"/>
    <dgm:cxn modelId="{36ED98E2-8480-4A4B-A2C8-E5030285E197}" type="presParOf" srcId="{1DDD00C0-33AD-A94F-86E2-61077809F946}" destId="{B0CA086E-C24E-4D4A-BF71-43127FFFF6D4}" srcOrd="0" destOrd="0" presId="urn:microsoft.com/office/officeart/2008/layout/HexagonCluster"/>
    <dgm:cxn modelId="{17BBB200-9480-4AE3-A1DA-CE09F06E8FF1}" type="presParOf" srcId="{FFD58E96-C9FF-0E44-B04F-AF37B2F55FF4}" destId="{BEABEA23-BBA6-B544-AF42-4CE90186C11D}" srcOrd="22" destOrd="0" presId="urn:microsoft.com/office/officeart/2008/layout/HexagonCluster"/>
    <dgm:cxn modelId="{8B48D558-B38F-44C8-A52C-75C88C46D027}" type="presParOf" srcId="{BEABEA23-BBA6-B544-AF42-4CE90186C11D}" destId="{3F332A1B-BD67-FD4A-AC58-3EC80C733FDC}" srcOrd="0" destOrd="0" presId="urn:microsoft.com/office/officeart/2008/layout/HexagonCluster"/>
    <dgm:cxn modelId="{E3BC0BB1-37E4-43AE-B1F1-A8DCA3865E39}" type="presParOf" srcId="{FFD58E96-C9FF-0E44-B04F-AF37B2F55FF4}" destId="{CF1C1A68-1E0E-3646-BB0C-0577DE430AFC}" srcOrd="23" destOrd="0" presId="urn:microsoft.com/office/officeart/2008/layout/HexagonCluster"/>
    <dgm:cxn modelId="{F42E804F-52A8-4B9C-9F26-FD8A8B0AB3EE}" type="presParOf" srcId="{CF1C1A68-1E0E-3646-BB0C-0577DE430AFC}" destId="{D0C707AB-690F-AB48-97A9-07C2E474A43B}" srcOrd="0" destOrd="0" presId="urn:microsoft.com/office/officeart/2008/layout/HexagonCluster"/>
    <dgm:cxn modelId="{B26F21B7-602D-4715-81F3-1D6E47443F85}" type="presParOf" srcId="{FFD58E96-C9FF-0E44-B04F-AF37B2F55FF4}" destId="{FF724A80-87AA-4D41-8775-D1E3B4767297}" srcOrd="24" destOrd="0" presId="urn:microsoft.com/office/officeart/2008/layout/HexagonCluster"/>
    <dgm:cxn modelId="{EDABA54F-0E8D-4404-A9A5-602EEB82377B}" type="presParOf" srcId="{FF724A80-87AA-4D41-8775-D1E3B4767297}" destId="{A58F04C9-8C3C-7A4E-ACEF-B6D6D5982071}" srcOrd="0" destOrd="0" presId="urn:microsoft.com/office/officeart/2008/layout/HexagonCluster"/>
    <dgm:cxn modelId="{C079F56A-8116-48E9-87AE-3B83BACDE447}" type="presParOf" srcId="{FFD58E96-C9FF-0E44-B04F-AF37B2F55FF4}" destId="{3846FBB5-7360-B544-99BC-3607BFD69F9A}" srcOrd="25" destOrd="0" presId="urn:microsoft.com/office/officeart/2008/layout/HexagonCluster"/>
    <dgm:cxn modelId="{FC75845C-936D-4A61-8FBC-E2279278A8FB}" type="presParOf" srcId="{3846FBB5-7360-B544-99BC-3607BFD69F9A}" destId="{4EF1FB45-A7E8-A448-8C8E-008CE851F620}" srcOrd="0" destOrd="0" presId="urn:microsoft.com/office/officeart/2008/layout/HexagonCluster"/>
    <dgm:cxn modelId="{F2BA1536-6FFD-470E-90D2-578978FB6D98}" type="presParOf" srcId="{FFD58E96-C9FF-0E44-B04F-AF37B2F55FF4}" destId="{DA1868BC-0E18-C44F-B2CB-AE46F3A38A2C}" srcOrd="26" destOrd="0" presId="urn:microsoft.com/office/officeart/2008/layout/HexagonCluster"/>
    <dgm:cxn modelId="{168755F2-37E3-48C6-8D84-B45D46FD662A}" type="presParOf" srcId="{DA1868BC-0E18-C44F-B2CB-AE46F3A38A2C}" destId="{ACF42893-EB5D-AA40-9039-912E6E7DC0CA}" srcOrd="0" destOrd="0" presId="urn:microsoft.com/office/officeart/2008/layout/HexagonCluster"/>
    <dgm:cxn modelId="{A2F8B68A-F3E6-403E-A93F-6E3D4105089B}" type="presParOf" srcId="{FFD58E96-C9FF-0E44-B04F-AF37B2F55FF4}" destId="{707438B3-6577-4E4B-8C10-2BFBE3A8D332}" srcOrd="27" destOrd="0" presId="urn:microsoft.com/office/officeart/2008/layout/HexagonCluster"/>
    <dgm:cxn modelId="{7CB4DB76-C8EF-45D5-B6AD-4BD81BF00D5A}" type="presParOf" srcId="{707438B3-6577-4E4B-8C10-2BFBE3A8D332}" destId="{B4CAF4ED-6E9D-4143-8A03-C6491EAA7DBA}" srcOrd="0" destOrd="0" presId="urn:microsoft.com/office/officeart/2008/layout/HexagonCluster"/>
    <dgm:cxn modelId="{116DCFE2-239A-40B8-BBAA-506AF321549F}" type="presParOf" srcId="{FFD58E96-C9FF-0E44-B04F-AF37B2F55FF4}" destId="{315FBBBA-28D5-E542-A41A-FDAADF7B5F5A}" srcOrd="28" destOrd="0" presId="urn:microsoft.com/office/officeart/2008/layout/HexagonCluster"/>
    <dgm:cxn modelId="{DA1F2BB0-D046-4CB2-B7CF-51AA5460C2D2}" type="presParOf" srcId="{315FBBBA-28D5-E542-A41A-FDAADF7B5F5A}" destId="{E036F49B-1C8A-6F4E-93E7-3D84C0D3E102}" srcOrd="0" destOrd="0" presId="urn:microsoft.com/office/officeart/2008/layout/HexagonCluster"/>
    <dgm:cxn modelId="{B1E654EF-0E40-4ACB-99A6-0CB536770D8E}" type="presParOf" srcId="{FFD58E96-C9FF-0E44-B04F-AF37B2F55FF4}" destId="{11433E28-55F5-CE4C-A61C-877F752D183B}" srcOrd="29" destOrd="0" presId="urn:microsoft.com/office/officeart/2008/layout/HexagonCluster"/>
    <dgm:cxn modelId="{5AE6ED58-80D5-4955-B968-F3B25CF991FF}" type="presParOf" srcId="{11433E28-55F5-CE4C-A61C-877F752D183B}" destId="{2DC99C50-F206-D24B-A793-CF21F5391657}" srcOrd="0" destOrd="0" presId="urn:microsoft.com/office/officeart/2008/layout/HexagonCluster"/>
    <dgm:cxn modelId="{D78E5CE5-30E0-4ECB-A32D-51C5DE83B7C1}" type="presParOf" srcId="{FFD58E96-C9FF-0E44-B04F-AF37B2F55FF4}" destId="{E347CB2B-768A-9747-8E42-54911D136522}" srcOrd="30" destOrd="0" presId="urn:microsoft.com/office/officeart/2008/layout/HexagonCluster"/>
    <dgm:cxn modelId="{B6B621D7-6B52-4135-BF8E-03E4704B3DD1}" type="presParOf" srcId="{E347CB2B-768A-9747-8E42-54911D136522}" destId="{CFC79C2F-4AFE-B74C-B183-3D1B93821569}" srcOrd="0" destOrd="0" presId="urn:microsoft.com/office/officeart/2008/layout/HexagonCluster"/>
    <dgm:cxn modelId="{355B93CE-477C-4CE1-87CC-D6C5B8848E3C}" type="presParOf" srcId="{FFD58E96-C9FF-0E44-B04F-AF37B2F55FF4}" destId="{88541209-0973-534F-9DE6-6370FA3239D1}" srcOrd="31" destOrd="0" presId="urn:microsoft.com/office/officeart/2008/layout/HexagonCluster"/>
    <dgm:cxn modelId="{3D58D90F-4F1F-4124-B0C2-CE37BC708928}" type="presParOf" srcId="{88541209-0973-534F-9DE6-6370FA3239D1}" destId="{D8ADA9A1-48CA-E041-8F46-65779D3A144F}" srcOrd="0" destOrd="0" presId="urn:microsoft.com/office/officeart/2008/layout/HexagonCluster"/>
    <dgm:cxn modelId="{407BCCB2-0F62-4620-93CE-E8EF5FB28A3C}" type="presParOf" srcId="{FFD58E96-C9FF-0E44-B04F-AF37B2F55FF4}" destId="{165D37E6-6F29-3445-A8D4-B49AB1334819}" srcOrd="32" destOrd="0" presId="urn:microsoft.com/office/officeart/2008/layout/HexagonCluster"/>
    <dgm:cxn modelId="{FC2844BE-5140-4328-BBA9-D9F17A0D748B}" type="presParOf" srcId="{165D37E6-6F29-3445-A8D4-B49AB1334819}" destId="{CDAF27E1-AFAE-8449-96D4-C138DA784684}" srcOrd="0" destOrd="0" presId="urn:microsoft.com/office/officeart/2008/layout/HexagonCluster"/>
    <dgm:cxn modelId="{53856077-2996-4E18-AE6A-196CC23B0D7F}" type="presParOf" srcId="{FFD58E96-C9FF-0E44-B04F-AF37B2F55FF4}" destId="{24CC996B-0F36-BC41-840F-CB6A83BBF8D6}" srcOrd="33" destOrd="0" presId="urn:microsoft.com/office/officeart/2008/layout/HexagonCluster"/>
    <dgm:cxn modelId="{662397D7-2533-465D-83FE-98791C3627C3}" type="presParOf" srcId="{24CC996B-0F36-BC41-840F-CB6A83BBF8D6}" destId="{B4B16140-D171-9C42-A55C-49D784A90E28}" srcOrd="0" destOrd="0" presId="urn:microsoft.com/office/officeart/2008/layout/HexagonCluster"/>
    <dgm:cxn modelId="{8FBBAF8E-5DF4-484C-8974-F65A7F92E0EB}" type="presParOf" srcId="{FFD58E96-C9FF-0E44-B04F-AF37B2F55FF4}" destId="{166ADD1A-9DAD-3F4D-AABC-7758A680E3BD}" srcOrd="34" destOrd="0" presId="urn:microsoft.com/office/officeart/2008/layout/HexagonCluster"/>
    <dgm:cxn modelId="{4699E236-249A-45E6-9249-FFF645201140}" type="presParOf" srcId="{166ADD1A-9DAD-3F4D-AABC-7758A680E3BD}" destId="{FAECF0F6-A3E1-254E-ADBF-283385894F05}" srcOrd="0" destOrd="0" presId="urn:microsoft.com/office/officeart/2008/layout/HexagonCluster"/>
    <dgm:cxn modelId="{EA1F785D-487D-4E0D-AC97-7A3E987DCF97}" type="presParOf" srcId="{FFD58E96-C9FF-0E44-B04F-AF37B2F55FF4}" destId="{12E6CBEB-004A-3442-A983-31E9AA375B69}" srcOrd="35" destOrd="0" presId="urn:microsoft.com/office/officeart/2008/layout/HexagonCluster"/>
    <dgm:cxn modelId="{09223AA5-541C-45B4-9607-5217155813F0}" type="presParOf" srcId="{12E6CBEB-004A-3442-A983-31E9AA375B69}" destId="{F4E9C73D-C9FA-4842-8E89-E87C78718C4E}" srcOrd="0" destOrd="0" presId="urn:microsoft.com/office/officeart/2008/layout/HexagonCluster"/>
    <dgm:cxn modelId="{F138ADD9-D6E7-4951-8FF0-00143E79242E}" type="presParOf" srcId="{FFD58E96-C9FF-0E44-B04F-AF37B2F55FF4}" destId="{4E649B7B-AB01-884B-B73A-0BE5D15A9B55}" srcOrd="36" destOrd="0" presId="urn:microsoft.com/office/officeart/2008/layout/HexagonCluster"/>
    <dgm:cxn modelId="{F422EB1F-9665-4132-86E7-54FDCED87935}" type="presParOf" srcId="{4E649B7B-AB01-884B-B73A-0BE5D15A9B55}" destId="{95C424F3-7145-4F4B-BF80-A99A1CE5E179}" srcOrd="0" destOrd="0" presId="urn:microsoft.com/office/officeart/2008/layout/HexagonCluster"/>
    <dgm:cxn modelId="{7DC59D92-0ED1-4428-BD4C-98BA3C9F2367}" type="presParOf" srcId="{FFD58E96-C9FF-0E44-B04F-AF37B2F55FF4}" destId="{C1EFA0CC-E586-014D-8C90-89AB18AAC97F}" srcOrd="37" destOrd="0" presId="urn:microsoft.com/office/officeart/2008/layout/HexagonCluster"/>
    <dgm:cxn modelId="{19CEED99-E026-4D96-AC07-A53462D4F365}" type="presParOf" srcId="{C1EFA0CC-E586-014D-8C90-89AB18AAC97F}" destId="{9156BC15-67D2-B648-B81B-FD4A91E68DED}" srcOrd="0" destOrd="0" presId="urn:microsoft.com/office/officeart/2008/layout/HexagonCluster"/>
    <dgm:cxn modelId="{16F10022-3F56-4F97-AC4B-5E795E3974E0}" type="presParOf" srcId="{FFD58E96-C9FF-0E44-B04F-AF37B2F55FF4}" destId="{0B08AD66-6221-6D41-88F2-FF40886D2ED0}" srcOrd="38" destOrd="0" presId="urn:microsoft.com/office/officeart/2008/layout/HexagonCluster"/>
    <dgm:cxn modelId="{E0EE714C-BD66-4D2A-8D2B-78C098C5E0CA}" type="presParOf" srcId="{0B08AD66-6221-6D41-88F2-FF40886D2ED0}" destId="{66B8D9D3-8AB4-CE40-AC38-D1A01DF06A03}" srcOrd="0" destOrd="0" presId="urn:microsoft.com/office/officeart/2008/layout/HexagonCluster"/>
    <dgm:cxn modelId="{701ACF8E-3F36-43C8-98C3-5BCBDE132B81}" type="presParOf" srcId="{FFD58E96-C9FF-0E44-B04F-AF37B2F55FF4}" destId="{85A6FB8D-6827-8141-895C-FB33AB9E0F78}" srcOrd="39" destOrd="0" presId="urn:microsoft.com/office/officeart/2008/layout/HexagonCluster"/>
    <dgm:cxn modelId="{753CBF6D-55FF-4CAA-B4BF-A19D54836123}" type="presParOf" srcId="{85A6FB8D-6827-8141-895C-FB33AB9E0F78}" destId="{9F02228B-7782-E349-AE16-8046B09FDF7E}" srcOrd="0" destOrd="0" presId="urn:microsoft.com/office/officeart/2008/layout/HexagonCluster"/>
    <dgm:cxn modelId="{F9EA0E6C-3D10-4C5D-923C-C715648C241E}" type="presParOf" srcId="{FFD58E96-C9FF-0E44-B04F-AF37B2F55FF4}" destId="{27E79481-EC27-2943-9998-436A78837E9B}" srcOrd="40" destOrd="0" presId="urn:microsoft.com/office/officeart/2008/layout/HexagonCluster"/>
    <dgm:cxn modelId="{4BB962EF-6C3B-4FDF-A61C-C34BADD66474}" type="presParOf" srcId="{27E79481-EC27-2943-9998-436A78837E9B}" destId="{2676350E-6104-4645-812A-EC94A0FBE8E9}" srcOrd="0" destOrd="0" presId="urn:microsoft.com/office/officeart/2008/layout/HexagonCluster"/>
    <dgm:cxn modelId="{435F0714-00AD-4FF0-A7B1-BBA7DA497288}" type="presParOf" srcId="{FFD58E96-C9FF-0E44-B04F-AF37B2F55FF4}" destId="{8BC12A75-CD77-6040-B537-2D52881D7E9D}" srcOrd="41" destOrd="0" presId="urn:microsoft.com/office/officeart/2008/layout/HexagonCluster"/>
    <dgm:cxn modelId="{3A9A501D-0385-4314-B934-E80CF62FF72A}" type="presParOf" srcId="{8BC12A75-CD77-6040-B537-2D52881D7E9D}" destId="{0A7A488B-02C9-FA47-BEE7-C0D94F0360DC}" srcOrd="0" destOrd="0" presId="urn:microsoft.com/office/officeart/2008/layout/HexagonCluster"/>
    <dgm:cxn modelId="{44B73947-5C82-49D0-B0B0-A97B2722F3FD}" type="presParOf" srcId="{FFD58E96-C9FF-0E44-B04F-AF37B2F55FF4}" destId="{BC1576B0-BFC3-CD45-8B29-948C07BE3F6D}" srcOrd="42" destOrd="0" presId="urn:microsoft.com/office/officeart/2008/layout/HexagonCluster"/>
    <dgm:cxn modelId="{6FCA472E-5B5E-4E69-BDA1-494F91F1A99D}" type="presParOf" srcId="{BC1576B0-BFC3-CD45-8B29-948C07BE3F6D}" destId="{D8C3B809-3486-974D-A80C-19370B99E05D}" srcOrd="0" destOrd="0" presId="urn:microsoft.com/office/officeart/2008/layout/HexagonCluster"/>
    <dgm:cxn modelId="{07F967A5-12D2-4E43-B758-8592E2F5F7F6}" type="presParOf" srcId="{FFD58E96-C9FF-0E44-B04F-AF37B2F55FF4}" destId="{9590A368-823A-7B44-82ED-ED9FB4FA9F5F}" srcOrd="43" destOrd="0" presId="urn:microsoft.com/office/officeart/2008/layout/HexagonCluster"/>
    <dgm:cxn modelId="{71F8794B-ABBA-4983-AE54-AF842DA66DC9}" type="presParOf" srcId="{9590A368-823A-7B44-82ED-ED9FB4FA9F5F}" destId="{88E74288-4F77-E34D-B3AC-53B19245A650}" srcOrd="0" destOrd="0" presId="urn:microsoft.com/office/officeart/2008/layout/HexagonCluster"/>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1C120A-F3B8-4BF8-8268-78D2272807C4}"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7E371284-AD40-46A1-9342-90F491F8EBD3}">
      <dgm:prSet phldrT="[Text]" custT="1"/>
      <dgm:spPr>
        <a:solidFill>
          <a:srgbClr val="D71440"/>
        </a:solidFill>
      </dgm:spPr>
      <dgm:t>
        <a:bodyPr/>
        <a:lstStyle/>
        <a:p>
          <a:r>
            <a:rPr lang="en-US" sz="2800" dirty="0"/>
            <a:t>Full-Time</a:t>
          </a:r>
        </a:p>
      </dgm:t>
    </dgm:pt>
    <dgm:pt modelId="{7E370DCC-1C20-4203-BD09-8E48969E170B}" type="parTrans" cxnId="{1AF4859D-A271-495C-B458-D814821784C5}">
      <dgm:prSet/>
      <dgm:spPr/>
      <dgm:t>
        <a:bodyPr/>
        <a:lstStyle/>
        <a:p>
          <a:endParaRPr lang="en-US" sz="1400"/>
        </a:p>
      </dgm:t>
    </dgm:pt>
    <dgm:pt modelId="{24C1B466-0017-44FB-ABDB-9157E9FBD201}" type="sibTrans" cxnId="{1AF4859D-A271-495C-B458-D814821784C5}">
      <dgm:prSet/>
      <dgm:spPr/>
      <dgm:t>
        <a:bodyPr/>
        <a:lstStyle/>
        <a:p>
          <a:endParaRPr lang="en-US" sz="1400"/>
        </a:p>
      </dgm:t>
    </dgm:pt>
    <dgm:pt modelId="{1CC90A4C-CF77-416E-9CB6-FE5C0970E4E6}">
      <dgm:prSet phldrT="[Text]" custT="1"/>
      <dgm:spPr>
        <a:solidFill>
          <a:srgbClr val="D71440"/>
        </a:solidFill>
      </dgm:spPr>
      <dgm:t>
        <a:bodyPr/>
        <a:lstStyle/>
        <a:p>
          <a:r>
            <a:rPr lang="en-US" sz="2800" dirty="0"/>
            <a:t>Part-Time</a:t>
          </a:r>
        </a:p>
      </dgm:t>
    </dgm:pt>
    <dgm:pt modelId="{7DDFE81F-5579-4AAD-8950-6BBD381E0522}" type="parTrans" cxnId="{C501AF9F-47A0-41EA-B9ED-52C34F86930F}">
      <dgm:prSet/>
      <dgm:spPr/>
      <dgm:t>
        <a:bodyPr/>
        <a:lstStyle/>
        <a:p>
          <a:endParaRPr lang="en-US" sz="1400"/>
        </a:p>
      </dgm:t>
    </dgm:pt>
    <dgm:pt modelId="{78590051-73B7-45BA-A43B-F52DA81F2736}" type="sibTrans" cxnId="{C501AF9F-47A0-41EA-B9ED-52C34F86930F}">
      <dgm:prSet/>
      <dgm:spPr/>
      <dgm:t>
        <a:bodyPr/>
        <a:lstStyle/>
        <a:p>
          <a:endParaRPr lang="en-US" sz="1400"/>
        </a:p>
      </dgm:t>
    </dgm:pt>
    <dgm:pt modelId="{2DE2BED0-B2C5-40DB-B6AE-92C784E3E128}">
      <dgm:prSet phldrT="[Text]" custT="1"/>
      <dgm:spPr/>
      <dgm:t>
        <a:bodyPr/>
        <a:lstStyle/>
        <a:p>
          <a:r>
            <a:rPr lang="en-US" sz="1100" dirty="0"/>
            <a:t>1.5 years to 2 years</a:t>
          </a:r>
        </a:p>
      </dgm:t>
    </dgm:pt>
    <dgm:pt modelId="{95F55B0A-34E1-4F57-BAA5-243ADED1AE6D}" type="parTrans" cxnId="{0017F154-8E5B-4BC8-A77F-7CE63123E7F1}">
      <dgm:prSet/>
      <dgm:spPr/>
      <dgm:t>
        <a:bodyPr/>
        <a:lstStyle/>
        <a:p>
          <a:endParaRPr lang="en-US" sz="1400"/>
        </a:p>
      </dgm:t>
    </dgm:pt>
    <dgm:pt modelId="{6B9BA635-A89B-4804-89A5-E98F8E307ED8}" type="sibTrans" cxnId="{0017F154-8E5B-4BC8-A77F-7CE63123E7F1}">
      <dgm:prSet/>
      <dgm:spPr/>
      <dgm:t>
        <a:bodyPr/>
        <a:lstStyle/>
        <a:p>
          <a:endParaRPr lang="en-US" sz="1400"/>
        </a:p>
      </dgm:t>
    </dgm:pt>
    <dgm:pt modelId="{5320DF4E-BEF7-43A2-8E50-FAE96E5EC122}">
      <dgm:prSet phldrT="[Text]" custT="1"/>
      <dgm:spPr/>
      <dgm:t>
        <a:bodyPr/>
        <a:lstStyle/>
        <a:p>
          <a:r>
            <a:rPr lang="en-US" sz="1100" dirty="0"/>
            <a:t>1 year</a:t>
          </a:r>
        </a:p>
      </dgm:t>
    </dgm:pt>
    <dgm:pt modelId="{F160BD78-4108-4A11-A96F-9BDBAE1F3555}" type="parTrans" cxnId="{8E75D010-C6E4-4A2F-8983-EC0620090A00}">
      <dgm:prSet/>
      <dgm:spPr/>
      <dgm:t>
        <a:bodyPr/>
        <a:lstStyle/>
        <a:p>
          <a:endParaRPr lang="en-US" sz="1400"/>
        </a:p>
      </dgm:t>
    </dgm:pt>
    <dgm:pt modelId="{B1D073E3-6C24-460A-96A9-39FA9696E1A5}" type="sibTrans" cxnId="{8E75D010-C6E4-4A2F-8983-EC0620090A00}">
      <dgm:prSet/>
      <dgm:spPr/>
      <dgm:t>
        <a:bodyPr/>
        <a:lstStyle/>
        <a:p>
          <a:endParaRPr lang="en-US" sz="1400"/>
        </a:p>
      </dgm:t>
    </dgm:pt>
    <dgm:pt modelId="{3BCCA19F-0850-478E-9C58-1D519DA8AFF2}">
      <dgm:prSet phldrT="[Text]" custT="1"/>
      <dgm:spPr/>
      <dgm:t>
        <a:bodyPr/>
        <a:lstStyle/>
        <a:p>
          <a:r>
            <a:rPr lang="en-US" sz="1100" dirty="0"/>
            <a:t>Lessons on weekday evenings &amp; Sat</a:t>
          </a:r>
        </a:p>
      </dgm:t>
    </dgm:pt>
    <dgm:pt modelId="{F51FBD26-45C9-4791-B326-F6A9A89FB0EC}" type="parTrans" cxnId="{BEA6E034-5BF0-4D9D-96B1-18F0E9396480}">
      <dgm:prSet/>
      <dgm:spPr/>
      <dgm:t>
        <a:bodyPr/>
        <a:lstStyle/>
        <a:p>
          <a:endParaRPr lang="en-US" sz="1400"/>
        </a:p>
      </dgm:t>
    </dgm:pt>
    <dgm:pt modelId="{26F664A7-A446-46BB-938C-E0E25EF07421}" type="sibTrans" cxnId="{BEA6E034-5BF0-4D9D-96B1-18F0E9396480}">
      <dgm:prSet/>
      <dgm:spPr/>
      <dgm:t>
        <a:bodyPr/>
        <a:lstStyle/>
        <a:p>
          <a:endParaRPr lang="en-US" sz="1400"/>
        </a:p>
      </dgm:t>
    </dgm:pt>
    <dgm:pt modelId="{7415FD47-D7C8-4ADE-829F-FE5CF8482F1B}">
      <dgm:prSet phldrT="[Text]" custT="1"/>
      <dgm:spPr/>
      <dgm:t>
        <a:bodyPr/>
        <a:lstStyle/>
        <a:p>
          <a:r>
            <a:rPr lang="en-US" sz="1100" dirty="0"/>
            <a:t>Same class as FT students for all modules</a:t>
          </a:r>
        </a:p>
      </dgm:t>
    </dgm:pt>
    <dgm:pt modelId="{FC63CB11-4123-4F8A-86F0-83F1D1CB9F64}" type="parTrans" cxnId="{22EB7AEB-2CEC-46F9-8E49-42DC689F7AB5}">
      <dgm:prSet/>
      <dgm:spPr/>
      <dgm:t>
        <a:bodyPr/>
        <a:lstStyle/>
        <a:p>
          <a:endParaRPr lang="en-US" sz="1400"/>
        </a:p>
      </dgm:t>
    </dgm:pt>
    <dgm:pt modelId="{6982F16F-367E-40B8-BC17-1956B6027F07}" type="sibTrans" cxnId="{22EB7AEB-2CEC-46F9-8E49-42DC689F7AB5}">
      <dgm:prSet/>
      <dgm:spPr/>
      <dgm:t>
        <a:bodyPr/>
        <a:lstStyle/>
        <a:p>
          <a:endParaRPr lang="en-US" sz="1400"/>
        </a:p>
      </dgm:t>
    </dgm:pt>
    <dgm:pt modelId="{6282A254-92A0-477A-9BC5-FB167CEBE670}">
      <dgm:prSet phldrT="[Text]" custT="1"/>
      <dgm:spPr/>
      <dgm:t>
        <a:bodyPr/>
        <a:lstStyle/>
        <a:p>
          <a:r>
            <a:rPr lang="en-US" sz="1100" dirty="0"/>
            <a:t>Lessons on weekday evenings &amp; Sat</a:t>
          </a:r>
        </a:p>
      </dgm:t>
    </dgm:pt>
    <dgm:pt modelId="{95C5A61C-6DAD-47CE-9475-2C80899A891F}" type="sibTrans" cxnId="{47B14139-CD51-4B24-A904-444383EF7C33}">
      <dgm:prSet/>
      <dgm:spPr/>
      <dgm:t>
        <a:bodyPr/>
        <a:lstStyle/>
        <a:p>
          <a:endParaRPr lang="en-US" sz="1400"/>
        </a:p>
      </dgm:t>
    </dgm:pt>
    <dgm:pt modelId="{B6DC2601-0F86-4752-AD73-46D3B083C3D8}" type="parTrans" cxnId="{47B14139-CD51-4B24-A904-444383EF7C33}">
      <dgm:prSet/>
      <dgm:spPr/>
      <dgm:t>
        <a:bodyPr/>
        <a:lstStyle/>
        <a:p>
          <a:endParaRPr lang="en-US" sz="1400"/>
        </a:p>
      </dgm:t>
    </dgm:pt>
    <dgm:pt modelId="{E4ACE101-1A6A-47F6-9056-6194068BCE00}" type="pres">
      <dgm:prSet presAssocID="{1B1C120A-F3B8-4BF8-8268-78D2272807C4}" presName="Name0" presStyleCnt="0">
        <dgm:presLayoutVars>
          <dgm:dir/>
          <dgm:animLvl val="lvl"/>
          <dgm:resizeHandles/>
        </dgm:presLayoutVars>
      </dgm:prSet>
      <dgm:spPr/>
    </dgm:pt>
    <dgm:pt modelId="{7B86732F-4201-426D-9540-FF0E86301421}" type="pres">
      <dgm:prSet presAssocID="{7E371284-AD40-46A1-9342-90F491F8EBD3}" presName="linNode" presStyleCnt="0"/>
      <dgm:spPr/>
    </dgm:pt>
    <dgm:pt modelId="{83FAB156-F303-406D-B0C4-5165F1AB592C}" type="pres">
      <dgm:prSet presAssocID="{7E371284-AD40-46A1-9342-90F491F8EBD3}" presName="parentShp" presStyleLbl="node1" presStyleIdx="0" presStyleCnt="2" custScaleX="77702">
        <dgm:presLayoutVars>
          <dgm:bulletEnabled val="1"/>
        </dgm:presLayoutVars>
      </dgm:prSet>
      <dgm:spPr/>
    </dgm:pt>
    <dgm:pt modelId="{BA70FA88-C563-41FD-83B2-4FF534D257F0}" type="pres">
      <dgm:prSet presAssocID="{7E371284-AD40-46A1-9342-90F491F8EBD3}" presName="childShp" presStyleLbl="bgAccFollowNode1" presStyleIdx="0" presStyleCnt="2">
        <dgm:presLayoutVars>
          <dgm:bulletEnabled val="1"/>
        </dgm:presLayoutVars>
      </dgm:prSet>
      <dgm:spPr/>
    </dgm:pt>
    <dgm:pt modelId="{6CF1E78A-1DA2-4939-9FF5-28C16EBC3E41}" type="pres">
      <dgm:prSet presAssocID="{24C1B466-0017-44FB-ABDB-9157E9FBD201}" presName="spacing" presStyleCnt="0"/>
      <dgm:spPr/>
    </dgm:pt>
    <dgm:pt modelId="{F728BEA6-7236-4EB9-AD7A-F7F327179200}" type="pres">
      <dgm:prSet presAssocID="{1CC90A4C-CF77-416E-9CB6-FE5C0970E4E6}" presName="linNode" presStyleCnt="0"/>
      <dgm:spPr/>
    </dgm:pt>
    <dgm:pt modelId="{3EC8E0BC-98CC-4C9E-A944-E390726F69A5}" type="pres">
      <dgm:prSet presAssocID="{1CC90A4C-CF77-416E-9CB6-FE5C0970E4E6}" presName="parentShp" presStyleLbl="node1" presStyleIdx="1" presStyleCnt="2" custScaleX="77702">
        <dgm:presLayoutVars>
          <dgm:bulletEnabled val="1"/>
        </dgm:presLayoutVars>
      </dgm:prSet>
      <dgm:spPr/>
    </dgm:pt>
    <dgm:pt modelId="{E42D3D92-56AC-441E-99B2-F29F66E1C6F9}" type="pres">
      <dgm:prSet presAssocID="{1CC90A4C-CF77-416E-9CB6-FE5C0970E4E6}" presName="childShp" presStyleLbl="bgAccFollowNode1" presStyleIdx="1" presStyleCnt="2">
        <dgm:presLayoutVars>
          <dgm:bulletEnabled val="1"/>
        </dgm:presLayoutVars>
      </dgm:prSet>
      <dgm:spPr/>
    </dgm:pt>
  </dgm:ptLst>
  <dgm:cxnLst>
    <dgm:cxn modelId="{8E75D010-C6E4-4A2F-8983-EC0620090A00}" srcId="{7E371284-AD40-46A1-9342-90F491F8EBD3}" destId="{5320DF4E-BEF7-43A2-8E50-FAE96E5EC122}" srcOrd="0" destOrd="0" parTransId="{F160BD78-4108-4A11-A96F-9BDBAE1F3555}" sibTransId="{B1D073E3-6C24-460A-96A9-39FA9696E1A5}"/>
    <dgm:cxn modelId="{C210082E-E23C-4097-A48C-F1AADA4F29EC}" type="presOf" srcId="{7415FD47-D7C8-4ADE-829F-FE5CF8482F1B}" destId="{E42D3D92-56AC-441E-99B2-F29F66E1C6F9}" srcOrd="0" destOrd="2" presId="urn:microsoft.com/office/officeart/2005/8/layout/vList6"/>
    <dgm:cxn modelId="{BEA6E034-5BF0-4D9D-96B1-18F0E9396480}" srcId="{1CC90A4C-CF77-416E-9CB6-FE5C0970E4E6}" destId="{3BCCA19F-0850-478E-9C58-1D519DA8AFF2}" srcOrd="1" destOrd="0" parTransId="{F51FBD26-45C9-4791-B326-F6A9A89FB0EC}" sibTransId="{26F664A7-A446-46BB-938C-E0E25EF07421}"/>
    <dgm:cxn modelId="{47B14139-CD51-4B24-A904-444383EF7C33}" srcId="{7E371284-AD40-46A1-9342-90F491F8EBD3}" destId="{6282A254-92A0-477A-9BC5-FB167CEBE670}" srcOrd="1" destOrd="0" parTransId="{B6DC2601-0F86-4752-AD73-46D3B083C3D8}" sibTransId="{95C5A61C-6DAD-47CE-9475-2C80899A891F}"/>
    <dgm:cxn modelId="{42BE2E48-9FCC-4B15-B70F-F3A7FEB8E107}" type="presOf" srcId="{3BCCA19F-0850-478E-9C58-1D519DA8AFF2}" destId="{E42D3D92-56AC-441E-99B2-F29F66E1C6F9}" srcOrd="0" destOrd="1" presId="urn:microsoft.com/office/officeart/2005/8/layout/vList6"/>
    <dgm:cxn modelId="{0017F154-8E5B-4BC8-A77F-7CE63123E7F1}" srcId="{1CC90A4C-CF77-416E-9CB6-FE5C0970E4E6}" destId="{2DE2BED0-B2C5-40DB-B6AE-92C784E3E128}" srcOrd="0" destOrd="0" parTransId="{95F55B0A-34E1-4F57-BAA5-243ADED1AE6D}" sibTransId="{6B9BA635-A89B-4804-89A5-E98F8E307ED8}"/>
    <dgm:cxn modelId="{38B6F756-0079-4BE4-BB9A-36A40059797B}" type="presOf" srcId="{1CC90A4C-CF77-416E-9CB6-FE5C0970E4E6}" destId="{3EC8E0BC-98CC-4C9E-A944-E390726F69A5}" srcOrd="0" destOrd="0" presId="urn:microsoft.com/office/officeart/2005/8/layout/vList6"/>
    <dgm:cxn modelId="{21BCBE79-CE28-49D2-81BF-045E9A97D372}" type="presOf" srcId="{6282A254-92A0-477A-9BC5-FB167CEBE670}" destId="{BA70FA88-C563-41FD-83B2-4FF534D257F0}" srcOrd="0" destOrd="1" presId="urn:microsoft.com/office/officeart/2005/8/layout/vList6"/>
    <dgm:cxn modelId="{FA47B993-5F5E-45AF-989C-2617C54E29AA}" type="presOf" srcId="{5320DF4E-BEF7-43A2-8E50-FAE96E5EC122}" destId="{BA70FA88-C563-41FD-83B2-4FF534D257F0}" srcOrd="0" destOrd="0" presId="urn:microsoft.com/office/officeart/2005/8/layout/vList6"/>
    <dgm:cxn modelId="{8B256394-4E27-4394-8542-F6D0BCC53378}" type="presOf" srcId="{7E371284-AD40-46A1-9342-90F491F8EBD3}" destId="{83FAB156-F303-406D-B0C4-5165F1AB592C}" srcOrd="0" destOrd="0" presId="urn:microsoft.com/office/officeart/2005/8/layout/vList6"/>
    <dgm:cxn modelId="{82F18998-B6E1-4595-9738-4374E0FE4669}" type="presOf" srcId="{1B1C120A-F3B8-4BF8-8268-78D2272807C4}" destId="{E4ACE101-1A6A-47F6-9056-6194068BCE00}" srcOrd="0" destOrd="0" presId="urn:microsoft.com/office/officeart/2005/8/layout/vList6"/>
    <dgm:cxn modelId="{1AF4859D-A271-495C-B458-D814821784C5}" srcId="{1B1C120A-F3B8-4BF8-8268-78D2272807C4}" destId="{7E371284-AD40-46A1-9342-90F491F8EBD3}" srcOrd="0" destOrd="0" parTransId="{7E370DCC-1C20-4203-BD09-8E48969E170B}" sibTransId="{24C1B466-0017-44FB-ABDB-9157E9FBD201}"/>
    <dgm:cxn modelId="{C501AF9F-47A0-41EA-B9ED-52C34F86930F}" srcId="{1B1C120A-F3B8-4BF8-8268-78D2272807C4}" destId="{1CC90A4C-CF77-416E-9CB6-FE5C0970E4E6}" srcOrd="1" destOrd="0" parTransId="{7DDFE81F-5579-4AAD-8950-6BBD381E0522}" sibTransId="{78590051-73B7-45BA-A43B-F52DA81F2736}"/>
    <dgm:cxn modelId="{DA7D78B8-6D14-467A-81DD-3A74473675E2}" type="presOf" srcId="{2DE2BED0-B2C5-40DB-B6AE-92C784E3E128}" destId="{E42D3D92-56AC-441E-99B2-F29F66E1C6F9}" srcOrd="0" destOrd="0" presId="urn:microsoft.com/office/officeart/2005/8/layout/vList6"/>
    <dgm:cxn modelId="{22EB7AEB-2CEC-46F9-8E49-42DC689F7AB5}" srcId="{1CC90A4C-CF77-416E-9CB6-FE5C0970E4E6}" destId="{7415FD47-D7C8-4ADE-829F-FE5CF8482F1B}" srcOrd="2" destOrd="0" parTransId="{FC63CB11-4123-4F8A-86F0-83F1D1CB9F64}" sibTransId="{6982F16F-367E-40B8-BC17-1956B6027F07}"/>
    <dgm:cxn modelId="{1E0C3B65-DEF2-4197-9349-1B8A45853BB9}" type="presParOf" srcId="{E4ACE101-1A6A-47F6-9056-6194068BCE00}" destId="{7B86732F-4201-426D-9540-FF0E86301421}" srcOrd="0" destOrd="0" presId="urn:microsoft.com/office/officeart/2005/8/layout/vList6"/>
    <dgm:cxn modelId="{D261E4D5-1757-46D9-9BA1-C9EA08020FFC}" type="presParOf" srcId="{7B86732F-4201-426D-9540-FF0E86301421}" destId="{83FAB156-F303-406D-B0C4-5165F1AB592C}" srcOrd="0" destOrd="0" presId="urn:microsoft.com/office/officeart/2005/8/layout/vList6"/>
    <dgm:cxn modelId="{A928B90A-AE26-41A2-8760-A8311E4B8B95}" type="presParOf" srcId="{7B86732F-4201-426D-9540-FF0E86301421}" destId="{BA70FA88-C563-41FD-83B2-4FF534D257F0}" srcOrd="1" destOrd="0" presId="urn:microsoft.com/office/officeart/2005/8/layout/vList6"/>
    <dgm:cxn modelId="{209D95E1-FEA2-40B7-BFA3-B8CBA2A85307}" type="presParOf" srcId="{E4ACE101-1A6A-47F6-9056-6194068BCE00}" destId="{6CF1E78A-1DA2-4939-9FF5-28C16EBC3E41}" srcOrd="1" destOrd="0" presId="urn:microsoft.com/office/officeart/2005/8/layout/vList6"/>
    <dgm:cxn modelId="{4DB5BB99-2FD7-4470-8783-6D24F3163378}" type="presParOf" srcId="{E4ACE101-1A6A-47F6-9056-6194068BCE00}" destId="{F728BEA6-7236-4EB9-AD7A-F7F327179200}" srcOrd="2" destOrd="0" presId="urn:microsoft.com/office/officeart/2005/8/layout/vList6"/>
    <dgm:cxn modelId="{20B77CFA-9AD1-4A0D-9D41-9EA06F32165C}" type="presParOf" srcId="{F728BEA6-7236-4EB9-AD7A-F7F327179200}" destId="{3EC8E0BC-98CC-4C9E-A944-E390726F69A5}" srcOrd="0" destOrd="0" presId="urn:microsoft.com/office/officeart/2005/8/layout/vList6"/>
    <dgm:cxn modelId="{4C3C05C9-66EF-4E6D-870E-06FF8337A573}" type="presParOf" srcId="{F728BEA6-7236-4EB9-AD7A-F7F327179200}" destId="{E42D3D92-56AC-441E-99B2-F29F66E1C6F9}"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91B310-5B06-4DD7-B1A3-140E6EB1B5CC}"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ED7E5467-7E10-4BED-8D8A-89F975951105}">
      <dgm:prSet phldrT="[Text]" custT="1"/>
      <dgm:spPr/>
      <dgm:t>
        <a:bodyPr/>
        <a:lstStyle/>
        <a:p>
          <a:r>
            <a:rPr lang="en-US" sz="1200" b="1" dirty="0" err="1">
              <a:latin typeface="Arial" panose="020B0604020202020204" pitchFamily="34" charset="0"/>
              <a:cs typeface="Arial" panose="020B0604020202020204" pitchFamily="34" charset="0"/>
            </a:rPr>
            <a:t>Realise</a:t>
          </a:r>
          <a:r>
            <a:rPr lang="en-US" sz="1200" b="1" dirty="0">
              <a:latin typeface="Arial" panose="020B0604020202020204" pitchFamily="34" charset="0"/>
              <a:cs typeface="Arial" panose="020B0604020202020204" pitchFamily="34" charset="0"/>
            </a:rPr>
            <a:t> &amp; Develop </a:t>
          </a:r>
          <a:r>
            <a:rPr lang="en-US" sz="1200" dirty="0">
              <a:latin typeface="Arial" panose="020B0604020202020204" pitchFamily="34" charset="0"/>
              <a:cs typeface="Arial" panose="020B0604020202020204" pitchFamily="34" charset="0"/>
            </a:rPr>
            <a:t>your Potential </a:t>
          </a:r>
        </a:p>
      </dgm:t>
    </dgm:pt>
    <dgm:pt modelId="{E040BF4E-AB63-4795-A6C9-C15397DB9E9D}" type="parTrans" cxnId="{B2A99E15-C370-496E-AB96-B39BDF3A612A}">
      <dgm:prSet/>
      <dgm:spPr/>
      <dgm:t>
        <a:bodyPr/>
        <a:lstStyle/>
        <a:p>
          <a:endParaRPr lang="en-US" sz="1200">
            <a:latin typeface="Arial" panose="020B0604020202020204" pitchFamily="34" charset="0"/>
            <a:cs typeface="Arial" panose="020B0604020202020204" pitchFamily="34" charset="0"/>
          </a:endParaRPr>
        </a:p>
      </dgm:t>
    </dgm:pt>
    <dgm:pt modelId="{C0F9507C-8C53-43EF-B94B-67A11208D0FB}" type="sibTrans" cxnId="{B2A99E15-C370-496E-AB96-B39BDF3A612A}">
      <dgm:prSet/>
      <dgm:spPr/>
      <dgm:t>
        <a:bodyPr/>
        <a:lstStyle/>
        <a:p>
          <a:endParaRPr lang="en-US" sz="1200">
            <a:latin typeface="Arial" panose="020B0604020202020204" pitchFamily="34" charset="0"/>
            <a:cs typeface="Arial" panose="020B0604020202020204" pitchFamily="34" charset="0"/>
          </a:endParaRPr>
        </a:p>
      </dgm:t>
    </dgm:pt>
    <dgm:pt modelId="{BDC58B69-ACE9-433E-AFF2-1D36F3513778}">
      <dgm:prSet phldrT="[Text]" custT="1"/>
      <dgm:spPr/>
      <dgm:t>
        <a:bodyPr/>
        <a:lstStyle/>
        <a:p>
          <a:r>
            <a:rPr lang="en-US" sz="1200" b="1" dirty="0">
              <a:latin typeface="Arial" panose="020B0604020202020204" pitchFamily="34" charset="0"/>
              <a:cs typeface="Arial" panose="020B0604020202020204" pitchFamily="34" charset="0"/>
            </a:rPr>
            <a:t>Understand</a:t>
          </a:r>
          <a:r>
            <a:rPr lang="en-US" sz="1200" dirty="0">
              <a:latin typeface="Arial" panose="020B0604020202020204" pitchFamily="34" charset="0"/>
              <a:cs typeface="Arial" panose="020B0604020202020204" pitchFamily="34" charset="0"/>
            </a:rPr>
            <a:t> your Best Industry/ Functional Fit</a:t>
          </a:r>
        </a:p>
      </dgm:t>
    </dgm:pt>
    <dgm:pt modelId="{B8E376A8-1EE6-4ABD-BDB2-887805E37B79}" type="parTrans" cxnId="{17AB1D2A-88B0-4D34-AC4F-8AA691F6AE08}">
      <dgm:prSet/>
      <dgm:spPr/>
      <dgm:t>
        <a:bodyPr/>
        <a:lstStyle/>
        <a:p>
          <a:endParaRPr lang="en-US" sz="1200">
            <a:latin typeface="Arial" panose="020B0604020202020204" pitchFamily="34" charset="0"/>
            <a:cs typeface="Arial" panose="020B0604020202020204" pitchFamily="34" charset="0"/>
          </a:endParaRPr>
        </a:p>
      </dgm:t>
    </dgm:pt>
    <dgm:pt modelId="{032CD345-2CF6-4DF5-AD24-4DF636EFBE6C}" type="sibTrans" cxnId="{17AB1D2A-88B0-4D34-AC4F-8AA691F6AE08}">
      <dgm:prSet/>
      <dgm:spPr/>
      <dgm:t>
        <a:bodyPr/>
        <a:lstStyle/>
        <a:p>
          <a:endParaRPr lang="en-US" sz="1200">
            <a:latin typeface="Arial" panose="020B0604020202020204" pitchFamily="34" charset="0"/>
            <a:cs typeface="Arial" panose="020B0604020202020204" pitchFamily="34" charset="0"/>
          </a:endParaRPr>
        </a:p>
      </dgm:t>
    </dgm:pt>
    <dgm:pt modelId="{B181EA99-EB0B-4645-8B1C-D4A8257623B7}">
      <dgm:prSet phldrT="[Text]" custT="1"/>
      <dgm:spPr/>
      <dgm:t>
        <a:bodyPr/>
        <a:lstStyle/>
        <a:p>
          <a:r>
            <a:rPr lang="en-US" sz="1200" b="1" dirty="0">
              <a:latin typeface="Arial" panose="020B0604020202020204" pitchFamily="34" charset="0"/>
              <a:cs typeface="Arial" panose="020B0604020202020204" pitchFamily="34" charset="0"/>
            </a:rPr>
            <a:t>Connect</a:t>
          </a:r>
          <a:r>
            <a:rPr lang="en-US" sz="1200" dirty="0">
              <a:latin typeface="Arial" panose="020B0604020202020204" pitchFamily="34" charset="0"/>
              <a:cs typeface="Arial" panose="020B0604020202020204" pitchFamily="34" charset="0"/>
            </a:rPr>
            <a:t> you with Opportunities</a:t>
          </a:r>
        </a:p>
      </dgm:t>
    </dgm:pt>
    <dgm:pt modelId="{5CAD8644-F87D-4479-B765-1AB8D028C2BB}" type="parTrans" cxnId="{F645C97D-B510-4300-8E35-446D865EC676}">
      <dgm:prSet/>
      <dgm:spPr/>
      <dgm:t>
        <a:bodyPr/>
        <a:lstStyle/>
        <a:p>
          <a:endParaRPr lang="en-US" sz="1200">
            <a:latin typeface="Arial" panose="020B0604020202020204" pitchFamily="34" charset="0"/>
            <a:cs typeface="Arial" panose="020B0604020202020204" pitchFamily="34" charset="0"/>
          </a:endParaRPr>
        </a:p>
      </dgm:t>
    </dgm:pt>
    <dgm:pt modelId="{D05611AE-D692-4C49-A2AD-7EB2332A8E15}" type="sibTrans" cxnId="{F645C97D-B510-4300-8E35-446D865EC676}">
      <dgm:prSet/>
      <dgm:spPr/>
      <dgm:t>
        <a:bodyPr/>
        <a:lstStyle/>
        <a:p>
          <a:endParaRPr lang="en-US" sz="1200">
            <a:latin typeface="Arial" panose="020B0604020202020204" pitchFamily="34" charset="0"/>
            <a:cs typeface="Arial" panose="020B0604020202020204" pitchFamily="34" charset="0"/>
          </a:endParaRPr>
        </a:p>
      </dgm:t>
    </dgm:pt>
    <dgm:pt modelId="{DADF50E0-6D94-4AE6-9C38-A04364BE4286}">
      <dgm:prSet phldrT="[Text]" custT="1"/>
      <dgm:spPr/>
      <dgm:t>
        <a:bodyPr/>
        <a:lstStyle/>
        <a:p>
          <a:r>
            <a:rPr lang="en-US" sz="1200" b="1" dirty="0">
              <a:latin typeface="Arial" panose="020B0604020202020204" pitchFamily="34" charset="0"/>
              <a:cs typeface="Arial" panose="020B0604020202020204" pitchFamily="34" charset="0"/>
            </a:rPr>
            <a:t>Network</a:t>
          </a:r>
          <a:r>
            <a:rPr lang="en-US" sz="1200" dirty="0">
              <a:latin typeface="Arial" panose="020B0604020202020204" pitchFamily="34" charset="0"/>
              <a:cs typeface="Arial" panose="020B0604020202020204" pitchFamily="34" charset="0"/>
            </a:rPr>
            <a:t> with Diverse Industry Professionals</a:t>
          </a:r>
        </a:p>
      </dgm:t>
    </dgm:pt>
    <dgm:pt modelId="{72851DEF-2BC2-4E88-AD2D-990547FB9FFA}" type="parTrans" cxnId="{85E0E7F9-FE78-4F33-932D-C03A94B08D59}">
      <dgm:prSet/>
      <dgm:spPr/>
      <dgm:t>
        <a:bodyPr/>
        <a:lstStyle/>
        <a:p>
          <a:endParaRPr lang="en-US" sz="1200">
            <a:latin typeface="Arial" panose="020B0604020202020204" pitchFamily="34" charset="0"/>
            <a:cs typeface="Arial" panose="020B0604020202020204" pitchFamily="34" charset="0"/>
          </a:endParaRPr>
        </a:p>
      </dgm:t>
    </dgm:pt>
    <dgm:pt modelId="{FE971A19-BBE3-4A71-9E4C-42FF934BD2D5}" type="sibTrans" cxnId="{85E0E7F9-FE78-4F33-932D-C03A94B08D59}">
      <dgm:prSet/>
      <dgm:spPr/>
      <dgm:t>
        <a:bodyPr/>
        <a:lstStyle/>
        <a:p>
          <a:endParaRPr lang="en-US" sz="1200">
            <a:latin typeface="Arial" panose="020B0604020202020204" pitchFamily="34" charset="0"/>
            <a:cs typeface="Arial" panose="020B0604020202020204" pitchFamily="34" charset="0"/>
          </a:endParaRPr>
        </a:p>
      </dgm:t>
    </dgm:pt>
    <dgm:pt modelId="{F5913523-516C-49EB-BEDB-51EE0E262111}" type="pres">
      <dgm:prSet presAssocID="{FD91B310-5B06-4DD7-B1A3-140E6EB1B5CC}" presName="matrix" presStyleCnt="0">
        <dgm:presLayoutVars>
          <dgm:chMax val="1"/>
          <dgm:dir/>
          <dgm:resizeHandles val="exact"/>
        </dgm:presLayoutVars>
      </dgm:prSet>
      <dgm:spPr/>
    </dgm:pt>
    <dgm:pt modelId="{E1AA036F-4A0C-417D-B776-75FF1B1D9C4C}" type="pres">
      <dgm:prSet presAssocID="{FD91B310-5B06-4DD7-B1A3-140E6EB1B5CC}" presName="diamond" presStyleLbl="bgShp" presStyleIdx="0" presStyleCnt="1"/>
      <dgm:spPr/>
    </dgm:pt>
    <dgm:pt modelId="{16A3A41D-0E36-43FA-9BF4-A61A4DB1E763}" type="pres">
      <dgm:prSet presAssocID="{FD91B310-5B06-4DD7-B1A3-140E6EB1B5CC}" presName="quad1" presStyleLbl="node1" presStyleIdx="0" presStyleCnt="4">
        <dgm:presLayoutVars>
          <dgm:chMax val="0"/>
          <dgm:chPref val="0"/>
          <dgm:bulletEnabled val="1"/>
        </dgm:presLayoutVars>
      </dgm:prSet>
      <dgm:spPr/>
    </dgm:pt>
    <dgm:pt modelId="{350F101A-902E-4DFB-A894-275BB08E7CD1}" type="pres">
      <dgm:prSet presAssocID="{FD91B310-5B06-4DD7-B1A3-140E6EB1B5CC}" presName="quad2" presStyleLbl="node1" presStyleIdx="1" presStyleCnt="4">
        <dgm:presLayoutVars>
          <dgm:chMax val="0"/>
          <dgm:chPref val="0"/>
          <dgm:bulletEnabled val="1"/>
        </dgm:presLayoutVars>
      </dgm:prSet>
      <dgm:spPr/>
    </dgm:pt>
    <dgm:pt modelId="{2443FBCD-DFCD-4AD2-8A8E-D725DD48AAC0}" type="pres">
      <dgm:prSet presAssocID="{FD91B310-5B06-4DD7-B1A3-140E6EB1B5CC}" presName="quad3" presStyleLbl="node1" presStyleIdx="2" presStyleCnt="4">
        <dgm:presLayoutVars>
          <dgm:chMax val="0"/>
          <dgm:chPref val="0"/>
          <dgm:bulletEnabled val="1"/>
        </dgm:presLayoutVars>
      </dgm:prSet>
      <dgm:spPr/>
    </dgm:pt>
    <dgm:pt modelId="{7543D05E-3774-40F2-BBF8-85D3789E6D34}" type="pres">
      <dgm:prSet presAssocID="{FD91B310-5B06-4DD7-B1A3-140E6EB1B5CC}" presName="quad4" presStyleLbl="node1" presStyleIdx="3" presStyleCnt="4">
        <dgm:presLayoutVars>
          <dgm:chMax val="0"/>
          <dgm:chPref val="0"/>
          <dgm:bulletEnabled val="1"/>
        </dgm:presLayoutVars>
      </dgm:prSet>
      <dgm:spPr/>
    </dgm:pt>
  </dgm:ptLst>
  <dgm:cxnLst>
    <dgm:cxn modelId="{77D76E11-C19C-428B-9256-42191F737074}" type="presOf" srcId="{FD91B310-5B06-4DD7-B1A3-140E6EB1B5CC}" destId="{F5913523-516C-49EB-BEDB-51EE0E262111}" srcOrd="0" destOrd="0" presId="urn:microsoft.com/office/officeart/2005/8/layout/matrix3"/>
    <dgm:cxn modelId="{B2A99E15-C370-496E-AB96-B39BDF3A612A}" srcId="{FD91B310-5B06-4DD7-B1A3-140E6EB1B5CC}" destId="{ED7E5467-7E10-4BED-8D8A-89F975951105}" srcOrd="0" destOrd="0" parTransId="{E040BF4E-AB63-4795-A6C9-C15397DB9E9D}" sibTransId="{C0F9507C-8C53-43EF-B94B-67A11208D0FB}"/>
    <dgm:cxn modelId="{C3669126-14EE-44D7-8C15-09920A873B70}" type="presOf" srcId="{BDC58B69-ACE9-433E-AFF2-1D36F3513778}" destId="{350F101A-902E-4DFB-A894-275BB08E7CD1}" srcOrd="0" destOrd="0" presId="urn:microsoft.com/office/officeart/2005/8/layout/matrix3"/>
    <dgm:cxn modelId="{17AB1D2A-88B0-4D34-AC4F-8AA691F6AE08}" srcId="{FD91B310-5B06-4DD7-B1A3-140E6EB1B5CC}" destId="{BDC58B69-ACE9-433E-AFF2-1D36F3513778}" srcOrd="1" destOrd="0" parTransId="{B8E376A8-1EE6-4ABD-BDB2-887805E37B79}" sibTransId="{032CD345-2CF6-4DF5-AD24-4DF636EFBE6C}"/>
    <dgm:cxn modelId="{F645C97D-B510-4300-8E35-446D865EC676}" srcId="{FD91B310-5B06-4DD7-B1A3-140E6EB1B5CC}" destId="{B181EA99-EB0B-4645-8B1C-D4A8257623B7}" srcOrd="2" destOrd="0" parTransId="{5CAD8644-F87D-4479-B765-1AB8D028C2BB}" sibTransId="{D05611AE-D692-4C49-A2AD-7EB2332A8E15}"/>
    <dgm:cxn modelId="{30E8127F-EA8F-4530-A791-CCC98F1EF8CD}" type="presOf" srcId="{DADF50E0-6D94-4AE6-9C38-A04364BE4286}" destId="{7543D05E-3774-40F2-BBF8-85D3789E6D34}" srcOrd="0" destOrd="0" presId="urn:microsoft.com/office/officeart/2005/8/layout/matrix3"/>
    <dgm:cxn modelId="{7F875C84-F2AF-4368-AACA-C6A7A865A83E}" type="presOf" srcId="{ED7E5467-7E10-4BED-8D8A-89F975951105}" destId="{16A3A41D-0E36-43FA-9BF4-A61A4DB1E763}" srcOrd="0" destOrd="0" presId="urn:microsoft.com/office/officeart/2005/8/layout/matrix3"/>
    <dgm:cxn modelId="{F8D244E4-62DD-4711-B711-846CFB8298A0}" type="presOf" srcId="{B181EA99-EB0B-4645-8B1C-D4A8257623B7}" destId="{2443FBCD-DFCD-4AD2-8A8E-D725DD48AAC0}" srcOrd="0" destOrd="0" presId="urn:microsoft.com/office/officeart/2005/8/layout/matrix3"/>
    <dgm:cxn modelId="{85E0E7F9-FE78-4F33-932D-C03A94B08D59}" srcId="{FD91B310-5B06-4DD7-B1A3-140E6EB1B5CC}" destId="{DADF50E0-6D94-4AE6-9C38-A04364BE4286}" srcOrd="3" destOrd="0" parTransId="{72851DEF-2BC2-4E88-AD2D-990547FB9FFA}" sibTransId="{FE971A19-BBE3-4A71-9E4C-42FF934BD2D5}"/>
    <dgm:cxn modelId="{AA741073-4A6F-472A-8BE4-1C65A05DDCBC}" type="presParOf" srcId="{F5913523-516C-49EB-BEDB-51EE0E262111}" destId="{E1AA036F-4A0C-417D-B776-75FF1B1D9C4C}" srcOrd="0" destOrd="0" presId="urn:microsoft.com/office/officeart/2005/8/layout/matrix3"/>
    <dgm:cxn modelId="{4F4495A9-6E0E-4FD4-B387-532B1C9A55E9}" type="presParOf" srcId="{F5913523-516C-49EB-BEDB-51EE0E262111}" destId="{16A3A41D-0E36-43FA-9BF4-A61A4DB1E763}" srcOrd="1" destOrd="0" presId="urn:microsoft.com/office/officeart/2005/8/layout/matrix3"/>
    <dgm:cxn modelId="{BFAAA3E3-DAFC-4933-9B2F-FD698C4DC8AA}" type="presParOf" srcId="{F5913523-516C-49EB-BEDB-51EE0E262111}" destId="{350F101A-902E-4DFB-A894-275BB08E7CD1}" srcOrd="2" destOrd="0" presId="urn:microsoft.com/office/officeart/2005/8/layout/matrix3"/>
    <dgm:cxn modelId="{26BAA75A-92CB-4F86-8A7A-638AFFB04790}" type="presParOf" srcId="{F5913523-516C-49EB-BEDB-51EE0E262111}" destId="{2443FBCD-DFCD-4AD2-8A8E-D725DD48AAC0}" srcOrd="3" destOrd="0" presId="urn:microsoft.com/office/officeart/2005/8/layout/matrix3"/>
    <dgm:cxn modelId="{B023041B-DAFB-4158-B933-58EF5BFC2AA6}" type="presParOf" srcId="{F5913523-516C-49EB-BEDB-51EE0E262111}" destId="{7543D05E-3774-40F2-BBF8-85D3789E6D34}"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6252FB-5507-45CC-A094-CD699810450D}"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5EFD37F3-70DF-4A3B-A834-3C8A877DFCBA}">
      <dgm:prSet phldrT="[Text]"/>
      <dgm:spPr>
        <a:solidFill>
          <a:schemeClr val="tx2">
            <a:lumMod val="20000"/>
            <a:lumOff val="80000"/>
          </a:schemeClr>
        </a:solidFill>
      </dgm:spPr>
      <dgm:t>
        <a:bodyPr/>
        <a:lstStyle/>
        <a:p>
          <a:r>
            <a:rPr lang="en-US" dirty="0">
              <a:solidFill>
                <a:schemeClr val="tx1"/>
              </a:solidFill>
              <a:latin typeface="Arial" panose="020B0604020202020204" pitchFamily="34" charset="0"/>
              <a:cs typeface="Arial" panose="020B0604020202020204" pitchFamily="34" charset="0"/>
            </a:rPr>
            <a:t>Start Application</a:t>
          </a:r>
        </a:p>
      </dgm:t>
    </dgm:pt>
    <dgm:pt modelId="{5EE40F1F-B3F0-4D5D-97EB-48832A6D3156}" type="parTrans" cxnId="{DBA03CE9-70B3-4655-957B-25447C6CF660}">
      <dgm:prSet/>
      <dgm:spPr/>
      <dgm:t>
        <a:bodyPr/>
        <a:lstStyle/>
        <a:p>
          <a:endParaRPr lang="en-US"/>
        </a:p>
      </dgm:t>
    </dgm:pt>
    <dgm:pt modelId="{39424CC4-C5DC-4665-BB9A-2233EAF766FB}" type="sibTrans" cxnId="{DBA03CE9-70B3-4655-957B-25447C6CF660}">
      <dgm:prSet/>
      <dgm:spPr/>
      <dgm:t>
        <a:bodyPr/>
        <a:lstStyle/>
        <a:p>
          <a:endParaRPr lang="en-US"/>
        </a:p>
      </dgm:t>
    </dgm:pt>
    <dgm:pt modelId="{44122E52-5AE3-45F2-B95D-C22AC7C73A21}">
      <dgm:prSet phldrT="[Text]"/>
      <dgm:spPr>
        <a:solidFill>
          <a:schemeClr val="tx2">
            <a:lumMod val="40000"/>
            <a:lumOff val="60000"/>
          </a:schemeClr>
        </a:solidFill>
      </dgm:spPr>
      <dgm:t>
        <a:bodyPr/>
        <a:lstStyle/>
        <a:p>
          <a:r>
            <a:rPr lang="en-US" dirty="0">
              <a:latin typeface="Arial" panose="020B0604020202020204" pitchFamily="34" charset="0"/>
              <a:cs typeface="Arial" panose="020B0604020202020204" pitchFamily="34" charset="0"/>
            </a:rPr>
            <a:t>Submit Application</a:t>
          </a:r>
        </a:p>
      </dgm:t>
    </dgm:pt>
    <dgm:pt modelId="{DF141FCD-4419-4576-BF8D-C80E8B043124}" type="parTrans" cxnId="{98817A99-FDCC-4339-A03D-D37FFC755F4E}">
      <dgm:prSet/>
      <dgm:spPr/>
      <dgm:t>
        <a:bodyPr/>
        <a:lstStyle/>
        <a:p>
          <a:endParaRPr lang="en-US"/>
        </a:p>
      </dgm:t>
    </dgm:pt>
    <dgm:pt modelId="{B86F4E98-4968-4268-AB2F-7F364E2CDA44}" type="sibTrans" cxnId="{98817A99-FDCC-4339-A03D-D37FFC755F4E}">
      <dgm:prSet/>
      <dgm:spPr/>
      <dgm:t>
        <a:bodyPr/>
        <a:lstStyle/>
        <a:p>
          <a:endParaRPr lang="en-US"/>
        </a:p>
      </dgm:t>
    </dgm:pt>
    <dgm:pt modelId="{9463FC32-B9B5-4B22-84C2-A9C5C14457DB}">
      <dgm:prSet phldrT="[Text]"/>
      <dgm:spPr>
        <a:solidFill>
          <a:schemeClr val="tx2">
            <a:lumMod val="60000"/>
            <a:lumOff val="40000"/>
          </a:schemeClr>
        </a:solidFill>
      </dgm:spPr>
      <dgm:t>
        <a:bodyPr/>
        <a:lstStyle/>
        <a:p>
          <a:r>
            <a:rPr lang="en-US" dirty="0">
              <a:latin typeface="Arial" panose="020B0604020202020204" pitchFamily="34" charset="0"/>
              <a:cs typeface="Arial" panose="020B0604020202020204" pitchFamily="34" charset="0"/>
            </a:rPr>
            <a:t>Interview Decision*</a:t>
          </a:r>
        </a:p>
      </dgm:t>
    </dgm:pt>
    <dgm:pt modelId="{E567C05E-E013-4B8F-A792-12CDCCC86CF4}" type="parTrans" cxnId="{D738E1E9-184B-40D1-85E9-B718DF313F5F}">
      <dgm:prSet/>
      <dgm:spPr/>
      <dgm:t>
        <a:bodyPr/>
        <a:lstStyle/>
        <a:p>
          <a:endParaRPr lang="en-US"/>
        </a:p>
      </dgm:t>
    </dgm:pt>
    <dgm:pt modelId="{8B0D57D2-84B6-489E-860F-58E558FD5184}" type="sibTrans" cxnId="{D738E1E9-184B-40D1-85E9-B718DF313F5F}">
      <dgm:prSet/>
      <dgm:spPr/>
      <dgm:t>
        <a:bodyPr/>
        <a:lstStyle/>
        <a:p>
          <a:endParaRPr lang="en-US"/>
        </a:p>
      </dgm:t>
    </dgm:pt>
    <dgm:pt modelId="{71484CF6-2EEC-448B-BED3-1446AF8253D0}">
      <dgm:prSet phldrT="[Text]"/>
      <dgm:spPr>
        <a:solidFill>
          <a:srgbClr val="0054A6"/>
        </a:solidFill>
      </dgm:spPr>
      <dgm:t>
        <a:bodyPr/>
        <a:lstStyle/>
        <a:p>
          <a:r>
            <a:rPr lang="en-US" dirty="0">
              <a:latin typeface="Arial" panose="020B0604020202020204" pitchFamily="34" charset="0"/>
              <a:cs typeface="Arial" panose="020B0604020202020204" pitchFamily="34" charset="0"/>
            </a:rPr>
            <a:t>Admission Decision*</a:t>
          </a:r>
        </a:p>
      </dgm:t>
    </dgm:pt>
    <dgm:pt modelId="{F3F5D5D9-6A15-44AC-B567-1EE0F0368CF5}" type="parTrans" cxnId="{20D20C81-CB7D-495D-BD29-F0CFC304979B}">
      <dgm:prSet/>
      <dgm:spPr/>
      <dgm:t>
        <a:bodyPr/>
        <a:lstStyle/>
        <a:p>
          <a:endParaRPr lang="en-US"/>
        </a:p>
      </dgm:t>
    </dgm:pt>
    <dgm:pt modelId="{8E7FDE81-21B8-44CA-A255-818134E48373}" type="sibTrans" cxnId="{20D20C81-CB7D-495D-BD29-F0CFC304979B}">
      <dgm:prSet/>
      <dgm:spPr/>
      <dgm:t>
        <a:bodyPr/>
        <a:lstStyle/>
        <a:p>
          <a:endParaRPr lang="en-US"/>
        </a:p>
      </dgm:t>
    </dgm:pt>
    <dgm:pt modelId="{E9A90615-7ED0-4D67-B801-6CEC5281F066}">
      <dgm:prSet phldrT="[Text]"/>
      <dgm:spPr>
        <a:solidFill>
          <a:srgbClr val="181C62"/>
        </a:solidFill>
      </dgm:spPr>
      <dgm:t>
        <a:bodyPr/>
        <a:lstStyle/>
        <a:p>
          <a:r>
            <a:rPr lang="en-US" dirty="0">
              <a:latin typeface="Arial" panose="020B0604020202020204" pitchFamily="34" charset="0"/>
              <a:cs typeface="Arial" panose="020B0604020202020204" pitchFamily="34" charset="0"/>
            </a:rPr>
            <a:t>Scholarship Decision*</a:t>
          </a:r>
        </a:p>
      </dgm:t>
    </dgm:pt>
    <dgm:pt modelId="{E6D00564-9CEC-4EFC-B800-ED59F78585EA}" type="parTrans" cxnId="{4E18FBAE-2C18-4FB7-8A37-85A86EEB004D}">
      <dgm:prSet/>
      <dgm:spPr/>
      <dgm:t>
        <a:bodyPr/>
        <a:lstStyle/>
        <a:p>
          <a:endParaRPr lang="en-US"/>
        </a:p>
      </dgm:t>
    </dgm:pt>
    <dgm:pt modelId="{B08E6DFD-F356-4213-A0B5-AEFCAE7AE185}" type="sibTrans" cxnId="{4E18FBAE-2C18-4FB7-8A37-85A86EEB004D}">
      <dgm:prSet/>
      <dgm:spPr/>
      <dgm:t>
        <a:bodyPr/>
        <a:lstStyle/>
        <a:p>
          <a:endParaRPr lang="en-US"/>
        </a:p>
      </dgm:t>
    </dgm:pt>
    <dgm:pt modelId="{1836C004-15B4-4A08-B0B4-29359778AFD9}" type="pres">
      <dgm:prSet presAssocID="{C26252FB-5507-45CC-A094-CD699810450D}" presName="Name0" presStyleCnt="0">
        <dgm:presLayoutVars>
          <dgm:dir/>
          <dgm:resizeHandles val="exact"/>
        </dgm:presLayoutVars>
      </dgm:prSet>
      <dgm:spPr/>
    </dgm:pt>
    <dgm:pt modelId="{EB1582F5-FB43-4C61-8285-C64CC3A979A7}" type="pres">
      <dgm:prSet presAssocID="{5EFD37F3-70DF-4A3B-A834-3C8A877DFCBA}" presName="parTxOnly" presStyleLbl="node1" presStyleIdx="0" presStyleCnt="5">
        <dgm:presLayoutVars>
          <dgm:bulletEnabled val="1"/>
        </dgm:presLayoutVars>
      </dgm:prSet>
      <dgm:spPr/>
    </dgm:pt>
    <dgm:pt modelId="{42E347CE-72F4-4E09-B99B-4166AD0C6798}" type="pres">
      <dgm:prSet presAssocID="{39424CC4-C5DC-4665-BB9A-2233EAF766FB}" presName="parSpace" presStyleCnt="0"/>
      <dgm:spPr/>
    </dgm:pt>
    <dgm:pt modelId="{A9280644-1223-46EB-9C7D-EB4F95072253}" type="pres">
      <dgm:prSet presAssocID="{44122E52-5AE3-45F2-B95D-C22AC7C73A21}" presName="parTxOnly" presStyleLbl="node1" presStyleIdx="1" presStyleCnt="5">
        <dgm:presLayoutVars>
          <dgm:bulletEnabled val="1"/>
        </dgm:presLayoutVars>
      </dgm:prSet>
      <dgm:spPr/>
    </dgm:pt>
    <dgm:pt modelId="{C63D5805-983E-4ACD-9B71-BD4B1FA4D9FB}" type="pres">
      <dgm:prSet presAssocID="{B86F4E98-4968-4268-AB2F-7F364E2CDA44}" presName="parSpace" presStyleCnt="0"/>
      <dgm:spPr/>
    </dgm:pt>
    <dgm:pt modelId="{35C67D07-C2CC-41E1-9646-980D4DDFECA9}" type="pres">
      <dgm:prSet presAssocID="{9463FC32-B9B5-4B22-84C2-A9C5C14457DB}" presName="parTxOnly" presStyleLbl="node1" presStyleIdx="2" presStyleCnt="5">
        <dgm:presLayoutVars>
          <dgm:bulletEnabled val="1"/>
        </dgm:presLayoutVars>
      </dgm:prSet>
      <dgm:spPr/>
    </dgm:pt>
    <dgm:pt modelId="{7DC46F7A-0714-4EBF-868E-A6CC494378A9}" type="pres">
      <dgm:prSet presAssocID="{8B0D57D2-84B6-489E-860F-58E558FD5184}" presName="parSpace" presStyleCnt="0"/>
      <dgm:spPr/>
    </dgm:pt>
    <dgm:pt modelId="{D4B7F92B-B251-4D04-80FB-7DCDB34C0832}" type="pres">
      <dgm:prSet presAssocID="{71484CF6-2EEC-448B-BED3-1446AF8253D0}" presName="parTxOnly" presStyleLbl="node1" presStyleIdx="3" presStyleCnt="5">
        <dgm:presLayoutVars>
          <dgm:bulletEnabled val="1"/>
        </dgm:presLayoutVars>
      </dgm:prSet>
      <dgm:spPr/>
    </dgm:pt>
    <dgm:pt modelId="{EC18FC74-E05B-49F6-81D3-7DD9B9315D29}" type="pres">
      <dgm:prSet presAssocID="{8E7FDE81-21B8-44CA-A255-818134E48373}" presName="parSpace" presStyleCnt="0"/>
      <dgm:spPr/>
    </dgm:pt>
    <dgm:pt modelId="{61FEDA2A-E162-47BB-A8D4-55483E960474}" type="pres">
      <dgm:prSet presAssocID="{E9A90615-7ED0-4D67-B801-6CEC5281F066}" presName="parTxOnly" presStyleLbl="node1" presStyleIdx="4" presStyleCnt="5">
        <dgm:presLayoutVars>
          <dgm:bulletEnabled val="1"/>
        </dgm:presLayoutVars>
      </dgm:prSet>
      <dgm:spPr/>
    </dgm:pt>
  </dgm:ptLst>
  <dgm:cxnLst>
    <dgm:cxn modelId="{01452E07-AD04-4BFE-8563-B21214FE8343}" type="presOf" srcId="{44122E52-5AE3-45F2-B95D-C22AC7C73A21}" destId="{A9280644-1223-46EB-9C7D-EB4F95072253}" srcOrd="0" destOrd="0" presId="urn:microsoft.com/office/officeart/2005/8/layout/hChevron3"/>
    <dgm:cxn modelId="{6DCA9538-EF70-4DB0-BD3C-D7CA9C168FAA}" type="presOf" srcId="{C26252FB-5507-45CC-A094-CD699810450D}" destId="{1836C004-15B4-4A08-B0B4-29359778AFD9}" srcOrd="0" destOrd="0" presId="urn:microsoft.com/office/officeart/2005/8/layout/hChevron3"/>
    <dgm:cxn modelId="{AC2F1039-4C5E-4BDA-8179-0CBC9AC91C2E}" type="presOf" srcId="{E9A90615-7ED0-4D67-B801-6CEC5281F066}" destId="{61FEDA2A-E162-47BB-A8D4-55483E960474}" srcOrd="0" destOrd="0" presId="urn:microsoft.com/office/officeart/2005/8/layout/hChevron3"/>
    <dgm:cxn modelId="{81A16F73-E4A9-4228-A9BA-E01D0A03AACB}" type="presOf" srcId="{5EFD37F3-70DF-4A3B-A834-3C8A877DFCBA}" destId="{EB1582F5-FB43-4C61-8285-C64CC3A979A7}" srcOrd="0" destOrd="0" presId="urn:microsoft.com/office/officeart/2005/8/layout/hChevron3"/>
    <dgm:cxn modelId="{20D20C81-CB7D-495D-BD29-F0CFC304979B}" srcId="{C26252FB-5507-45CC-A094-CD699810450D}" destId="{71484CF6-2EEC-448B-BED3-1446AF8253D0}" srcOrd="3" destOrd="0" parTransId="{F3F5D5D9-6A15-44AC-B567-1EE0F0368CF5}" sibTransId="{8E7FDE81-21B8-44CA-A255-818134E48373}"/>
    <dgm:cxn modelId="{98817A99-FDCC-4339-A03D-D37FFC755F4E}" srcId="{C26252FB-5507-45CC-A094-CD699810450D}" destId="{44122E52-5AE3-45F2-B95D-C22AC7C73A21}" srcOrd="1" destOrd="0" parTransId="{DF141FCD-4419-4576-BF8D-C80E8B043124}" sibTransId="{B86F4E98-4968-4268-AB2F-7F364E2CDA44}"/>
    <dgm:cxn modelId="{A8A8B19A-B1C1-4916-B4EB-25FCA6495050}" type="presOf" srcId="{71484CF6-2EEC-448B-BED3-1446AF8253D0}" destId="{D4B7F92B-B251-4D04-80FB-7DCDB34C0832}" srcOrd="0" destOrd="0" presId="urn:microsoft.com/office/officeart/2005/8/layout/hChevron3"/>
    <dgm:cxn modelId="{4E18FBAE-2C18-4FB7-8A37-85A86EEB004D}" srcId="{C26252FB-5507-45CC-A094-CD699810450D}" destId="{E9A90615-7ED0-4D67-B801-6CEC5281F066}" srcOrd="4" destOrd="0" parTransId="{E6D00564-9CEC-4EFC-B800-ED59F78585EA}" sibTransId="{B08E6DFD-F356-4213-A0B5-AEFCAE7AE185}"/>
    <dgm:cxn modelId="{B61CC7B0-0DFC-4FF7-9E98-82E0EDA1258B}" type="presOf" srcId="{9463FC32-B9B5-4B22-84C2-A9C5C14457DB}" destId="{35C67D07-C2CC-41E1-9646-980D4DDFECA9}" srcOrd="0" destOrd="0" presId="urn:microsoft.com/office/officeart/2005/8/layout/hChevron3"/>
    <dgm:cxn modelId="{DBA03CE9-70B3-4655-957B-25447C6CF660}" srcId="{C26252FB-5507-45CC-A094-CD699810450D}" destId="{5EFD37F3-70DF-4A3B-A834-3C8A877DFCBA}" srcOrd="0" destOrd="0" parTransId="{5EE40F1F-B3F0-4D5D-97EB-48832A6D3156}" sibTransId="{39424CC4-C5DC-4665-BB9A-2233EAF766FB}"/>
    <dgm:cxn modelId="{D738E1E9-184B-40D1-85E9-B718DF313F5F}" srcId="{C26252FB-5507-45CC-A094-CD699810450D}" destId="{9463FC32-B9B5-4B22-84C2-A9C5C14457DB}" srcOrd="2" destOrd="0" parTransId="{E567C05E-E013-4B8F-A792-12CDCCC86CF4}" sibTransId="{8B0D57D2-84B6-489E-860F-58E558FD5184}"/>
    <dgm:cxn modelId="{CD6C0EF4-2B77-4E50-955D-EF79BD0ACC0B}" type="presParOf" srcId="{1836C004-15B4-4A08-B0B4-29359778AFD9}" destId="{EB1582F5-FB43-4C61-8285-C64CC3A979A7}" srcOrd="0" destOrd="0" presId="urn:microsoft.com/office/officeart/2005/8/layout/hChevron3"/>
    <dgm:cxn modelId="{AAD763F4-F791-4944-AA5D-D5B747867FFD}" type="presParOf" srcId="{1836C004-15B4-4A08-B0B4-29359778AFD9}" destId="{42E347CE-72F4-4E09-B99B-4166AD0C6798}" srcOrd="1" destOrd="0" presId="urn:microsoft.com/office/officeart/2005/8/layout/hChevron3"/>
    <dgm:cxn modelId="{4D1EA908-9370-4109-9ECF-D858DA817832}" type="presParOf" srcId="{1836C004-15B4-4A08-B0B4-29359778AFD9}" destId="{A9280644-1223-46EB-9C7D-EB4F95072253}" srcOrd="2" destOrd="0" presId="urn:microsoft.com/office/officeart/2005/8/layout/hChevron3"/>
    <dgm:cxn modelId="{DD07EFBD-1482-409C-952A-DB88F819A3C9}" type="presParOf" srcId="{1836C004-15B4-4A08-B0B4-29359778AFD9}" destId="{C63D5805-983E-4ACD-9B71-BD4B1FA4D9FB}" srcOrd="3" destOrd="0" presId="urn:microsoft.com/office/officeart/2005/8/layout/hChevron3"/>
    <dgm:cxn modelId="{A01F2D3E-E76E-40BB-B222-1D04AE8CF18B}" type="presParOf" srcId="{1836C004-15B4-4A08-B0B4-29359778AFD9}" destId="{35C67D07-C2CC-41E1-9646-980D4DDFECA9}" srcOrd="4" destOrd="0" presId="urn:microsoft.com/office/officeart/2005/8/layout/hChevron3"/>
    <dgm:cxn modelId="{D730895A-2367-42AB-851A-0B15B608D112}" type="presParOf" srcId="{1836C004-15B4-4A08-B0B4-29359778AFD9}" destId="{7DC46F7A-0714-4EBF-868E-A6CC494378A9}" srcOrd="5" destOrd="0" presId="urn:microsoft.com/office/officeart/2005/8/layout/hChevron3"/>
    <dgm:cxn modelId="{93FFF160-D544-40F2-8D3C-08C85EF7E617}" type="presParOf" srcId="{1836C004-15B4-4A08-B0B4-29359778AFD9}" destId="{D4B7F92B-B251-4D04-80FB-7DCDB34C0832}" srcOrd="6" destOrd="0" presId="urn:microsoft.com/office/officeart/2005/8/layout/hChevron3"/>
    <dgm:cxn modelId="{AF3AE4B2-C5DD-48F0-8A7C-3A2673FACF59}" type="presParOf" srcId="{1836C004-15B4-4A08-B0B4-29359778AFD9}" destId="{EC18FC74-E05B-49F6-81D3-7DD9B9315D29}" srcOrd="7" destOrd="0" presId="urn:microsoft.com/office/officeart/2005/8/layout/hChevron3"/>
    <dgm:cxn modelId="{62A040F1-FAD9-42FF-9599-60C897F78224}" type="presParOf" srcId="{1836C004-15B4-4A08-B0B4-29359778AFD9}" destId="{61FEDA2A-E162-47BB-A8D4-55483E960474}"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99BEE-E26E-3C47-88CA-F04B08E1DBA7}">
      <dsp:nvSpPr>
        <dsp:cNvPr id="0" name=""/>
        <dsp:cNvSpPr/>
      </dsp:nvSpPr>
      <dsp:spPr>
        <a:xfrm>
          <a:off x="948908" y="1506700"/>
          <a:ext cx="1056310" cy="906941"/>
        </a:xfrm>
        <a:prstGeom prst="hexagon">
          <a:avLst>
            <a:gd name="adj" fmla="val 25000"/>
            <a:gd name="vf" fmla="val 115470"/>
          </a:avLst>
        </a:prstGeom>
        <a:gradFill rotWithShape="0">
          <a:gsLst>
            <a:gs pos="82000">
              <a:srgbClr val="C00000"/>
            </a:gs>
            <a:gs pos="10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0" tIns="11430" rIns="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Nanyang Business School	</a:t>
          </a:r>
        </a:p>
      </dsp:txBody>
      <dsp:txXfrm>
        <a:off x="1112512" y="1647170"/>
        <a:ext cx="729102" cy="626001"/>
      </dsp:txXfrm>
    </dsp:sp>
    <dsp:sp modelId="{EF75440B-86D0-154A-B654-936D92369AAB}">
      <dsp:nvSpPr>
        <dsp:cNvPr id="0" name=""/>
        <dsp:cNvSpPr/>
      </dsp:nvSpPr>
      <dsp:spPr>
        <a:xfrm>
          <a:off x="974291" y="1912146"/>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9DCE0EE9-40AA-D14F-88B3-B104491711E1}">
      <dsp:nvSpPr>
        <dsp:cNvPr id="0" name=""/>
        <dsp:cNvSpPr/>
      </dsp:nvSpPr>
      <dsp:spPr>
        <a:xfrm>
          <a:off x="40338" y="1005647"/>
          <a:ext cx="1056310" cy="906941"/>
        </a:xfrm>
        <a:prstGeom prst="hexagon">
          <a:avLst>
            <a:gd name="adj" fmla="val 25000"/>
            <a:gd name="vf" fmla="val 115470"/>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1ED606B-5DBC-7E47-941F-8E8962C55D59}">
      <dsp:nvSpPr>
        <dsp:cNvPr id="0" name=""/>
        <dsp:cNvSpPr/>
      </dsp:nvSpPr>
      <dsp:spPr>
        <a:xfrm>
          <a:off x="763419" y="1791752"/>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4297A4C3-926C-8145-B566-0F6174B6AC8C}">
      <dsp:nvSpPr>
        <dsp:cNvPr id="0" name=""/>
        <dsp:cNvSpPr/>
      </dsp:nvSpPr>
      <dsp:spPr>
        <a:xfrm>
          <a:off x="1858129" y="1002549"/>
          <a:ext cx="1056310" cy="906941"/>
        </a:xfrm>
        <a:prstGeom prst="hexagon">
          <a:avLst>
            <a:gd name="adj" fmla="val 25000"/>
            <a:gd name="vf" fmla="val 11547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0" tIns="10160" rIns="0" bIns="10160" numCol="1" spcCol="1270" anchor="ctr" anchorCtr="0">
          <a:noAutofit/>
        </a:bodyPr>
        <a:lstStyle/>
        <a:p>
          <a:pPr marL="0" lvl="0" indent="0" algn="ctr" defTabSz="355600">
            <a:lnSpc>
              <a:spcPct val="90000"/>
            </a:lnSpc>
            <a:spcBef>
              <a:spcPct val="0"/>
            </a:spcBef>
            <a:spcAft>
              <a:spcPct val="35000"/>
            </a:spcAft>
            <a:buNone/>
          </a:pPr>
          <a:r>
            <a:rPr lang="en-US" sz="800" b="1" kern="1200">
              <a:latin typeface="Arial" panose="020B0604020202020204" pitchFamily="34" charset="0"/>
              <a:cs typeface="Arial" panose="020B0604020202020204" pitchFamily="34" charset="0"/>
            </a:rPr>
            <a:t>College of Engineering</a:t>
          </a:r>
          <a:endParaRPr lang="en-US" sz="800" b="1" kern="1200" dirty="0">
            <a:latin typeface="Arial" panose="020B0604020202020204" pitchFamily="34" charset="0"/>
            <a:cs typeface="Arial" panose="020B0604020202020204" pitchFamily="34" charset="0"/>
          </a:endParaRPr>
        </a:p>
      </dsp:txBody>
      <dsp:txXfrm>
        <a:off x="2021733" y="1143019"/>
        <a:ext cx="729102" cy="626001"/>
      </dsp:txXfrm>
    </dsp:sp>
    <dsp:sp modelId="{AFCCADB5-C5EC-494A-B08D-C7B3418FF3CA}">
      <dsp:nvSpPr>
        <dsp:cNvPr id="0" name=""/>
        <dsp:cNvSpPr/>
      </dsp:nvSpPr>
      <dsp:spPr>
        <a:xfrm>
          <a:off x="2585115" y="1787325"/>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2F5346A5-4928-7B4A-9F4D-2D7ED18989DF}">
      <dsp:nvSpPr>
        <dsp:cNvPr id="0" name=""/>
        <dsp:cNvSpPr/>
      </dsp:nvSpPr>
      <dsp:spPr>
        <a:xfrm>
          <a:off x="2766699" y="1504930"/>
          <a:ext cx="1056310" cy="906941"/>
        </a:xfrm>
        <a:prstGeom prst="hexagon">
          <a:avLst>
            <a:gd name="adj" fmla="val 25000"/>
            <a:gd name="vf" fmla="val 115470"/>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FCB7C88-B48C-AF4D-B3AF-E4EFF7253670}">
      <dsp:nvSpPr>
        <dsp:cNvPr id="0" name=""/>
        <dsp:cNvSpPr/>
      </dsp:nvSpPr>
      <dsp:spPr>
        <a:xfrm>
          <a:off x="2792082" y="1908605"/>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4D2A63A9-51CF-9643-9BA6-DFDB1A9A0348}">
      <dsp:nvSpPr>
        <dsp:cNvPr id="0" name=""/>
        <dsp:cNvSpPr/>
      </dsp:nvSpPr>
      <dsp:spPr>
        <a:xfrm>
          <a:off x="948908" y="504151"/>
          <a:ext cx="1056310" cy="906941"/>
        </a:xfrm>
        <a:prstGeom prst="hexagon">
          <a:avLst>
            <a:gd name="adj" fmla="val 25000"/>
            <a:gd name="vf" fmla="val 11547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0" tIns="10160" rIns="0" bIns="10160" numCol="1" spcCol="1270" anchor="ctr" anchorCtr="0">
          <a:noAutofit/>
        </a:bodyPr>
        <a:lstStyle/>
        <a:p>
          <a:pPr marL="0" lvl="0" indent="0" algn="ctr" defTabSz="355600">
            <a:lnSpc>
              <a:spcPct val="90000"/>
            </a:lnSpc>
            <a:spcBef>
              <a:spcPct val="0"/>
            </a:spcBef>
            <a:spcAft>
              <a:spcPct val="35000"/>
            </a:spcAft>
            <a:buNone/>
          </a:pPr>
          <a:r>
            <a:rPr lang="en-US" sz="800" b="1" kern="1200">
              <a:latin typeface="Arial" panose="020B0604020202020204" pitchFamily="34" charset="0"/>
              <a:cs typeface="Arial" panose="020B0604020202020204" pitchFamily="34" charset="0"/>
            </a:rPr>
            <a:t>College of Science</a:t>
          </a:r>
          <a:endParaRPr lang="en-US" sz="800" b="1" kern="1200" dirty="0">
            <a:latin typeface="Arial" panose="020B0604020202020204" pitchFamily="34" charset="0"/>
            <a:cs typeface="Arial" panose="020B0604020202020204" pitchFamily="34" charset="0"/>
          </a:endParaRPr>
        </a:p>
      </dsp:txBody>
      <dsp:txXfrm>
        <a:off x="1112512" y="644621"/>
        <a:ext cx="729102" cy="626001"/>
      </dsp:txXfrm>
    </dsp:sp>
    <dsp:sp modelId="{762E2ADF-0ADB-5D4F-A675-166ECFAD18E1}">
      <dsp:nvSpPr>
        <dsp:cNvPr id="0" name=""/>
        <dsp:cNvSpPr/>
      </dsp:nvSpPr>
      <dsp:spPr>
        <a:xfrm>
          <a:off x="1668084" y="516545"/>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BAA309CD-C395-354D-9FFF-5D722F7BF4ED}">
      <dsp:nvSpPr>
        <dsp:cNvPr id="0" name=""/>
        <dsp:cNvSpPr/>
      </dsp:nvSpPr>
      <dsp:spPr>
        <a:xfrm>
          <a:off x="1858129" y="0"/>
          <a:ext cx="1056310" cy="906941"/>
        </a:xfrm>
        <a:prstGeom prst="hexagon">
          <a:avLst>
            <a:gd name="adj" fmla="val 25000"/>
            <a:gd name="vf" fmla="val 115470"/>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23833A3C-31F0-1A44-ADB4-BA7740E404C7}">
      <dsp:nvSpPr>
        <dsp:cNvPr id="0" name=""/>
        <dsp:cNvSpPr/>
      </dsp:nvSpPr>
      <dsp:spPr>
        <a:xfrm>
          <a:off x="1888068" y="401904"/>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48279CD7-E598-874E-B5C7-06774C411AD9}">
      <dsp:nvSpPr>
        <dsp:cNvPr id="0" name=""/>
        <dsp:cNvSpPr/>
      </dsp:nvSpPr>
      <dsp:spPr>
        <a:xfrm>
          <a:off x="2766699" y="502381"/>
          <a:ext cx="1056310" cy="906941"/>
        </a:xfrm>
        <a:prstGeom prst="hexagon">
          <a:avLst>
            <a:gd name="adj" fmla="val 25000"/>
            <a:gd name="vf" fmla="val 11547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0" tIns="10160" rIns="0" bIns="10160" numCol="1" spcCol="1270" anchor="ctr" anchorCtr="0">
          <a:noAutofit/>
        </a:bodyPr>
        <a:lstStyle/>
        <a:p>
          <a:pPr marL="0" lvl="0" indent="0" algn="ctr" defTabSz="355600">
            <a:lnSpc>
              <a:spcPct val="90000"/>
            </a:lnSpc>
            <a:spcBef>
              <a:spcPct val="0"/>
            </a:spcBef>
            <a:spcAft>
              <a:spcPct val="35000"/>
            </a:spcAft>
            <a:buNone/>
          </a:pPr>
          <a:r>
            <a:rPr lang="en-US" sz="800" b="1" kern="1200">
              <a:latin typeface="Arial" panose="020B0604020202020204" pitchFamily="34" charset="0"/>
              <a:cs typeface="Arial" panose="020B0604020202020204" pitchFamily="34" charset="0"/>
            </a:rPr>
            <a:t>College of Humanities, Arts &amp; Social Sciences</a:t>
          </a:r>
          <a:endParaRPr lang="en-US" sz="800" b="1" kern="1200" dirty="0">
            <a:latin typeface="Arial" panose="020B0604020202020204" pitchFamily="34" charset="0"/>
            <a:cs typeface="Arial" panose="020B0604020202020204" pitchFamily="34" charset="0"/>
          </a:endParaRPr>
        </a:p>
      </dsp:txBody>
      <dsp:txXfrm>
        <a:off x="2930303" y="642851"/>
        <a:ext cx="729102" cy="626001"/>
      </dsp:txXfrm>
    </dsp:sp>
    <dsp:sp modelId="{DCD90360-46F4-9142-B1E3-AEE595CD0901}">
      <dsp:nvSpPr>
        <dsp:cNvPr id="0" name=""/>
        <dsp:cNvSpPr/>
      </dsp:nvSpPr>
      <dsp:spPr>
        <a:xfrm>
          <a:off x="3680475" y="903843"/>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6F72A463-81CE-4346-8B7C-7D0004B3B7D2}">
      <dsp:nvSpPr>
        <dsp:cNvPr id="0" name=""/>
        <dsp:cNvSpPr/>
      </dsp:nvSpPr>
      <dsp:spPr>
        <a:xfrm>
          <a:off x="3675269" y="1012286"/>
          <a:ext cx="1056310" cy="906941"/>
        </a:xfrm>
        <a:prstGeom prst="hexagon">
          <a:avLst>
            <a:gd name="adj" fmla="val 25000"/>
            <a:gd name="vf" fmla="val 115470"/>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70C236E-A2AF-F14B-9F62-F51FC121FCAE}">
      <dsp:nvSpPr>
        <dsp:cNvPr id="0" name=""/>
        <dsp:cNvSpPr/>
      </dsp:nvSpPr>
      <dsp:spPr>
        <a:xfrm>
          <a:off x="3880934" y="1028221"/>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DEAC8C72-BDF7-6E43-A3A4-0187E6156386}">
      <dsp:nvSpPr>
        <dsp:cNvPr id="0" name=""/>
        <dsp:cNvSpPr/>
      </dsp:nvSpPr>
      <dsp:spPr>
        <a:xfrm>
          <a:off x="3675269" y="9737"/>
          <a:ext cx="1056310" cy="906941"/>
        </a:xfrm>
        <a:prstGeom prst="hexagon">
          <a:avLst>
            <a:gd name="adj" fmla="val 25000"/>
            <a:gd name="vf" fmla="val 11547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0" tIns="10160" rIns="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latin typeface="Arial" panose="020B0604020202020204" pitchFamily="34" charset="0"/>
              <a:cs typeface="Arial" panose="020B0604020202020204" pitchFamily="34" charset="0"/>
            </a:rPr>
            <a:t>Interdiscipli</a:t>
          </a:r>
          <a:r>
            <a:rPr lang="en-US" sz="800" b="1" kern="1200" dirty="0">
              <a:latin typeface="Arial" panose="020B0604020202020204" pitchFamily="34" charset="0"/>
              <a:cs typeface="Arial" panose="020B0604020202020204" pitchFamily="34" charset="0"/>
            </a:rPr>
            <a:t>-nary Graduate School</a:t>
          </a:r>
        </a:p>
      </dsp:txBody>
      <dsp:txXfrm>
        <a:off x="3838873" y="150207"/>
        <a:ext cx="729102" cy="626001"/>
      </dsp:txXfrm>
    </dsp:sp>
    <dsp:sp modelId="{4655F8C8-453A-8F4E-8A91-A651FE44AB74}">
      <dsp:nvSpPr>
        <dsp:cNvPr id="0" name=""/>
        <dsp:cNvSpPr/>
      </dsp:nvSpPr>
      <dsp:spPr>
        <a:xfrm>
          <a:off x="4589045" y="416068"/>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E3F67E41-D1EF-B04C-A90B-AB26DED1A991}">
      <dsp:nvSpPr>
        <dsp:cNvPr id="0" name=""/>
        <dsp:cNvSpPr/>
      </dsp:nvSpPr>
      <dsp:spPr>
        <a:xfrm>
          <a:off x="4584489" y="515659"/>
          <a:ext cx="1056310" cy="906941"/>
        </a:xfrm>
        <a:prstGeom prst="hexagon">
          <a:avLst>
            <a:gd name="adj" fmla="val 25000"/>
            <a:gd name="vf" fmla="val 115470"/>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80310F9-6160-2E46-9FCD-C17D7828DDBA}">
      <dsp:nvSpPr>
        <dsp:cNvPr id="0" name=""/>
        <dsp:cNvSpPr/>
      </dsp:nvSpPr>
      <dsp:spPr>
        <a:xfrm>
          <a:off x="4794710" y="535578"/>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48C2A63B-9440-AC49-9BB6-2108B28F97E8}">
      <dsp:nvSpPr>
        <dsp:cNvPr id="0" name=""/>
        <dsp:cNvSpPr/>
      </dsp:nvSpPr>
      <dsp:spPr>
        <a:xfrm>
          <a:off x="4584489" y="1516438"/>
          <a:ext cx="1056310" cy="906941"/>
        </a:xfrm>
        <a:prstGeom prst="hexagon">
          <a:avLst>
            <a:gd name="adj" fmla="val 25000"/>
            <a:gd name="vf" fmla="val 11547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0" tIns="10160" rIns="0" bIns="10160" numCol="1" spcCol="1270" anchor="ctr" anchorCtr="0">
          <a:noAutofit/>
        </a:bodyPr>
        <a:lstStyle/>
        <a:p>
          <a:pPr marL="0" lvl="0" indent="0" algn="ctr" defTabSz="355600">
            <a:lnSpc>
              <a:spcPct val="90000"/>
            </a:lnSpc>
            <a:spcBef>
              <a:spcPct val="0"/>
            </a:spcBef>
            <a:spcAft>
              <a:spcPct val="35000"/>
            </a:spcAft>
            <a:buNone/>
          </a:pPr>
          <a:r>
            <a:rPr lang="en-US" sz="800" b="1" kern="1200">
              <a:latin typeface="Arial" panose="020B0604020202020204" pitchFamily="34" charset="0"/>
              <a:cs typeface="Arial" panose="020B0604020202020204" pitchFamily="34" charset="0"/>
            </a:rPr>
            <a:t>Lee Kong Chian School of Medicine</a:t>
          </a:r>
          <a:endParaRPr lang="en-US" sz="800" b="1" kern="1200" dirty="0">
            <a:latin typeface="Arial" panose="020B0604020202020204" pitchFamily="34" charset="0"/>
            <a:cs typeface="Arial" panose="020B0604020202020204" pitchFamily="34" charset="0"/>
          </a:endParaRPr>
        </a:p>
      </dsp:txBody>
      <dsp:txXfrm>
        <a:off x="4748093" y="1656908"/>
        <a:ext cx="729102" cy="626001"/>
      </dsp:txXfrm>
    </dsp:sp>
    <dsp:sp modelId="{B0CA086E-C24E-4D4A-BF71-43127FFFF6D4}">
      <dsp:nvSpPr>
        <dsp:cNvPr id="0" name=""/>
        <dsp:cNvSpPr/>
      </dsp:nvSpPr>
      <dsp:spPr>
        <a:xfrm>
          <a:off x="4793408" y="2310952"/>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3F332A1B-BD67-FD4A-AC58-3EC80C733FDC}">
      <dsp:nvSpPr>
        <dsp:cNvPr id="0" name=""/>
        <dsp:cNvSpPr/>
      </dsp:nvSpPr>
      <dsp:spPr>
        <a:xfrm>
          <a:off x="3675269" y="2013065"/>
          <a:ext cx="1056310" cy="906941"/>
        </a:xfrm>
        <a:prstGeom prst="hexagon">
          <a:avLst>
            <a:gd name="adj" fmla="val 25000"/>
            <a:gd name="vf" fmla="val 115470"/>
          </a:avLst>
        </a:prstGeom>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0C707AB-690F-AB48-97A9-07C2E474A43B}">
      <dsp:nvSpPr>
        <dsp:cNvPr id="0" name=""/>
        <dsp:cNvSpPr/>
      </dsp:nvSpPr>
      <dsp:spPr>
        <a:xfrm>
          <a:off x="4597506" y="2410986"/>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A58F04C9-8C3C-7A4E-ACEF-B6D6D5982071}">
      <dsp:nvSpPr>
        <dsp:cNvPr id="0" name=""/>
        <dsp:cNvSpPr/>
      </dsp:nvSpPr>
      <dsp:spPr>
        <a:xfrm>
          <a:off x="1857478" y="2007311"/>
          <a:ext cx="1056310" cy="906941"/>
        </a:xfrm>
        <a:prstGeom prst="hexagon">
          <a:avLst>
            <a:gd name="adj" fmla="val 25000"/>
            <a:gd name="vf" fmla="val 11547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0" tIns="10160" rIns="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latin typeface="Arial" panose="020B0604020202020204" pitchFamily="34" charset="0"/>
              <a:cs typeface="Arial" panose="020B0604020202020204" pitchFamily="34" charset="0"/>
            </a:rPr>
            <a:t>Cradle@NTU</a:t>
          </a:r>
          <a:endParaRPr lang="en-US" sz="800" b="1" kern="1200" dirty="0">
            <a:latin typeface="Arial" panose="020B0604020202020204" pitchFamily="34" charset="0"/>
            <a:cs typeface="Arial" panose="020B0604020202020204" pitchFamily="34" charset="0"/>
          </a:endParaRPr>
        </a:p>
      </dsp:txBody>
      <dsp:txXfrm>
        <a:off x="2021082" y="2147781"/>
        <a:ext cx="729102" cy="626001"/>
      </dsp:txXfrm>
    </dsp:sp>
    <dsp:sp modelId="{4EF1FB45-A7E8-A448-8C8E-008CE851F620}">
      <dsp:nvSpPr>
        <dsp:cNvPr id="0" name=""/>
        <dsp:cNvSpPr/>
      </dsp:nvSpPr>
      <dsp:spPr>
        <a:xfrm>
          <a:off x="1887417" y="2409216"/>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ACF42893-EB5D-AA40-9039-912E6E7DC0CA}">
      <dsp:nvSpPr>
        <dsp:cNvPr id="0" name=""/>
        <dsp:cNvSpPr/>
      </dsp:nvSpPr>
      <dsp:spPr>
        <a:xfrm>
          <a:off x="948257" y="2511462"/>
          <a:ext cx="1056310" cy="906941"/>
        </a:xfrm>
        <a:prstGeom prst="hexagon">
          <a:avLst>
            <a:gd name="adj" fmla="val 25000"/>
            <a:gd name="vf" fmla="val 115470"/>
          </a:avLst>
        </a:prstGeom>
        <a:blipFill rotWithShape="1">
          <a:blip xmlns:r="http://schemas.openxmlformats.org/officeDocument/2006/relationships" r:embed="rId7" cstate="screen">
            <a:extLst>
              <a:ext uri="{28A0092B-C50C-407E-A947-70E740481C1C}">
                <a14:useLocalDpi xmlns:a14="http://schemas.microsoft.com/office/drawing/2010/main"/>
              </a:ext>
            </a:extLst>
          </a:blip>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B4CAF4ED-6E9D-4143-8A03-C6491EAA7DBA}">
      <dsp:nvSpPr>
        <dsp:cNvPr id="0" name=""/>
        <dsp:cNvSpPr/>
      </dsp:nvSpPr>
      <dsp:spPr>
        <a:xfrm>
          <a:off x="1667433" y="2524298"/>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E036F49B-1C8A-6F4E-93E7-3D84C0D3E102}">
      <dsp:nvSpPr>
        <dsp:cNvPr id="0" name=""/>
        <dsp:cNvSpPr/>
      </dsp:nvSpPr>
      <dsp:spPr>
        <a:xfrm>
          <a:off x="5488503" y="2024573"/>
          <a:ext cx="1056310" cy="906941"/>
        </a:xfrm>
        <a:prstGeom prst="hexagon">
          <a:avLst>
            <a:gd name="adj" fmla="val 25000"/>
            <a:gd name="vf" fmla="val 11547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0" tIns="10160" rIns="0" bIns="10160" numCol="1" spcCol="1270" anchor="ctr" anchorCtr="0">
          <a:noAutofit/>
        </a:bodyPr>
        <a:lstStyle/>
        <a:p>
          <a:pPr marL="0" lvl="0" indent="0" algn="ctr" defTabSz="355600">
            <a:lnSpc>
              <a:spcPct val="90000"/>
            </a:lnSpc>
            <a:spcBef>
              <a:spcPct val="0"/>
            </a:spcBef>
            <a:spcAft>
              <a:spcPct val="35000"/>
            </a:spcAft>
            <a:buNone/>
          </a:pPr>
          <a:r>
            <a:rPr lang="en-US" sz="800" b="1" kern="1200">
              <a:latin typeface="Arial" panose="020B0604020202020204" pitchFamily="34" charset="0"/>
              <a:cs typeface="Arial" panose="020B0604020202020204" pitchFamily="34" charset="0"/>
            </a:rPr>
            <a:t>National Institute of Education</a:t>
          </a:r>
          <a:endParaRPr lang="en-US" sz="800" b="1" kern="1200" dirty="0">
            <a:latin typeface="Arial" panose="020B0604020202020204" pitchFamily="34" charset="0"/>
            <a:cs typeface="Arial" panose="020B0604020202020204" pitchFamily="34" charset="0"/>
          </a:endParaRPr>
        </a:p>
      </dsp:txBody>
      <dsp:txXfrm>
        <a:off x="5652107" y="2165043"/>
        <a:ext cx="729102" cy="626001"/>
      </dsp:txXfrm>
    </dsp:sp>
    <dsp:sp modelId="{2DC99C50-F206-D24B-A793-CF21F5391657}">
      <dsp:nvSpPr>
        <dsp:cNvPr id="0" name=""/>
        <dsp:cNvSpPr/>
      </dsp:nvSpPr>
      <dsp:spPr>
        <a:xfrm>
          <a:off x="5698073" y="2819088"/>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CFC79C2F-4AFE-B74C-B183-3D1B93821569}">
      <dsp:nvSpPr>
        <dsp:cNvPr id="0" name=""/>
        <dsp:cNvSpPr/>
      </dsp:nvSpPr>
      <dsp:spPr>
        <a:xfrm>
          <a:off x="4579934" y="2521200"/>
          <a:ext cx="1056310" cy="906941"/>
        </a:xfrm>
        <a:prstGeom prst="hexagon">
          <a:avLst>
            <a:gd name="adj" fmla="val 25000"/>
            <a:gd name="vf" fmla="val 115470"/>
          </a:avLst>
        </a:prstGeom>
        <a:blipFill rotWithShape="1">
          <a:blip xmlns:r="http://schemas.openxmlformats.org/officeDocument/2006/relationships" r:embed="rId8" cstate="screen">
            <a:extLst>
              <a:ext uri="{28A0092B-C50C-407E-A947-70E740481C1C}">
                <a14:useLocalDpi xmlns:a14="http://schemas.microsoft.com/office/drawing/2010/main"/>
              </a:ext>
            </a:extLst>
          </a:blip>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8ADA9A1-48CA-E041-8F46-65779D3A144F}">
      <dsp:nvSpPr>
        <dsp:cNvPr id="0" name=""/>
        <dsp:cNvSpPr/>
      </dsp:nvSpPr>
      <dsp:spPr>
        <a:xfrm>
          <a:off x="5502171" y="2919121"/>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CDAF27E1-AFAE-8449-96D4-C138DA784684}">
      <dsp:nvSpPr>
        <dsp:cNvPr id="0" name=""/>
        <dsp:cNvSpPr/>
      </dsp:nvSpPr>
      <dsp:spPr>
        <a:xfrm>
          <a:off x="5492408" y="19475"/>
          <a:ext cx="1056310" cy="906941"/>
        </a:xfrm>
        <a:prstGeom prst="hexagon">
          <a:avLst>
            <a:gd name="adj" fmla="val 25000"/>
            <a:gd name="vf" fmla="val 11547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0" tIns="10160" rIns="0" bIns="10160" numCol="1" spcCol="1270" anchor="ctr" anchorCtr="0">
          <a:noAutofit/>
        </a:bodyPr>
        <a:lstStyle/>
        <a:p>
          <a:pPr marL="0" lvl="0" indent="0" algn="ctr" defTabSz="355600">
            <a:lnSpc>
              <a:spcPct val="90000"/>
            </a:lnSpc>
            <a:spcBef>
              <a:spcPct val="0"/>
            </a:spcBef>
            <a:spcAft>
              <a:spcPct val="35000"/>
            </a:spcAft>
            <a:buNone/>
          </a:pPr>
          <a:r>
            <a:rPr lang="en-US" sz="800" b="1" kern="1200">
              <a:latin typeface="Arial" panose="020B0604020202020204" pitchFamily="34" charset="0"/>
              <a:cs typeface="Arial" panose="020B0604020202020204" pitchFamily="34" charset="0"/>
            </a:rPr>
            <a:t>S Rajaratnam School of International Studies</a:t>
          </a:r>
          <a:endParaRPr lang="en-US" sz="800" b="1" kern="1200" dirty="0">
            <a:latin typeface="Arial" panose="020B0604020202020204" pitchFamily="34" charset="0"/>
            <a:cs typeface="Arial" panose="020B0604020202020204" pitchFamily="34" charset="0"/>
          </a:endParaRPr>
        </a:p>
      </dsp:txBody>
      <dsp:txXfrm>
        <a:off x="5656012" y="159945"/>
        <a:ext cx="729102" cy="626001"/>
      </dsp:txXfrm>
    </dsp:sp>
    <dsp:sp modelId="{B4B16140-D171-9C42-A55C-49D784A90E28}">
      <dsp:nvSpPr>
        <dsp:cNvPr id="0" name=""/>
        <dsp:cNvSpPr/>
      </dsp:nvSpPr>
      <dsp:spPr>
        <a:xfrm>
          <a:off x="6223300" y="817088"/>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FAECF0F6-A3E1-254E-ADBF-283385894F05}">
      <dsp:nvSpPr>
        <dsp:cNvPr id="0" name=""/>
        <dsp:cNvSpPr/>
      </dsp:nvSpPr>
      <dsp:spPr>
        <a:xfrm>
          <a:off x="5492408" y="1020696"/>
          <a:ext cx="1056310" cy="906941"/>
        </a:xfrm>
        <a:prstGeom prst="hexagon">
          <a:avLst>
            <a:gd name="adj" fmla="val 25000"/>
            <a:gd name="vf" fmla="val 115470"/>
          </a:avLst>
        </a:prstGeom>
        <a:blipFill rotWithShape="1">
          <a:blip xmlns:r="http://schemas.openxmlformats.org/officeDocument/2006/relationships" r:embed="rId9" cstate="screen">
            <a:extLst>
              <a:ext uri="{28A0092B-C50C-407E-A947-70E740481C1C}">
                <a14:useLocalDpi xmlns:a14="http://schemas.microsoft.com/office/drawing/2010/main"/>
              </a:ext>
            </a:extLst>
          </a:blip>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4E9C73D-C9FA-4842-8E89-E87C78718C4E}">
      <dsp:nvSpPr>
        <dsp:cNvPr id="0" name=""/>
        <dsp:cNvSpPr/>
      </dsp:nvSpPr>
      <dsp:spPr>
        <a:xfrm>
          <a:off x="6223300" y="1026008"/>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95C424F3-7145-4F4B-BF80-A99A1CE5E179}">
      <dsp:nvSpPr>
        <dsp:cNvPr id="0" name=""/>
        <dsp:cNvSpPr/>
      </dsp:nvSpPr>
      <dsp:spPr>
        <a:xfrm>
          <a:off x="2762794" y="2515446"/>
          <a:ext cx="1056310" cy="906941"/>
        </a:xfrm>
        <a:prstGeom prst="hexagon">
          <a:avLst>
            <a:gd name="adj" fmla="val 25000"/>
            <a:gd name="vf" fmla="val 11547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0" tIns="10160" rIns="0" bIns="10160" numCol="1" spcCol="1270" anchor="ctr" anchorCtr="0">
          <a:noAutofit/>
        </a:bodyPr>
        <a:lstStyle/>
        <a:p>
          <a:pPr marL="0" lvl="0" indent="0" algn="ctr" defTabSz="355600">
            <a:lnSpc>
              <a:spcPct val="90000"/>
            </a:lnSpc>
            <a:spcBef>
              <a:spcPct val="0"/>
            </a:spcBef>
            <a:spcAft>
              <a:spcPct val="35000"/>
            </a:spcAft>
            <a:buNone/>
          </a:pPr>
          <a:r>
            <a:rPr lang="en-US" sz="800" b="1" kern="1200">
              <a:latin typeface="Arial" panose="020B0604020202020204" pitchFamily="34" charset="0"/>
              <a:cs typeface="Arial" panose="020B0604020202020204" pitchFamily="34" charset="0"/>
            </a:rPr>
            <a:t>Earth Observatory of Singapore</a:t>
          </a:r>
          <a:endParaRPr lang="en-US" sz="800" b="1" kern="1200" dirty="0">
            <a:latin typeface="Arial" panose="020B0604020202020204" pitchFamily="34" charset="0"/>
            <a:cs typeface="Arial" panose="020B0604020202020204" pitchFamily="34" charset="0"/>
          </a:endParaRPr>
        </a:p>
      </dsp:txBody>
      <dsp:txXfrm>
        <a:off x="2926398" y="2655916"/>
        <a:ext cx="729102" cy="626001"/>
      </dsp:txXfrm>
    </dsp:sp>
    <dsp:sp modelId="{9156BC15-67D2-B648-B81B-FD4A91E68DED}">
      <dsp:nvSpPr>
        <dsp:cNvPr id="0" name=""/>
        <dsp:cNvSpPr/>
      </dsp:nvSpPr>
      <dsp:spPr>
        <a:xfrm>
          <a:off x="2971713" y="3309960"/>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66B8D9D3-8AB4-CE40-AC38-D1A01DF06A03}">
      <dsp:nvSpPr>
        <dsp:cNvPr id="0" name=""/>
        <dsp:cNvSpPr/>
      </dsp:nvSpPr>
      <dsp:spPr>
        <a:xfrm>
          <a:off x="1853573" y="3012073"/>
          <a:ext cx="1056310" cy="906941"/>
        </a:xfrm>
        <a:prstGeom prst="hexagon">
          <a:avLst>
            <a:gd name="adj" fmla="val 25000"/>
            <a:gd name="vf" fmla="val 115470"/>
          </a:avLst>
        </a:prstGeom>
        <a:blipFill rotWithShape="1">
          <a:blip xmlns:r="http://schemas.openxmlformats.org/officeDocument/2006/relationships" r:embed="rId10" cstate="screen">
            <a:extLst>
              <a:ext uri="{28A0092B-C50C-407E-A947-70E740481C1C}">
                <a14:useLocalDpi xmlns:a14="http://schemas.microsoft.com/office/drawing/2010/main"/>
              </a:ext>
            </a:extLst>
          </a:blip>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9F02228B-7782-E349-AE16-8046B09FDF7E}">
      <dsp:nvSpPr>
        <dsp:cNvPr id="0" name=""/>
        <dsp:cNvSpPr/>
      </dsp:nvSpPr>
      <dsp:spPr>
        <a:xfrm>
          <a:off x="2775811" y="3409994"/>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2676350E-6104-4645-812A-EC94A0FBE8E9}">
      <dsp:nvSpPr>
        <dsp:cNvPr id="0" name=""/>
        <dsp:cNvSpPr/>
      </dsp:nvSpPr>
      <dsp:spPr>
        <a:xfrm>
          <a:off x="4577330" y="3519323"/>
          <a:ext cx="1056310" cy="906941"/>
        </a:xfrm>
        <a:prstGeom prst="hexagon">
          <a:avLst>
            <a:gd name="adj" fmla="val 25000"/>
            <a:gd name="vf" fmla="val 11547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0" tIns="10160" rIns="0" bIns="10160" numCol="1" spcCol="1270" anchor="ctr" anchorCtr="0">
          <a:noAutofit/>
        </a:bodyPr>
        <a:lstStyle/>
        <a:p>
          <a:pPr marL="0" lvl="0" indent="0" algn="ctr" defTabSz="355600">
            <a:lnSpc>
              <a:spcPct val="90000"/>
            </a:lnSpc>
            <a:spcBef>
              <a:spcPct val="0"/>
            </a:spcBef>
            <a:spcAft>
              <a:spcPct val="35000"/>
            </a:spcAft>
            <a:buNone/>
          </a:pPr>
          <a:r>
            <a:rPr lang="en-US" sz="800" b="1" kern="1200" dirty="0" err="1">
              <a:latin typeface="Arial" panose="020B0604020202020204" pitchFamily="34" charset="0"/>
              <a:cs typeface="Arial" panose="020B0604020202020204" pitchFamily="34" charset="0"/>
            </a:rPr>
            <a:t>S’pore</a:t>
          </a:r>
          <a:r>
            <a:rPr lang="en-US" sz="800" b="1" kern="1200" dirty="0">
              <a:latin typeface="Arial" panose="020B0604020202020204" pitchFamily="34" charset="0"/>
              <a:cs typeface="Arial" panose="020B0604020202020204" pitchFamily="34" charset="0"/>
            </a:rPr>
            <a:t> Centre on Environment-al Life Sciences Engineering</a:t>
          </a:r>
        </a:p>
      </dsp:txBody>
      <dsp:txXfrm>
        <a:off x="4740934" y="3659793"/>
        <a:ext cx="729102" cy="626001"/>
      </dsp:txXfrm>
    </dsp:sp>
    <dsp:sp modelId="{0A7A488B-02C9-FA47-BEE7-C0D94F0360DC}">
      <dsp:nvSpPr>
        <dsp:cNvPr id="0" name=""/>
        <dsp:cNvSpPr/>
      </dsp:nvSpPr>
      <dsp:spPr>
        <a:xfrm>
          <a:off x="4602713" y="3922998"/>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 modelId="{D8C3B809-3486-974D-A80C-19370B99E05D}">
      <dsp:nvSpPr>
        <dsp:cNvPr id="0" name=""/>
        <dsp:cNvSpPr/>
      </dsp:nvSpPr>
      <dsp:spPr>
        <a:xfrm>
          <a:off x="3668760" y="3016942"/>
          <a:ext cx="1056310" cy="906941"/>
        </a:xfrm>
        <a:prstGeom prst="hexagon">
          <a:avLst>
            <a:gd name="adj" fmla="val 25000"/>
            <a:gd name="vf" fmla="val 115470"/>
          </a:avLst>
        </a:prstGeom>
        <a:blipFill rotWithShape="1">
          <a:blip xmlns:r="http://schemas.openxmlformats.org/officeDocument/2006/relationships" r:embed="rId11" cstate="screen">
            <a:extLst>
              <a:ext uri="{28A0092B-C50C-407E-A947-70E740481C1C}">
                <a14:useLocalDpi xmlns:a14="http://schemas.microsoft.com/office/drawing/2010/main"/>
              </a:ext>
            </a:extLst>
          </a:blip>
          <a:stretch>
            <a:fillRect/>
          </a:stretch>
        </a:blip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8E74288-4F77-E34D-B3AC-53B19245A650}">
      <dsp:nvSpPr>
        <dsp:cNvPr id="0" name=""/>
        <dsp:cNvSpPr/>
      </dsp:nvSpPr>
      <dsp:spPr>
        <a:xfrm>
          <a:off x="4395746" y="3801719"/>
          <a:ext cx="123008" cy="106230"/>
        </a:xfrm>
        <a:prstGeom prst="hexagon">
          <a:avLst>
            <a:gd name="adj" fmla="val 25000"/>
            <a:gd name="vf" fmla="val 115470"/>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0FA88-C563-41FD-83B2-4FF534D257F0}">
      <dsp:nvSpPr>
        <dsp:cNvPr id="0" name=""/>
        <dsp:cNvSpPr/>
      </dsp:nvSpPr>
      <dsp:spPr>
        <a:xfrm>
          <a:off x="2075547" y="289"/>
          <a:ext cx="3503980" cy="113025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88950">
            <a:lnSpc>
              <a:spcPct val="90000"/>
            </a:lnSpc>
            <a:spcBef>
              <a:spcPct val="0"/>
            </a:spcBef>
            <a:spcAft>
              <a:spcPct val="15000"/>
            </a:spcAft>
            <a:buChar char="•"/>
          </a:pPr>
          <a:r>
            <a:rPr lang="en-US" sz="1100" kern="1200" dirty="0"/>
            <a:t>1 year</a:t>
          </a:r>
        </a:p>
        <a:p>
          <a:pPr marL="57150" lvl="1" indent="-57150" algn="l" defTabSz="488950">
            <a:lnSpc>
              <a:spcPct val="90000"/>
            </a:lnSpc>
            <a:spcBef>
              <a:spcPct val="0"/>
            </a:spcBef>
            <a:spcAft>
              <a:spcPct val="15000"/>
            </a:spcAft>
            <a:buChar char="•"/>
          </a:pPr>
          <a:r>
            <a:rPr lang="en-US" sz="1100" kern="1200" dirty="0"/>
            <a:t>Lessons on weekday evenings &amp; Sat</a:t>
          </a:r>
        </a:p>
      </dsp:txBody>
      <dsp:txXfrm>
        <a:off x="2075547" y="141570"/>
        <a:ext cx="3080136" cy="847688"/>
      </dsp:txXfrm>
    </dsp:sp>
    <dsp:sp modelId="{83FAB156-F303-406D-B0C4-5165F1AB592C}">
      <dsp:nvSpPr>
        <dsp:cNvPr id="0" name=""/>
        <dsp:cNvSpPr/>
      </dsp:nvSpPr>
      <dsp:spPr>
        <a:xfrm>
          <a:off x="260439" y="289"/>
          <a:ext cx="1815108" cy="1130250"/>
        </a:xfrm>
        <a:prstGeom prst="roundRect">
          <a:avLst/>
        </a:prstGeom>
        <a:solidFill>
          <a:srgbClr val="D714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Full-Time</a:t>
          </a:r>
        </a:p>
      </dsp:txBody>
      <dsp:txXfrm>
        <a:off x="315613" y="55463"/>
        <a:ext cx="1704760" cy="1019902"/>
      </dsp:txXfrm>
    </dsp:sp>
    <dsp:sp modelId="{E42D3D92-56AC-441E-99B2-F29F66E1C6F9}">
      <dsp:nvSpPr>
        <dsp:cNvPr id="0" name=""/>
        <dsp:cNvSpPr/>
      </dsp:nvSpPr>
      <dsp:spPr>
        <a:xfrm>
          <a:off x="2075547" y="1243565"/>
          <a:ext cx="3503980" cy="113025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88950">
            <a:lnSpc>
              <a:spcPct val="90000"/>
            </a:lnSpc>
            <a:spcBef>
              <a:spcPct val="0"/>
            </a:spcBef>
            <a:spcAft>
              <a:spcPct val="15000"/>
            </a:spcAft>
            <a:buChar char="•"/>
          </a:pPr>
          <a:r>
            <a:rPr lang="en-US" sz="1100" kern="1200" dirty="0"/>
            <a:t>1.5 years to 2 years</a:t>
          </a:r>
        </a:p>
        <a:p>
          <a:pPr marL="57150" lvl="1" indent="-57150" algn="l" defTabSz="488950">
            <a:lnSpc>
              <a:spcPct val="90000"/>
            </a:lnSpc>
            <a:spcBef>
              <a:spcPct val="0"/>
            </a:spcBef>
            <a:spcAft>
              <a:spcPct val="15000"/>
            </a:spcAft>
            <a:buChar char="•"/>
          </a:pPr>
          <a:r>
            <a:rPr lang="en-US" sz="1100" kern="1200" dirty="0"/>
            <a:t>Lessons on weekday evenings &amp; Sat</a:t>
          </a:r>
        </a:p>
        <a:p>
          <a:pPr marL="57150" lvl="1" indent="-57150" algn="l" defTabSz="488950">
            <a:lnSpc>
              <a:spcPct val="90000"/>
            </a:lnSpc>
            <a:spcBef>
              <a:spcPct val="0"/>
            </a:spcBef>
            <a:spcAft>
              <a:spcPct val="15000"/>
            </a:spcAft>
            <a:buChar char="•"/>
          </a:pPr>
          <a:r>
            <a:rPr lang="en-US" sz="1100" kern="1200" dirty="0"/>
            <a:t>Same class as FT students for all modules</a:t>
          </a:r>
        </a:p>
      </dsp:txBody>
      <dsp:txXfrm>
        <a:off x="2075547" y="1384846"/>
        <a:ext cx="3080136" cy="847688"/>
      </dsp:txXfrm>
    </dsp:sp>
    <dsp:sp modelId="{3EC8E0BC-98CC-4C9E-A944-E390726F69A5}">
      <dsp:nvSpPr>
        <dsp:cNvPr id="0" name=""/>
        <dsp:cNvSpPr/>
      </dsp:nvSpPr>
      <dsp:spPr>
        <a:xfrm>
          <a:off x="260439" y="1243565"/>
          <a:ext cx="1815108" cy="1130250"/>
        </a:xfrm>
        <a:prstGeom prst="roundRect">
          <a:avLst/>
        </a:prstGeom>
        <a:solidFill>
          <a:srgbClr val="D7144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Part-Time</a:t>
          </a:r>
        </a:p>
      </dsp:txBody>
      <dsp:txXfrm>
        <a:off x="315613" y="1298739"/>
        <a:ext cx="1704760" cy="10199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A036F-4A0C-417D-B776-75FF1B1D9C4C}">
      <dsp:nvSpPr>
        <dsp:cNvPr id="0" name=""/>
        <dsp:cNvSpPr/>
      </dsp:nvSpPr>
      <dsp:spPr>
        <a:xfrm>
          <a:off x="77066" y="0"/>
          <a:ext cx="3512798" cy="3512798"/>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A3A41D-0E36-43FA-9BF4-A61A4DB1E763}">
      <dsp:nvSpPr>
        <dsp:cNvPr id="0" name=""/>
        <dsp:cNvSpPr/>
      </dsp:nvSpPr>
      <dsp:spPr>
        <a:xfrm>
          <a:off x="410782" y="333715"/>
          <a:ext cx="1369991" cy="136999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latin typeface="Arial" panose="020B0604020202020204" pitchFamily="34" charset="0"/>
              <a:cs typeface="Arial" panose="020B0604020202020204" pitchFamily="34" charset="0"/>
            </a:rPr>
            <a:t>Realise</a:t>
          </a:r>
          <a:r>
            <a:rPr lang="en-US" sz="1200" b="1" kern="1200" dirty="0">
              <a:latin typeface="Arial" panose="020B0604020202020204" pitchFamily="34" charset="0"/>
              <a:cs typeface="Arial" panose="020B0604020202020204" pitchFamily="34" charset="0"/>
            </a:rPr>
            <a:t> &amp; Develop </a:t>
          </a:r>
          <a:r>
            <a:rPr lang="en-US" sz="1200" kern="1200" dirty="0">
              <a:latin typeface="Arial" panose="020B0604020202020204" pitchFamily="34" charset="0"/>
              <a:cs typeface="Arial" panose="020B0604020202020204" pitchFamily="34" charset="0"/>
            </a:rPr>
            <a:t>your Potential </a:t>
          </a:r>
        </a:p>
      </dsp:txBody>
      <dsp:txXfrm>
        <a:off x="477659" y="400592"/>
        <a:ext cx="1236237" cy="1236237"/>
      </dsp:txXfrm>
    </dsp:sp>
    <dsp:sp modelId="{350F101A-902E-4DFB-A894-275BB08E7CD1}">
      <dsp:nvSpPr>
        <dsp:cNvPr id="0" name=""/>
        <dsp:cNvSpPr/>
      </dsp:nvSpPr>
      <dsp:spPr>
        <a:xfrm>
          <a:off x="1886157" y="333715"/>
          <a:ext cx="1369991" cy="136999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Understand</a:t>
          </a:r>
          <a:r>
            <a:rPr lang="en-US" sz="1200" kern="1200" dirty="0">
              <a:latin typeface="Arial" panose="020B0604020202020204" pitchFamily="34" charset="0"/>
              <a:cs typeface="Arial" panose="020B0604020202020204" pitchFamily="34" charset="0"/>
            </a:rPr>
            <a:t> your Best Industry/ Functional Fit</a:t>
          </a:r>
        </a:p>
      </dsp:txBody>
      <dsp:txXfrm>
        <a:off x="1953034" y="400592"/>
        <a:ext cx="1236237" cy="1236237"/>
      </dsp:txXfrm>
    </dsp:sp>
    <dsp:sp modelId="{2443FBCD-DFCD-4AD2-8A8E-D725DD48AAC0}">
      <dsp:nvSpPr>
        <dsp:cNvPr id="0" name=""/>
        <dsp:cNvSpPr/>
      </dsp:nvSpPr>
      <dsp:spPr>
        <a:xfrm>
          <a:off x="410782" y="1809090"/>
          <a:ext cx="1369991" cy="1369991"/>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Connect</a:t>
          </a:r>
          <a:r>
            <a:rPr lang="en-US" sz="1200" kern="1200" dirty="0">
              <a:latin typeface="Arial" panose="020B0604020202020204" pitchFamily="34" charset="0"/>
              <a:cs typeface="Arial" panose="020B0604020202020204" pitchFamily="34" charset="0"/>
            </a:rPr>
            <a:t> you with Opportunities</a:t>
          </a:r>
        </a:p>
      </dsp:txBody>
      <dsp:txXfrm>
        <a:off x="477659" y="1875967"/>
        <a:ext cx="1236237" cy="1236237"/>
      </dsp:txXfrm>
    </dsp:sp>
    <dsp:sp modelId="{7543D05E-3774-40F2-BBF8-85D3789E6D34}">
      <dsp:nvSpPr>
        <dsp:cNvPr id="0" name=""/>
        <dsp:cNvSpPr/>
      </dsp:nvSpPr>
      <dsp:spPr>
        <a:xfrm>
          <a:off x="1886157" y="1809090"/>
          <a:ext cx="1369991" cy="136999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Network</a:t>
          </a:r>
          <a:r>
            <a:rPr lang="en-US" sz="1200" kern="1200" dirty="0">
              <a:latin typeface="Arial" panose="020B0604020202020204" pitchFamily="34" charset="0"/>
              <a:cs typeface="Arial" panose="020B0604020202020204" pitchFamily="34" charset="0"/>
            </a:rPr>
            <a:t> with Diverse Industry Professionals</a:t>
          </a:r>
        </a:p>
      </dsp:txBody>
      <dsp:txXfrm>
        <a:off x="1953034" y="1875967"/>
        <a:ext cx="1236237" cy="12362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582F5-FB43-4C61-8285-C64CC3A979A7}">
      <dsp:nvSpPr>
        <dsp:cNvPr id="0" name=""/>
        <dsp:cNvSpPr/>
      </dsp:nvSpPr>
      <dsp:spPr>
        <a:xfrm>
          <a:off x="985" y="474515"/>
          <a:ext cx="1922673" cy="769069"/>
        </a:xfrm>
        <a:prstGeom prst="homePlate">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Arial" panose="020B0604020202020204" pitchFamily="34" charset="0"/>
              <a:cs typeface="Arial" panose="020B0604020202020204" pitchFamily="34" charset="0"/>
            </a:rPr>
            <a:t>Start Application</a:t>
          </a:r>
        </a:p>
      </dsp:txBody>
      <dsp:txXfrm>
        <a:off x="985" y="474515"/>
        <a:ext cx="1730406" cy="769069"/>
      </dsp:txXfrm>
    </dsp:sp>
    <dsp:sp modelId="{A9280644-1223-46EB-9C7D-EB4F95072253}">
      <dsp:nvSpPr>
        <dsp:cNvPr id="0" name=""/>
        <dsp:cNvSpPr/>
      </dsp:nvSpPr>
      <dsp:spPr>
        <a:xfrm>
          <a:off x="1539124" y="474515"/>
          <a:ext cx="1922673" cy="769069"/>
        </a:xfrm>
        <a:prstGeom prst="chevron">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Submit Application</a:t>
          </a:r>
        </a:p>
      </dsp:txBody>
      <dsp:txXfrm>
        <a:off x="1923659" y="474515"/>
        <a:ext cx="1153604" cy="769069"/>
      </dsp:txXfrm>
    </dsp:sp>
    <dsp:sp modelId="{35C67D07-C2CC-41E1-9646-980D4DDFECA9}">
      <dsp:nvSpPr>
        <dsp:cNvPr id="0" name=""/>
        <dsp:cNvSpPr/>
      </dsp:nvSpPr>
      <dsp:spPr>
        <a:xfrm>
          <a:off x="3077263" y="474515"/>
          <a:ext cx="1922673" cy="769069"/>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Interview Decision*</a:t>
          </a:r>
        </a:p>
      </dsp:txBody>
      <dsp:txXfrm>
        <a:off x="3461798" y="474515"/>
        <a:ext cx="1153604" cy="769069"/>
      </dsp:txXfrm>
    </dsp:sp>
    <dsp:sp modelId="{D4B7F92B-B251-4D04-80FB-7DCDB34C0832}">
      <dsp:nvSpPr>
        <dsp:cNvPr id="0" name=""/>
        <dsp:cNvSpPr/>
      </dsp:nvSpPr>
      <dsp:spPr>
        <a:xfrm>
          <a:off x="4615402" y="474515"/>
          <a:ext cx="1922673" cy="769069"/>
        </a:xfrm>
        <a:prstGeom prst="chevron">
          <a:avLst/>
        </a:prstGeom>
        <a:solidFill>
          <a:srgbClr val="0054A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Admission Decision*</a:t>
          </a:r>
        </a:p>
      </dsp:txBody>
      <dsp:txXfrm>
        <a:off x="4999937" y="474515"/>
        <a:ext cx="1153604" cy="769069"/>
      </dsp:txXfrm>
    </dsp:sp>
    <dsp:sp modelId="{61FEDA2A-E162-47BB-A8D4-55483E960474}">
      <dsp:nvSpPr>
        <dsp:cNvPr id="0" name=""/>
        <dsp:cNvSpPr/>
      </dsp:nvSpPr>
      <dsp:spPr>
        <a:xfrm>
          <a:off x="6153540" y="474515"/>
          <a:ext cx="1922673" cy="769069"/>
        </a:xfrm>
        <a:prstGeom prst="chevron">
          <a:avLst/>
        </a:prstGeom>
        <a:solidFill>
          <a:srgbClr val="181C6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Scholarship Decision*</a:t>
          </a:r>
        </a:p>
      </dsp:txBody>
      <dsp:txXfrm>
        <a:off x="6538075" y="474515"/>
        <a:ext cx="1153604" cy="769069"/>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1/24/2021</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C6B18-D07C-4001-BC8B-2215DDD636FE}" type="datetimeFigureOut">
              <a:rPr lang="en-GB" smtClean="0"/>
              <a:t>24/01/2021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9AD88D-DD11-4C75-AF0D-E4CEFFEF0FA6}" type="slidenum">
              <a:rPr lang="en-GB" smtClean="0"/>
              <a:t>‹#›</a:t>
            </a:fld>
            <a:endParaRPr lang="en-GB"/>
          </a:p>
        </p:txBody>
      </p:sp>
    </p:spTree>
    <p:extLst>
      <p:ext uri="{BB962C8B-B14F-4D97-AF65-F5344CB8AC3E}">
        <p14:creationId xmlns:p14="http://schemas.microsoft.com/office/powerpoint/2010/main" val="3267707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5169F71-163C-49AE-AE88-584C17FD4DBD}" type="slidenum">
              <a:rPr lang="en-US" smtClean="0"/>
              <a:t>2</a:t>
            </a:fld>
            <a:endParaRPr lang="en-US"/>
          </a:p>
        </p:txBody>
      </p:sp>
    </p:spTree>
    <p:extLst>
      <p:ext uri="{BB962C8B-B14F-4D97-AF65-F5344CB8AC3E}">
        <p14:creationId xmlns:p14="http://schemas.microsoft.com/office/powerpoint/2010/main" val="391914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24B3F-7B66-4F38-8CA3-2316C2C8B7A2}" type="slidenum">
              <a:rPr lang="en-US" smtClean="0"/>
              <a:t>33</a:t>
            </a:fld>
            <a:endParaRPr lang="en-US"/>
          </a:p>
        </p:txBody>
      </p:sp>
    </p:spTree>
    <p:extLst>
      <p:ext uri="{BB962C8B-B14F-4D97-AF65-F5344CB8AC3E}">
        <p14:creationId xmlns:p14="http://schemas.microsoft.com/office/powerpoint/2010/main" val="488849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89618B-CEF2-4672-9D84-7A5622CC5F36}" type="slidenum">
              <a:rPr lang="en-US" smtClean="0"/>
              <a:t>34</a:t>
            </a:fld>
            <a:endParaRPr lang="en-US"/>
          </a:p>
        </p:txBody>
      </p:sp>
    </p:spTree>
    <p:extLst>
      <p:ext uri="{BB962C8B-B14F-4D97-AF65-F5344CB8AC3E}">
        <p14:creationId xmlns:p14="http://schemas.microsoft.com/office/powerpoint/2010/main" val="379581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89618B-CEF2-4672-9D84-7A5622CC5F36}" type="slidenum">
              <a:rPr lang="en-US" smtClean="0"/>
              <a:t>35</a:t>
            </a:fld>
            <a:endParaRPr lang="en-US"/>
          </a:p>
        </p:txBody>
      </p:sp>
    </p:spTree>
    <p:extLst>
      <p:ext uri="{BB962C8B-B14F-4D97-AF65-F5344CB8AC3E}">
        <p14:creationId xmlns:p14="http://schemas.microsoft.com/office/powerpoint/2010/main" val="40285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89618B-CEF2-4672-9D84-7A5622CC5F36}" type="slidenum">
              <a:rPr lang="en-US" smtClean="0"/>
              <a:t>36</a:t>
            </a:fld>
            <a:endParaRPr lang="en-US"/>
          </a:p>
        </p:txBody>
      </p:sp>
    </p:spTree>
    <p:extLst>
      <p:ext uri="{BB962C8B-B14F-4D97-AF65-F5344CB8AC3E}">
        <p14:creationId xmlns:p14="http://schemas.microsoft.com/office/powerpoint/2010/main" val="1066540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89618B-CEF2-4672-9D84-7A5622CC5F36}" type="slidenum">
              <a:rPr lang="en-US" smtClean="0"/>
              <a:t>37</a:t>
            </a:fld>
            <a:endParaRPr lang="en-US"/>
          </a:p>
        </p:txBody>
      </p:sp>
    </p:spTree>
    <p:extLst>
      <p:ext uri="{BB962C8B-B14F-4D97-AF65-F5344CB8AC3E}">
        <p14:creationId xmlns:p14="http://schemas.microsoft.com/office/powerpoint/2010/main" val="499394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89618B-CEF2-4672-9D84-7A5622CC5F36}" type="slidenum">
              <a:rPr lang="en-US" smtClean="0"/>
              <a:t>39</a:t>
            </a:fld>
            <a:endParaRPr lang="en-US"/>
          </a:p>
        </p:txBody>
      </p:sp>
    </p:spTree>
    <p:extLst>
      <p:ext uri="{BB962C8B-B14F-4D97-AF65-F5344CB8AC3E}">
        <p14:creationId xmlns:p14="http://schemas.microsoft.com/office/powerpoint/2010/main" val="3208206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89618B-CEF2-4672-9D84-7A5622CC5F36}" type="slidenum">
              <a:rPr lang="en-US" smtClean="0"/>
              <a:t>48</a:t>
            </a:fld>
            <a:endParaRPr lang="en-US"/>
          </a:p>
        </p:txBody>
      </p:sp>
    </p:spTree>
    <p:extLst>
      <p:ext uri="{BB962C8B-B14F-4D97-AF65-F5344CB8AC3E}">
        <p14:creationId xmlns:p14="http://schemas.microsoft.com/office/powerpoint/2010/main" val="518762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5169F71-163C-49AE-AE88-584C17FD4DBD}" type="slidenum">
              <a:rPr lang="en-US" smtClean="0"/>
              <a:t>4</a:t>
            </a:fld>
            <a:endParaRPr lang="en-US"/>
          </a:p>
        </p:txBody>
      </p:sp>
    </p:spTree>
    <p:extLst>
      <p:ext uri="{BB962C8B-B14F-4D97-AF65-F5344CB8AC3E}">
        <p14:creationId xmlns:p14="http://schemas.microsoft.com/office/powerpoint/2010/main" val="3253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89618B-CEF2-4672-9D84-7A5622CC5F36}" type="slidenum">
              <a:rPr lang="en-US" smtClean="0"/>
              <a:t>5</a:t>
            </a:fld>
            <a:endParaRPr lang="en-US"/>
          </a:p>
        </p:txBody>
      </p:sp>
    </p:spTree>
    <p:extLst>
      <p:ext uri="{BB962C8B-B14F-4D97-AF65-F5344CB8AC3E}">
        <p14:creationId xmlns:p14="http://schemas.microsoft.com/office/powerpoint/2010/main" val="3509927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xfrm>
            <a:off x="2683567" y="11683300"/>
            <a:ext cx="2052580" cy="614801"/>
          </a:xfrm>
          <a:prstGeom prst="rect">
            <a:avLst/>
          </a:prstGeom>
          <a:noFill/>
        </p:spPr>
        <p:txBody>
          <a:bodyPr lIns="89728" tIns="44864" rIns="89728" bIns="44864"/>
          <a:lstStyle/>
          <a:p>
            <a:pPr defTabSz="875494"/>
            <a:fld id="{24747735-3D8B-4CBA-92DC-0A536B754EC8}" type="slidenum">
              <a:rPr lang="en-US" smtClean="0"/>
              <a:pPr defTabSz="875494"/>
              <a:t>6</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lIns="89728" tIns="44864" rIns="89728" bIns="44864"/>
          <a:lstStyle/>
          <a:p>
            <a:pPr eaLnBrk="1" hangingPunct="1">
              <a:spcBef>
                <a:spcPct val="0"/>
              </a:spcBef>
            </a:pPr>
            <a:endParaRPr lang="en-US" sz="900" dirty="0">
              <a:latin typeface="Arial" pitchFamily="34" charset="0"/>
              <a:cs typeface="Arial" pitchFamily="34" charset="0"/>
            </a:endParaRPr>
          </a:p>
        </p:txBody>
      </p:sp>
    </p:spTree>
    <p:extLst>
      <p:ext uri="{BB962C8B-B14F-4D97-AF65-F5344CB8AC3E}">
        <p14:creationId xmlns:p14="http://schemas.microsoft.com/office/powerpoint/2010/main" val="34700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Amend core and electives</a:t>
            </a:r>
          </a:p>
        </p:txBody>
      </p:sp>
      <p:sp>
        <p:nvSpPr>
          <p:cNvPr id="4" name="Slide Number Placeholder 3"/>
          <p:cNvSpPr>
            <a:spLocks noGrp="1"/>
          </p:cNvSpPr>
          <p:nvPr>
            <p:ph type="sldNum" sz="quarter" idx="5"/>
          </p:nvPr>
        </p:nvSpPr>
        <p:spPr/>
        <p:txBody>
          <a:bodyPr/>
          <a:lstStyle/>
          <a:p>
            <a:fld id="{109AD88D-DD11-4C75-AF0D-E4CEFFEF0FA6}" type="slidenum">
              <a:rPr lang="en-GB" smtClean="0"/>
              <a:t>22</a:t>
            </a:fld>
            <a:endParaRPr lang="en-GB"/>
          </a:p>
        </p:txBody>
      </p:sp>
    </p:spTree>
    <p:extLst>
      <p:ext uri="{BB962C8B-B14F-4D97-AF65-F5344CB8AC3E}">
        <p14:creationId xmlns:p14="http://schemas.microsoft.com/office/powerpoint/2010/main" val="1741839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8159579" y="4813324"/>
            <a:ext cx="6242226" cy="253379"/>
          </a:xfrm>
          <a:prstGeom prst="rect">
            <a:avLst/>
          </a:prstGeom>
        </p:spPr>
        <p:txBody>
          <a:bodyPr/>
          <a:lstStyle/>
          <a:p>
            <a:fld id="{D089618B-CEF2-4672-9D84-7A5622CC5F36}" type="slidenum">
              <a:rPr lang="en-US" smtClean="0"/>
              <a:t>23</a:t>
            </a:fld>
            <a:endParaRPr lang="en-US"/>
          </a:p>
        </p:txBody>
      </p:sp>
    </p:spTree>
    <p:extLst>
      <p:ext uri="{BB962C8B-B14F-4D97-AF65-F5344CB8AC3E}">
        <p14:creationId xmlns:p14="http://schemas.microsoft.com/office/powerpoint/2010/main" val="842786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8159579" y="4813324"/>
            <a:ext cx="6242226" cy="253379"/>
          </a:xfrm>
          <a:prstGeom prst="rect">
            <a:avLst/>
          </a:prstGeom>
        </p:spPr>
        <p:txBody>
          <a:bodyPr/>
          <a:lstStyle/>
          <a:p>
            <a:fld id="{D089618B-CEF2-4672-9D84-7A5622CC5F36}" type="slidenum">
              <a:rPr lang="en-US" smtClean="0"/>
              <a:t>24</a:t>
            </a:fld>
            <a:endParaRPr lang="en-US"/>
          </a:p>
        </p:txBody>
      </p:sp>
    </p:spTree>
    <p:extLst>
      <p:ext uri="{BB962C8B-B14F-4D97-AF65-F5344CB8AC3E}">
        <p14:creationId xmlns:p14="http://schemas.microsoft.com/office/powerpoint/2010/main" val="842786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r>
              <a:rPr lang="en-US" dirty="0"/>
              <a:t>http://www.nbs.ntu.edu.sg/Alumni/Pages/AlumniAssociations(Overseas).aspx</a:t>
            </a:r>
          </a:p>
          <a:p>
            <a:endParaRPr lang="en-US" dirty="0"/>
          </a:p>
          <a:p>
            <a:r>
              <a:rPr lang="en-US" dirty="0"/>
              <a:t>For country</a:t>
            </a:r>
            <a:r>
              <a:rPr lang="en-US" baseline="0" dirty="0"/>
              <a:t> specific presentations, refer to above link if you wish to indicate no. of alumni in that country</a:t>
            </a:r>
            <a:endParaRPr lang="en-US" dirty="0"/>
          </a:p>
        </p:txBody>
      </p:sp>
      <p:sp>
        <p:nvSpPr>
          <p:cNvPr id="4" name="Slide Number Placeholder 3"/>
          <p:cNvSpPr>
            <a:spLocks noGrp="1"/>
          </p:cNvSpPr>
          <p:nvPr>
            <p:ph type="sldNum" sz="quarter" idx="10"/>
          </p:nvPr>
        </p:nvSpPr>
        <p:spPr/>
        <p:txBody>
          <a:bodyPr/>
          <a:lstStyle/>
          <a:p>
            <a:fld id="{D089618B-CEF2-4672-9D84-7A5622CC5F36}" type="slidenum">
              <a:rPr lang="en-US" smtClean="0"/>
              <a:t>31</a:t>
            </a:fld>
            <a:endParaRPr lang="en-US"/>
          </a:p>
        </p:txBody>
      </p:sp>
    </p:spTree>
    <p:extLst>
      <p:ext uri="{BB962C8B-B14F-4D97-AF65-F5344CB8AC3E}">
        <p14:creationId xmlns:p14="http://schemas.microsoft.com/office/powerpoint/2010/main" val="4075023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89618B-CEF2-4672-9D84-7A5622CC5F36}" type="slidenum">
              <a:rPr lang="en-US" smtClean="0"/>
              <a:t>32</a:t>
            </a:fld>
            <a:endParaRPr lang="en-US"/>
          </a:p>
        </p:txBody>
      </p:sp>
    </p:spTree>
    <p:extLst>
      <p:ext uri="{BB962C8B-B14F-4D97-AF65-F5344CB8AC3E}">
        <p14:creationId xmlns:p14="http://schemas.microsoft.com/office/powerpoint/2010/main" val="1348702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Slide 3">
    <p:spTree>
      <p:nvGrpSpPr>
        <p:cNvPr id="1" name=""/>
        <p:cNvGrpSpPr/>
        <p:nvPr/>
      </p:nvGrpSpPr>
      <p:grpSpPr>
        <a:xfrm>
          <a:off x="0" y="0"/>
          <a:ext cx="0" cy="0"/>
          <a:chOff x="0" y="0"/>
          <a:chExt cx="0" cy="0"/>
        </a:xfrm>
      </p:grpSpPr>
      <p:sp>
        <p:nvSpPr>
          <p:cNvPr id="45" name="Image"/>
          <p:cNvSpPr>
            <a:spLocks noGrp="1"/>
          </p:cNvSpPr>
          <p:nvPr>
            <p:ph type="pic" idx="13"/>
          </p:nvPr>
        </p:nvSpPr>
        <p:spPr>
          <a:xfrm>
            <a:off x="0" y="1"/>
            <a:ext cx="9144000" cy="4751367"/>
          </a:xfrm>
          <a:prstGeom prst="rect">
            <a:avLst/>
          </a:prstGeom>
        </p:spPr>
        <p:txBody>
          <a:bodyPr lIns="91439" rIns="91439">
            <a:noAutofit/>
          </a:bodyPr>
          <a:lstStyle/>
          <a:p>
            <a:endParaRPr/>
          </a:p>
        </p:txBody>
      </p:sp>
      <p:sp>
        <p:nvSpPr>
          <p:cNvPr id="46" name="Shape 186"/>
          <p:cNvSpPr txBox="1">
            <a:spLocks noGrp="1"/>
          </p:cNvSpPr>
          <p:nvPr>
            <p:ph type="body" sz="quarter" idx="14"/>
          </p:nvPr>
        </p:nvSpPr>
        <p:spPr>
          <a:xfrm>
            <a:off x="4532648" y="406377"/>
            <a:ext cx="1921548" cy="386705"/>
          </a:xfrm>
          <a:prstGeom prst="rect">
            <a:avLst/>
          </a:prstGeom>
        </p:spPr>
        <p:txBody>
          <a:bodyPr wrap="none" lIns="45718" tIns="45718" rIns="45718" bIns="45718" anchor="ctr">
            <a:spAutoFit/>
          </a:bodyPr>
          <a:lstStyle>
            <a:lvl1pPr marL="0" indent="0">
              <a:spcBef>
                <a:spcPts val="0"/>
              </a:spcBef>
              <a:buSzTx/>
              <a:buFontTx/>
              <a:buNone/>
              <a:defRPr sz="1913" spc="-77">
                <a:solidFill>
                  <a:srgbClr val="0F56A6"/>
                </a:solidFill>
              </a:defRPr>
            </a:lvl1pPr>
          </a:lstStyle>
          <a:p>
            <a:r>
              <a:t>Insert header here</a:t>
            </a:r>
          </a:p>
        </p:txBody>
      </p:sp>
      <p:sp>
        <p:nvSpPr>
          <p:cNvPr id="47" name="Insert subheader Here"/>
          <p:cNvSpPr txBox="1">
            <a:spLocks noGrp="1"/>
          </p:cNvSpPr>
          <p:nvPr>
            <p:ph type="body" sz="quarter" idx="15"/>
          </p:nvPr>
        </p:nvSpPr>
        <p:spPr>
          <a:xfrm>
            <a:off x="4532649" y="835350"/>
            <a:ext cx="1402948" cy="230832"/>
          </a:xfrm>
          <a:prstGeom prst="rect">
            <a:avLst/>
          </a:prstGeom>
        </p:spPr>
        <p:txBody>
          <a:bodyPr wrap="none">
            <a:spAutoFit/>
          </a:bodyPr>
          <a:lstStyle>
            <a:lvl1pPr marL="0" indent="0">
              <a:spcBef>
                <a:spcPts val="0"/>
              </a:spcBef>
              <a:buSzTx/>
              <a:buFontTx/>
              <a:buNone/>
              <a:defRPr sz="900" b="1">
                <a:solidFill>
                  <a:srgbClr val="8D8D8D"/>
                </a:solidFill>
              </a:defRPr>
            </a:lvl1pPr>
          </a:lstStyle>
          <a:p>
            <a:r>
              <a:t>Insert subheader Here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975564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ontent slide 5">
    <p:spTree>
      <p:nvGrpSpPr>
        <p:cNvPr id="1" name=""/>
        <p:cNvGrpSpPr/>
        <p:nvPr/>
      </p:nvGrpSpPr>
      <p:grpSpPr>
        <a:xfrm>
          <a:off x="0" y="0"/>
          <a:ext cx="0" cy="0"/>
          <a:chOff x="0" y="0"/>
          <a:chExt cx="0" cy="0"/>
        </a:xfrm>
      </p:grpSpPr>
      <p:sp>
        <p:nvSpPr>
          <p:cNvPr id="64" name="Shape 186"/>
          <p:cNvSpPr txBox="1">
            <a:spLocks noGrp="1"/>
          </p:cNvSpPr>
          <p:nvPr>
            <p:ph type="body" sz="quarter" idx="13"/>
          </p:nvPr>
        </p:nvSpPr>
        <p:spPr>
          <a:xfrm>
            <a:off x="358912" y="406377"/>
            <a:ext cx="1921548" cy="386705"/>
          </a:xfrm>
          <a:prstGeom prst="rect">
            <a:avLst/>
          </a:prstGeom>
        </p:spPr>
        <p:txBody>
          <a:bodyPr wrap="none" lIns="45718" tIns="45718" rIns="45718" bIns="45718" anchor="ctr">
            <a:spAutoFit/>
          </a:bodyPr>
          <a:lstStyle>
            <a:lvl1pPr marL="0" indent="0">
              <a:spcBef>
                <a:spcPts val="0"/>
              </a:spcBef>
              <a:buSzTx/>
              <a:buFontTx/>
              <a:buNone/>
              <a:defRPr sz="1913" spc="-77">
                <a:solidFill>
                  <a:srgbClr val="0F56A6"/>
                </a:solidFill>
              </a:defRPr>
            </a:lvl1pPr>
          </a:lstStyle>
          <a:p>
            <a:r>
              <a:t>Insert header here</a:t>
            </a:r>
          </a:p>
        </p:txBody>
      </p:sp>
      <p:sp>
        <p:nvSpPr>
          <p:cNvPr id="65" name="Insert subheader Here"/>
          <p:cNvSpPr txBox="1">
            <a:spLocks noGrp="1"/>
          </p:cNvSpPr>
          <p:nvPr>
            <p:ph type="body" sz="quarter" idx="14"/>
          </p:nvPr>
        </p:nvSpPr>
        <p:spPr>
          <a:xfrm>
            <a:off x="358914" y="835350"/>
            <a:ext cx="1402948" cy="230832"/>
          </a:xfrm>
          <a:prstGeom prst="rect">
            <a:avLst/>
          </a:prstGeom>
        </p:spPr>
        <p:txBody>
          <a:bodyPr wrap="none">
            <a:spAutoFit/>
          </a:bodyPr>
          <a:lstStyle>
            <a:lvl1pPr marL="0" indent="0">
              <a:spcBef>
                <a:spcPts val="0"/>
              </a:spcBef>
              <a:buSzTx/>
              <a:buFontTx/>
              <a:buNone/>
              <a:defRPr sz="900" b="1">
                <a:solidFill>
                  <a:srgbClr val="8D8D8D"/>
                </a:solidFill>
              </a:defRPr>
            </a:lvl1pPr>
          </a:lstStyle>
          <a:p>
            <a:r>
              <a:t>Insert subheader Here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1391943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150054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82296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457200" y="2180035"/>
            <a:ext cx="82296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39124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71068"/>
            <a:ext cx="4040188"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39124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71068"/>
            <a:ext cx="4041775"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463"/>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591464"/>
            <a:ext cx="5111750" cy="4048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593860"/>
            <a:ext cx="3008313" cy="30462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22724"/>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16896"/>
            <a:ext cx="8229600" cy="29070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361530"/>
            <a:ext cx="2133600" cy="273844"/>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9F1CC899-6CEC-9548-B06D-7E1EB6F78CA3}" type="datetimeFigureOut">
              <a:rPr lang="en-US" smtClean="0"/>
              <a:pPr/>
              <a:t>1/24/2021</a:t>
            </a:fld>
            <a:endParaRPr lang="en-US" dirty="0"/>
          </a:p>
        </p:txBody>
      </p:sp>
      <p:sp>
        <p:nvSpPr>
          <p:cNvPr id="5" name="Footer Placeholder 4"/>
          <p:cNvSpPr>
            <a:spLocks noGrp="1"/>
          </p:cNvSpPr>
          <p:nvPr>
            <p:ph type="ftr" sz="quarter" idx="3"/>
          </p:nvPr>
        </p:nvSpPr>
        <p:spPr>
          <a:xfrm>
            <a:off x="3124200" y="4361530"/>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4361530"/>
            <a:ext cx="2133600" cy="273844"/>
          </a:xfrm>
          <a:prstGeom prst="rect">
            <a:avLst/>
          </a:prstGeom>
        </p:spPr>
        <p:txBody>
          <a:bodyPr vert="horz" lIns="91440" tIns="45720" rIns="91440" bIns="45720" rtlCol="0" anchor="ctr"/>
          <a:lstStyle>
            <a:lvl1pPr algn="r">
              <a:defRPr sz="12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4872191"/>
            <a:ext cx="9144000" cy="286893"/>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tteoh@ntu.edu.sg"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hyperlink" Target="../../../../Videos/MSc%20Acc%20Videos/45%20Seconds%20with%20the%20Professor-%20Kevin%20Koh%20(Will%20AI%20replace%20accountants%20in%20future).mp4"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jp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3" Type="http://schemas.openxmlformats.org/officeDocument/2006/relationships/hyperlink" Target="http://www.thenanyangmba.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www.thenanyangmba.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376093" y="1114352"/>
            <a:ext cx="2879098" cy="203728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2400" b="1" dirty="0">
                <a:solidFill>
                  <a:schemeClr val="bg1"/>
                </a:solidFill>
                <a:cs typeface="Arial"/>
              </a:rPr>
              <a:t>MSc in Business Analytics</a:t>
            </a:r>
          </a:p>
        </p:txBody>
      </p:sp>
      <p:sp>
        <p:nvSpPr>
          <p:cNvPr id="8" name="Subtitle 2"/>
          <p:cNvSpPr txBox="1">
            <a:spLocks/>
          </p:cNvSpPr>
          <p:nvPr/>
        </p:nvSpPr>
        <p:spPr>
          <a:xfrm>
            <a:off x="376093" y="3149259"/>
            <a:ext cx="5008720" cy="168705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rial"/>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Arial"/>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Arial"/>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400" dirty="0">
                <a:solidFill>
                  <a:srgbClr val="FFFFFF"/>
                </a:solidFill>
                <a:cs typeface="Arial"/>
              </a:rPr>
              <a:t>ITOM, Nanyang Business School</a:t>
            </a:r>
          </a:p>
          <a:p>
            <a:pPr algn="l"/>
            <a:endParaRPr lang="en-US" sz="1400" i="1" dirty="0">
              <a:solidFill>
                <a:srgbClr val="FFFFFF"/>
              </a:solidFill>
              <a:cs typeface="Arial"/>
            </a:endParaRPr>
          </a:p>
          <a:p>
            <a:pPr algn="l"/>
            <a:r>
              <a:rPr lang="en-US" sz="1400" i="1" dirty="0">
                <a:solidFill>
                  <a:schemeClr val="bg1"/>
                </a:solidFill>
                <a:cs typeface="Arial"/>
              </a:rPr>
              <a:t>August 2020</a:t>
            </a:r>
          </a:p>
          <a:p>
            <a:pPr algn="l"/>
            <a:r>
              <a:rPr lang="en-US" sz="1400" i="1" dirty="0">
                <a:solidFill>
                  <a:schemeClr val="bg1"/>
                </a:solidFill>
                <a:cs typeface="Arial"/>
                <a:hlinkClick r:id="rId3">
                  <a:extLst>
                    <a:ext uri="{A12FA001-AC4F-418D-AE19-62706E023703}">
                      <ahyp:hlinkClr xmlns:ahyp="http://schemas.microsoft.com/office/drawing/2018/hyperlinkcolor" val="tx"/>
                    </a:ext>
                  </a:extLst>
                </a:hlinkClick>
              </a:rPr>
              <a:t>ttteoh@ntu.edu.sg</a:t>
            </a:r>
            <a:endParaRPr lang="en-US" sz="1400" i="1" dirty="0">
              <a:solidFill>
                <a:schemeClr val="bg1"/>
              </a:solidFill>
              <a:cs typeface="Arial"/>
            </a:endParaRPr>
          </a:p>
          <a:p>
            <a:pPr algn="l"/>
            <a:r>
              <a:rPr lang="en-US" sz="1400" i="1" dirty="0">
                <a:solidFill>
                  <a:schemeClr val="bg1"/>
                </a:solidFill>
                <a:cs typeface="Arial"/>
              </a:rPr>
              <a:t>97905202</a:t>
            </a:r>
          </a:p>
          <a:p>
            <a:pPr algn="l"/>
            <a:r>
              <a:rPr lang="en-US" sz="1400" i="1" dirty="0">
                <a:solidFill>
                  <a:schemeClr val="bg1"/>
                </a:solidFill>
                <a:cs typeface="Arial"/>
              </a:rPr>
              <a:t>Dr Teoh Teik Toe</a:t>
            </a:r>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8ECF26D-77A6-4D94-A349-5DC6019B6AA8}"/>
              </a:ext>
            </a:extLst>
          </p:cNvPr>
          <p:cNvPicPr>
            <a:picLocks noChangeAspect="1"/>
          </p:cNvPicPr>
          <p:nvPr/>
        </p:nvPicPr>
        <p:blipFill rotWithShape="1">
          <a:blip r:embed="rId2">
            <a:extLst>
              <a:ext uri="{28A0092B-C50C-407E-A947-70E740481C1C}">
                <a14:useLocalDpi xmlns:a14="http://schemas.microsoft.com/office/drawing/2010/main" val="0"/>
              </a:ext>
            </a:extLst>
          </a:blip>
          <a:srcRect b="7624"/>
          <a:stretch/>
        </p:blipFill>
        <p:spPr>
          <a:xfrm>
            <a:off x="20" y="10"/>
            <a:ext cx="9143980" cy="4751357"/>
          </a:xfrm>
          <a:prstGeom prst="rect">
            <a:avLst/>
          </a:prstGeom>
          <a:noFill/>
        </p:spPr>
      </p:pic>
    </p:spTree>
    <p:extLst>
      <p:ext uri="{BB962C8B-B14F-4D97-AF65-F5344CB8AC3E}">
        <p14:creationId xmlns:p14="http://schemas.microsoft.com/office/powerpoint/2010/main" val="129996003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3" name="image26.png" descr="image26.png"/>
          <p:cNvPicPr>
            <a:picLocks noChangeAspect="1"/>
          </p:cNvPicPr>
          <p:nvPr/>
        </p:nvPicPr>
        <p:blipFill>
          <a:blip r:embed="rId2" cstate="screen">
            <a:alphaModFix amt="5000"/>
            <a:extLst>
              <a:ext uri="{28A0092B-C50C-407E-A947-70E740481C1C}">
                <a14:useLocalDpi xmlns:a14="http://schemas.microsoft.com/office/drawing/2010/main"/>
              </a:ext>
            </a:extLst>
          </a:blip>
          <a:srcRect/>
          <a:stretch>
            <a:fillRect/>
          </a:stretch>
        </p:blipFill>
        <p:spPr>
          <a:xfrm>
            <a:off x="0" y="0"/>
            <a:ext cx="9144000" cy="4857750"/>
          </a:xfrm>
          <a:prstGeom prst="rect">
            <a:avLst/>
          </a:prstGeom>
          <a:ln w="12700">
            <a:miter lim="400000"/>
          </a:ln>
        </p:spPr>
      </p:pic>
      <p:sp>
        <p:nvSpPr>
          <p:cNvPr id="365" name="Shape 381"/>
          <p:cNvSpPr txBox="1"/>
          <p:nvPr/>
        </p:nvSpPr>
        <p:spPr>
          <a:xfrm>
            <a:off x="926328" y="1998117"/>
            <a:ext cx="2502672" cy="2235995"/>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89" rIns="34289" bIns="34289">
            <a:spAutoFit/>
          </a:bodyPr>
          <a:lstStyle/>
          <a:p>
            <a:pPr>
              <a:lnSpc>
                <a:spcPct val="110000"/>
              </a:lnSpc>
              <a:defRPr i="1">
                <a:solidFill>
                  <a:srgbClr val="535353"/>
                </a:solidFill>
                <a:latin typeface="Arial"/>
                <a:ea typeface="Arial"/>
                <a:cs typeface="Arial"/>
                <a:sym typeface="Arial"/>
              </a:defRPr>
            </a:pPr>
            <a:r>
              <a:rPr sz="1600" dirty="0"/>
              <a:t>             research </a:t>
            </a:r>
            <a:r>
              <a:rPr sz="1600" dirty="0" err="1"/>
              <a:t>centres</a:t>
            </a:r>
            <a:r>
              <a:rPr sz="1600" dirty="0"/>
              <a:t> bringing together leading academics and industry experts to develop </a:t>
            </a:r>
            <a:r>
              <a:rPr sz="1600" b="1" dirty="0"/>
              <a:t>cutting-edge research</a:t>
            </a:r>
            <a:r>
              <a:rPr sz="1600" dirty="0"/>
              <a:t> that is </a:t>
            </a:r>
            <a:r>
              <a:rPr sz="1600" b="1" dirty="0"/>
              <a:t>impactful and relevant</a:t>
            </a:r>
            <a:r>
              <a:rPr sz="1600" dirty="0"/>
              <a:t> to latest industry needs. </a:t>
            </a:r>
          </a:p>
        </p:txBody>
      </p:sp>
      <p:sp>
        <p:nvSpPr>
          <p:cNvPr id="367" name="13"/>
          <p:cNvSpPr txBox="1"/>
          <p:nvPr/>
        </p:nvSpPr>
        <p:spPr>
          <a:xfrm>
            <a:off x="920293" y="1487131"/>
            <a:ext cx="923071" cy="1071062"/>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p>
            <a:pPr>
              <a:lnSpc>
                <a:spcPct val="120000"/>
              </a:lnSpc>
              <a:defRPr sz="6000" b="1" spc="-239">
                <a:solidFill>
                  <a:srgbClr val="535353"/>
                </a:solidFill>
                <a:latin typeface="Arial"/>
                <a:ea typeface="Arial"/>
                <a:cs typeface="Arial"/>
                <a:sym typeface="Arial"/>
              </a:defRPr>
            </a:pPr>
            <a:r>
              <a:rPr sz="5300" dirty="0">
                <a:solidFill>
                  <a:srgbClr val="D71440"/>
                </a:solidFill>
              </a:rPr>
              <a:t>1</a:t>
            </a:r>
            <a:r>
              <a:rPr lang="en-US" sz="5300" dirty="0">
                <a:solidFill>
                  <a:srgbClr val="D71440"/>
                </a:solidFill>
              </a:rPr>
              <a:t>2</a:t>
            </a:r>
            <a:r>
              <a:rPr sz="5300" dirty="0">
                <a:solidFill>
                  <a:srgbClr val="D51D01"/>
                </a:solidFill>
              </a:rPr>
              <a:t> </a:t>
            </a:r>
          </a:p>
        </p:txBody>
      </p:sp>
      <p:sp>
        <p:nvSpPr>
          <p:cNvPr id="368" name="Line"/>
          <p:cNvSpPr/>
          <p:nvPr/>
        </p:nvSpPr>
        <p:spPr>
          <a:xfrm flipV="1">
            <a:off x="4129169" y="1473166"/>
            <a:ext cx="1" cy="2890334"/>
          </a:xfrm>
          <a:prstGeom prst="line">
            <a:avLst/>
          </a:prstGeom>
          <a:ln w="12700">
            <a:solidFill>
              <a:srgbClr val="D71440"/>
            </a:solidFill>
          </a:ln>
        </p:spPr>
        <p:txBody>
          <a:bodyPr lIns="34289" rIns="34289"/>
          <a:lstStyle/>
          <a:p>
            <a:endParaRPr sz="1350"/>
          </a:p>
        </p:txBody>
      </p:sp>
      <p:sp>
        <p:nvSpPr>
          <p:cNvPr id="9" name="Title 1"/>
          <p:cNvSpPr txBox="1">
            <a:spLocks/>
          </p:cNvSpPr>
          <p:nvPr/>
        </p:nvSpPr>
        <p:spPr>
          <a:xfrm>
            <a:off x="809512" y="121666"/>
            <a:ext cx="7570696"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algn="ctr"/>
            <a:r>
              <a:rPr lang="en-US" sz="2400" b="1" dirty="0">
                <a:solidFill>
                  <a:srgbClr val="181C62"/>
                </a:solidFill>
              </a:rPr>
              <a:t>Young, Research Intensive</a:t>
            </a:r>
          </a:p>
        </p:txBody>
      </p:sp>
      <p:sp>
        <p:nvSpPr>
          <p:cNvPr id="2" name="TextBox 1"/>
          <p:cNvSpPr txBox="1"/>
          <p:nvPr/>
        </p:nvSpPr>
        <p:spPr>
          <a:xfrm>
            <a:off x="4571998" y="1563693"/>
            <a:ext cx="4198925" cy="2693045"/>
          </a:xfrm>
          <a:prstGeom prst="rect">
            <a:avLst/>
          </a:prstGeom>
          <a:noFill/>
        </p:spPr>
        <p:txBody>
          <a:bodyPr wrap="square" rtlCol="0">
            <a:spAutoFit/>
          </a:bodyPr>
          <a:lstStyle/>
          <a:p>
            <a:pPr marL="285750" indent="-285750">
              <a:buFont typeface="Arial" panose="020B0604020202020204" pitchFamily="34" charset="0"/>
              <a:buChar char="•"/>
            </a:pPr>
            <a:r>
              <a:rPr lang="en-US" sz="1300" dirty="0"/>
              <a:t>Asian Business Case Centre (ABCC)</a:t>
            </a:r>
          </a:p>
          <a:p>
            <a:pPr marL="285750" indent="-285750">
              <a:buFont typeface="Arial" panose="020B0604020202020204" pitchFamily="34" charset="0"/>
              <a:buChar char="•"/>
            </a:pPr>
            <a:r>
              <a:rPr lang="en-US" sz="1300" dirty="0"/>
              <a:t>Centre for Accounting and Auditing Research (CAAR)</a:t>
            </a:r>
          </a:p>
          <a:p>
            <a:pPr marL="285750" indent="-285750">
              <a:buFont typeface="Arial" panose="020B0604020202020204" pitchFamily="34" charset="0"/>
              <a:buChar char="•"/>
            </a:pPr>
            <a:r>
              <a:rPr lang="en-US" sz="1300" dirty="0"/>
              <a:t>Centre for Applied Financial Education (CAFE)</a:t>
            </a:r>
          </a:p>
          <a:p>
            <a:pPr marL="285750" indent="-285750">
              <a:buFont typeface="Arial" panose="020B0604020202020204" pitchFamily="34" charset="0"/>
              <a:buChar char="•"/>
            </a:pPr>
            <a:r>
              <a:rPr lang="en-US" sz="1300" dirty="0"/>
              <a:t>Centre for Business Sustainability (CBS)</a:t>
            </a:r>
          </a:p>
          <a:p>
            <a:pPr marL="285750" indent="-285750">
              <a:buFont typeface="Arial" panose="020B0604020202020204" pitchFamily="34" charset="0"/>
              <a:buChar char="•"/>
            </a:pPr>
            <a:r>
              <a:rPr lang="en-US" sz="1300" dirty="0"/>
              <a:t>Centre for Excellence International Trading (CEIT)</a:t>
            </a:r>
          </a:p>
          <a:p>
            <a:pPr marL="285750" indent="-285750">
              <a:buFont typeface="Arial" panose="020B0604020202020204" pitchFamily="34" charset="0"/>
              <a:buChar char="•"/>
            </a:pPr>
            <a:r>
              <a:rPr lang="en-US" sz="1300" dirty="0"/>
              <a:t>Centre for Leadership and Cultural Intelligence (CLCI)</a:t>
            </a:r>
          </a:p>
          <a:p>
            <a:pPr marL="285750" indent="-285750">
              <a:buFont typeface="Arial" panose="020B0604020202020204" pitchFamily="34" charset="0"/>
              <a:buChar char="•"/>
            </a:pPr>
            <a:r>
              <a:rPr lang="en-US" sz="1300" dirty="0"/>
              <a:t>Centre for RMB </a:t>
            </a:r>
            <a:r>
              <a:rPr lang="en-US" sz="1300" dirty="0" err="1"/>
              <a:t>Internationalisation</a:t>
            </a:r>
            <a:r>
              <a:rPr lang="en-US" sz="1300" dirty="0"/>
              <a:t> Studies (CRIS)</a:t>
            </a:r>
          </a:p>
          <a:p>
            <a:pPr marL="285750" indent="-285750">
              <a:buFont typeface="Arial" panose="020B0604020202020204" pitchFamily="34" charset="0"/>
              <a:buChar char="•"/>
            </a:pPr>
            <a:r>
              <a:rPr lang="en-US" sz="1300" dirty="0"/>
              <a:t>Culture Science Institute (CSI)</a:t>
            </a:r>
          </a:p>
          <a:p>
            <a:pPr marL="285750" indent="-285750">
              <a:buFont typeface="Arial" panose="020B0604020202020204" pitchFamily="34" charset="0"/>
              <a:buChar char="•"/>
            </a:pPr>
            <a:r>
              <a:rPr lang="en-US" sz="1300" dirty="0"/>
              <a:t>Information Management Research Centre (IMARC)</a:t>
            </a:r>
          </a:p>
          <a:p>
            <a:pPr marL="285750" indent="-285750">
              <a:buFont typeface="Arial" panose="020B0604020202020204" pitchFamily="34" charset="0"/>
              <a:buChar char="•"/>
            </a:pPr>
            <a:r>
              <a:rPr lang="en-US" sz="1300" dirty="0"/>
              <a:t>Insurance Risk and Finance Research Centre (IRFRC)</a:t>
            </a:r>
          </a:p>
          <a:p>
            <a:pPr marL="285750" indent="-285750">
              <a:buFont typeface="Arial" panose="020B0604020202020204" pitchFamily="34" charset="0"/>
              <a:buChar char="•"/>
            </a:pPr>
            <a:r>
              <a:rPr lang="en-US" sz="1300" dirty="0"/>
              <a:t>Nanyang Centre for Emerging Markets (CEM)</a:t>
            </a:r>
          </a:p>
          <a:p>
            <a:pPr marL="285750" indent="-285750">
              <a:buFont typeface="Arial" panose="020B0604020202020204" pitchFamily="34" charset="0"/>
              <a:buChar char="•"/>
            </a:pPr>
            <a:r>
              <a:rPr lang="en-US" sz="1300" dirty="0"/>
              <a:t>NTU-SBF Centre for African Studies (CAS)</a:t>
            </a:r>
          </a:p>
          <a:p>
            <a:pPr marL="171450" indent="-171450">
              <a:buFont typeface="Wingdings" panose="05000000000000000000" pitchFamily="2" charset="2"/>
              <a:buChar char="§"/>
            </a:pPr>
            <a:endParaRPr lang="en-US" sz="1300" dirty="0"/>
          </a:p>
        </p:txBody>
      </p:sp>
    </p:spTree>
    <p:extLst>
      <p:ext uri="{BB962C8B-B14F-4D97-AF65-F5344CB8AC3E}">
        <p14:creationId xmlns:p14="http://schemas.microsoft.com/office/powerpoint/2010/main" val="303690035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7" name="Image" descr="Image"/>
          <p:cNvPicPr>
            <a:picLocks noGrp="1" noChangeAspect="1"/>
          </p:cNvPicPr>
          <p:nvPr>
            <p:ph type="pic" idx="13"/>
          </p:nvPr>
        </p:nvPicPr>
        <p:blipFill>
          <a:blip r:embed="rId2" cstate="screen">
            <a:alphaModFix amt="8000"/>
            <a:extLst>
              <a:ext uri="{28A0092B-C50C-407E-A947-70E740481C1C}">
                <a14:useLocalDpi xmlns:a14="http://schemas.microsoft.com/office/drawing/2010/main"/>
              </a:ext>
            </a:extLst>
          </a:blip>
          <a:srcRect/>
          <a:stretch>
            <a:fillRect/>
          </a:stretch>
        </p:blipFill>
        <p:spPr>
          <a:xfrm>
            <a:off x="0" y="0"/>
            <a:ext cx="9144000" cy="4879530"/>
          </a:xfrm>
          <a:prstGeom prst="rect">
            <a:avLst/>
          </a:prstGeom>
        </p:spPr>
      </p:pic>
      <p:sp>
        <p:nvSpPr>
          <p:cNvPr id="288" name="Rectangle"/>
          <p:cNvSpPr/>
          <p:nvPr/>
        </p:nvSpPr>
        <p:spPr>
          <a:xfrm>
            <a:off x="1783081" y="3719834"/>
            <a:ext cx="6755130" cy="1020401"/>
          </a:xfrm>
          <a:prstGeom prst="rect">
            <a:avLst/>
          </a:prstGeom>
          <a:gradFill>
            <a:gsLst>
              <a:gs pos="0">
                <a:srgbClr val="D71440"/>
              </a:gs>
              <a:gs pos="100000">
                <a:srgbClr val="980925"/>
              </a:gs>
            </a:gsLst>
            <a:lin ang="20439028"/>
          </a:gradFill>
          <a:ln w="12700">
            <a:miter lim="400000"/>
          </a:ln>
        </p:spPr>
        <p:txBody>
          <a:bodyPr lIns="34289" rIns="34289" anchor="ctr"/>
          <a:lstStyle/>
          <a:p>
            <a:pPr algn="ctr">
              <a:defRPr>
                <a:solidFill>
                  <a:srgbClr val="FFFFFF"/>
                </a:solidFill>
              </a:defRPr>
            </a:pPr>
            <a:endParaRPr sz="1350"/>
          </a:p>
        </p:txBody>
      </p:sp>
      <p:pic>
        <p:nvPicPr>
          <p:cNvPr id="290" name="162187271921928.png" descr="162187271921928.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741" y="857250"/>
            <a:ext cx="3061419" cy="4022280"/>
          </a:xfrm>
          <a:prstGeom prst="rect">
            <a:avLst/>
          </a:prstGeom>
          <a:ln w="12700">
            <a:miter lim="400000"/>
          </a:ln>
        </p:spPr>
      </p:pic>
      <p:grpSp>
        <p:nvGrpSpPr>
          <p:cNvPr id="303" name="Group"/>
          <p:cNvGrpSpPr/>
          <p:nvPr/>
        </p:nvGrpSpPr>
        <p:grpSpPr>
          <a:xfrm>
            <a:off x="3444782" y="1163570"/>
            <a:ext cx="4667774" cy="2436458"/>
            <a:chOff x="0" y="0"/>
            <a:chExt cx="5295733" cy="2731030"/>
          </a:xfrm>
        </p:grpSpPr>
        <p:sp>
          <p:nvSpPr>
            <p:cNvPr id="291" name="Shape 317"/>
            <p:cNvSpPr txBox="1"/>
            <p:nvPr/>
          </p:nvSpPr>
          <p:spPr>
            <a:xfrm>
              <a:off x="666786" y="1514994"/>
              <a:ext cx="4628947" cy="5261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a:defRPr sz="1400" spc="-28">
                  <a:solidFill>
                    <a:srgbClr val="404040"/>
                  </a:solidFill>
                  <a:latin typeface="Arial"/>
                  <a:ea typeface="Arial"/>
                  <a:cs typeface="Arial"/>
                  <a:sym typeface="Arial"/>
                </a:defRPr>
              </a:pPr>
              <a:r>
                <a:rPr sz="1300" dirty="0">
                  <a:solidFill>
                    <a:schemeClr val="tx1">
                      <a:lumMod val="95000"/>
                      <a:lumOff val="5000"/>
                    </a:schemeClr>
                  </a:solidFill>
                </a:rPr>
                <a:t>Extensive international experience coupled with </a:t>
              </a:r>
              <a:r>
                <a:rPr sz="1300" b="1" dirty="0">
                  <a:solidFill>
                    <a:schemeClr val="tx1">
                      <a:lumMod val="95000"/>
                      <a:lumOff val="5000"/>
                    </a:schemeClr>
                  </a:solidFill>
                </a:rPr>
                <a:t>rich and diverse industry experience</a:t>
              </a:r>
            </a:p>
          </p:txBody>
        </p:sp>
        <p:sp>
          <p:nvSpPr>
            <p:cNvPr id="292" name="Shape 318"/>
            <p:cNvSpPr txBox="1"/>
            <p:nvPr/>
          </p:nvSpPr>
          <p:spPr>
            <a:xfrm>
              <a:off x="666786" y="118482"/>
              <a:ext cx="4122690" cy="3018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a:defRPr sz="1400">
                  <a:solidFill>
                    <a:srgbClr val="404040"/>
                  </a:solidFill>
                  <a:latin typeface="Arial"/>
                  <a:ea typeface="Arial"/>
                  <a:cs typeface="Arial"/>
                  <a:sym typeface="Arial"/>
                </a:defRPr>
              </a:pPr>
              <a:r>
                <a:rPr sz="1300" b="1" dirty="0">
                  <a:solidFill>
                    <a:schemeClr val="tx1">
                      <a:lumMod val="95000"/>
                      <a:lumOff val="5000"/>
                    </a:schemeClr>
                  </a:solidFill>
                </a:rPr>
                <a:t>200+</a:t>
              </a:r>
              <a:r>
                <a:rPr sz="1300" dirty="0">
                  <a:solidFill>
                    <a:schemeClr val="tx1">
                      <a:lumMod val="95000"/>
                      <a:lumOff val="5000"/>
                    </a:schemeClr>
                  </a:solidFill>
                </a:rPr>
                <a:t> faculty members from </a:t>
              </a:r>
              <a:r>
                <a:rPr sz="1300" b="1" dirty="0">
                  <a:solidFill>
                    <a:schemeClr val="tx1">
                      <a:lumMod val="95000"/>
                      <a:lumOff val="5000"/>
                    </a:schemeClr>
                  </a:solidFill>
                </a:rPr>
                <a:t>26 countries </a:t>
              </a:r>
            </a:p>
          </p:txBody>
        </p:sp>
        <p:sp>
          <p:nvSpPr>
            <p:cNvPr id="293" name="Shape 319"/>
            <p:cNvSpPr txBox="1"/>
            <p:nvPr/>
          </p:nvSpPr>
          <p:spPr>
            <a:xfrm>
              <a:off x="666786" y="2308325"/>
              <a:ext cx="3898607" cy="3018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a:defRPr sz="1400">
                  <a:solidFill>
                    <a:srgbClr val="404040"/>
                  </a:solidFill>
                  <a:latin typeface="Arial"/>
                  <a:ea typeface="Arial"/>
                  <a:cs typeface="Arial"/>
                  <a:sym typeface="Arial"/>
                </a:defRPr>
              </a:pPr>
              <a:r>
                <a:rPr sz="1300" b="1" dirty="0">
                  <a:solidFill>
                    <a:schemeClr val="tx1">
                      <a:lumMod val="95000"/>
                      <a:lumOff val="5000"/>
                    </a:schemeClr>
                  </a:solidFill>
                </a:rPr>
                <a:t>First-rat</a:t>
              </a:r>
              <a:r>
                <a:rPr sz="1300" dirty="0">
                  <a:solidFill>
                    <a:schemeClr val="tx1">
                      <a:lumMod val="95000"/>
                      <a:lumOff val="5000"/>
                    </a:schemeClr>
                  </a:solidFill>
                </a:rPr>
                <a:t>e teaching skills</a:t>
              </a:r>
            </a:p>
          </p:txBody>
        </p:sp>
        <p:sp>
          <p:nvSpPr>
            <p:cNvPr id="294" name="Shape 320"/>
            <p:cNvSpPr txBox="1"/>
            <p:nvPr/>
          </p:nvSpPr>
          <p:spPr>
            <a:xfrm>
              <a:off x="666785" y="749506"/>
              <a:ext cx="4628948" cy="5261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a:defRPr sz="1400" spc="-28">
                  <a:solidFill>
                    <a:srgbClr val="404040"/>
                  </a:solidFill>
                  <a:latin typeface="Arial"/>
                  <a:ea typeface="Arial"/>
                  <a:cs typeface="Arial"/>
                  <a:sym typeface="Arial"/>
                </a:defRPr>
              </a:pPr>
              <a:r>
                <a:rPr sz="1300" dirty="0">
                  <a:solidFill>
                    <a:schemeClr val="tx1">
                      <a:lumMod val="95000"/>
                      <a:lumOff val="5000"/>
                    </a:schemeClr>
                  </a:solidFill>
                </a:rPr>
                <a:t>Graduates from </a:t>
              </a:r>
              <a:r>
                <a:rPr sz="1300" b="1" dirty="0">
                  <a:solidFill>
                    <a:schemeClr val="tx1">
                      <a:lumMod val="95000"/>
                      <a:lumOff val="5000"/>
                    </a:schemeClr>
                  </a:solidFill>
                </a:rPr>
                <a:t>top global universities</a:t>
              </a:r>
              <a:r>
                <a:rPr sz="1300" dirty="0">
                  <a:solidFill>
                    <a:schemeClr val="tx1">
                      <a:lumMod val="95000"/>
                      <a:lumOff val="5000"/>
                    </a:schemeClr>
                  </a:solidFill>
                </a:rPr>
                <a:t> with strong academic qualifications</a:t>
              </a:r>
            </a:p>
          </p:txBody>
        </p:sp>
        <p:sp>
          <p:nvSpPr>
            <p:cNvPr id="295" name="Circle"/>
            <p:cNvSpPr/>
            <p:nvPr/>
          </p:nvSpPr>
          <p:spPr>
            <a:xfrm>
              <a:off x="0" y="0"/>
              <a:ext cx="508000" cy="508000"/>
            </a:xfrm>
            <a:prstGeom prst="ellipse">
              <a:avLst/>
            </a:prstGeom>
            <a:noFill/>
            <a:ln w="25400" cap="flat">
              <a:solidFill>
                <a:srgbClr val="0054A6"/>
              </a:solidFill>
              <a:prstDash val="solid"/>
              <a:miter lim="400000"/>
            </a:ln>
            <a:effectLst/>
          </p:spPr>
          <p:txBody>
            <a:bodyPr wrap="square" lIns="34289" tIns="34289" rIns="34289" bIns="34289" numCol="1" anchor="ctr">
              <a:noAutofit/>
            </a:bodyPr>
            <a:lstStyle/>
            <a:p>
              <a:endParaRPr sz="1350"/>
            </a:p>
          </p:txBody>
        </p:sp>
        <p:sp>
          <p:nvSpPr>
            <p:cNvPr id="296" name="Circle"/>
            <p:cNvSpPr/>
            <p:nvPr/>
          </p:nvSpPr>
          <p:spPr>
            <a:xfrm>
              <a:off x="0" y="741009"/>
              <a:ext cx="508000" cy="508001"/>
            </a:xfrm>
            <a:prstGeom prst="ellipse">
              <a:avLst/>
            </a:prstGeom>
            <a:noFill/>
            <a:ln w="25400" cap="flat">
              <a:solidFill>
                <a:srgbClr val="0054A6"/>
              </a:solidFill>
              <a:prstDash val="solid"/>
              <a:miter lim="400000"/>
            </a:ln>
            <a:effectLst/>
          </p:spPr>
          <p:txBody>
            <a:bodyPr wrap="square" lIns="34289" tIns="34289" rIns="34289" bIns="34289" numCol="1" anchor="ctr">
              <a:noAutofit/>
            </a:bodyPr>
            <a:lstStyle/>
            <a:p>
              <a:endParaRPr sz="1350"/>
            </a:p>
          </p:txBody>
        </p:sp>
        <p:sp>
          <p:nvSpPr>
            <p:cNvPr id="297" name="Circle"/>
            <p:cNvSpPr/>
            <p:nvPr/>
          </p:nvSpPr>
          <p:spPr>
            <a:xfrm>
              <a:off x="0" y="1482019"/>
              <a:ext cx="508000" cy="508001"/>
            </a:xfrm>
            <a:prstGeom prst="ellipse">
              <a:avLst/>
            </a:prstGeom>
            <a:noFill/>
            <a:ln w="25400" cap="flat">
              <a:solidFill>
                <a:srgbClr val="0054A6"/>
              </a:solidFill>
              <a:prstDash val="solid"/>
              <a:miter lim="400000"/>
            </a:ln>
            <a:effectLst/>
          </p:spPr>
          <p:txBody>
            <a:bodyPr wrap="square" lIns="34289" tIns="34289" rIns="34289" bIns="34289" numCol="1" anchor="ctr">
              <a:noAutofit/>
            </a:bodyPr>
            <a:lstStyle/>
            <a:p>
              <a:endParaRPr sz="1350"/>
            </a:p>
          </p:txBody>
        </p:sp>
        <p:sp>
          <p:nvSpPr>
            <p:cNvPr id="298" name="Circle"/>
            <p:cNvSpPr/>
            <p:nvPr/>
          </p:nvSpPr>
          <p:spPr>
            <a:xfrm>
              <a:off x="0" y="2223029"/>
              <a:ext cx="508000" cy="508001"/>
            </a:xfrm>
            <a:prstGeom prst="ellipse">
              <a:avLst/>
            </a:prstGeom>
            <a:noFill/>
            <a:ln w="25400" cap="flat">
              <a:solidFill>
                <a:srgbClr val="0054A6"/>
              </a:solidFill>
              <a:prstDash val="solid"/>
              <a:miter lim="400000"/>
            </a:ln>
            <a:effectLst/>
          </p:spPr>
          <p:txBody>
            <a:bodyPr wrap="square" lIns="34289" tIns="34289" rIns="34289" bIns="34289" numCol="1" anchor="ctr">
              <a:noAutofit/>
            </a:bodyPr>
            <a:lstStyle/>
            <a:p>
              <a:endParaRPr sz="1350"/>
            </a:p>
          </p:txBody>
        </p:sp>
        <p:sp>
          <p:nvSpPr>
            <p:cNvPr id="299" name="Shape"/>
            <p:cNvSpPr/>
            <p:nvPr/>
          </p:nvSpPr>
          <p:spPr>
            <a:xfrm>
              <a:off x="131416" y="97470"/>
              <a:ext cx="261389" cy="313392"/>
            </a:xfrm>
            <a:custGeom>
              <a:avLst/>
              <a:gdLst/>
              <a:ahLst/>
              <a:cxnLst>
                <a:cxn ang="0">
                  <a:pos x="wd2" y="hd2"/>
                </a:cxn>
                <a:cxn ang="5400000">
                  <a:pos x="wd2" y="hd2"/>
                </a:cxn>
                <a:cxn ang="10800000">
                  <a:pos x="wd2" y="hd2"/>
                </a:cxn>
                <a:cxn ang="16200000">
                  <a:pos x="wd2" y="hd2"/>
                </a:cxn>
              </a:cxnLst>
              <a:rect l="0" t="0" r="r" b="b"/>
              <a:pathLst>
                <a:path w="20418" h="21478" extrusionOk="0">
                  <a:moveTo>
                    <a:pt x="8493" y="14902"/>
                  </a:moveTo>
                  <a:cubicBezTo>
                    <a:pt x="13167" y="14902"/>
                    <a:pt x="16985" y="11553"/>
                    <a:pt x="16985" y="7451"/>
                  </a:cubicBezTo>
                  <a:cubicBezTo>
                    <a:pt x="16985" y="3350"/>
                    <a:pt x="13167" y="0"/>
                    <a:pt x="8493" y="0"/>
                  </a:cubicBezTo>
                  <a:cubicBezTo>
                    <a:pt x="3818" y="0"/>
                    <a:pt x="0" y="3350"/>
                    <a:pt x="0" y="7451"/>
                  </a:cubicBezTo>
                  <a:cubicBezTo>
                    <a:pt x="0" y="11553"/>
                    <a:pt x="3818" y="14902"/>
                    <a:pt x="8493" y="14902"/>
                  </a:cubicBezTo>
                  <a:close/>
                  <a:moveTo>
                    <a:pt x="17705" y="701"/>
                  </a:moveTo>
                  <a:cubicBezTo>
                    <a:pt x="17027" y="-34"/>
                    <a:pt x="16845" y="-122"/>
                    <a:pt x="16286" y="614"/>
                  </a:cubicBezTo>
                  <a:lnTo>
                    <a:pt x="16246" y="667"/>
                  </a:lnTo>
                  <a:cubicBezTo>
                    <a:pt x="15746" y="1315"/>
                    <a:pt x="15607" y="1211"/>
                    <a:pt x="16185" y="1859"/>
                  </a:cubicBezTo>
                  <a:cubicBezTo>
                    <a:pt x="19343" y="5384"/>
                    <a:pt x="19222" y="10468"/>
                    <a:pt x="15565" y="13658"/>
                  </a:cubicBezTo>
                  <a:cubicBezTo>
                    <a:pt x="11908" y="16849"/>
                    <a:pt x="6194" y="16920"/>
                    <a:pt x="2138" y="14203"/>
                  </a:cubicBezTo>
                  <a:cubicBezTo>
                    <a:pt x="1378" y="13695"/>
                    <a:pt x="1378" y="13695"/>
                    <a:pt x="760" y="14256"/>
                  </a:cubicBezTo>
                  <a:cubicBezTo>
                    <a:pt x="0" y="14939"/>
                    <a:pt x="-19" y="14922"/>
                    <a:pt x="799" y="15536"/>
                  </a:cubicBezTo>
                  <a:cubicBezTo>
                    <a:pt x="2997" y="17183"/>
                    <a:pt x="5755" y="17990"/>
                    <a:pt x="8493" y="17972"/>
                  </a:cubicBezTo>
                  <a:lnTo>
                    <a:pt x="8493" y="19725"/>
                  </a:lnTo>
                  <a:lnTo>
                    <a:pt x="4496" y="19725"/>
                  </a:lnTo>
                  <a:cubicBezTo>
                    <a:pt x="3497" y="19725"/>
                    <a:pt x="3497" y="19725"/>
                    <a:pt x="3497" y="20601"/>
                  </a:cubicBezTo>
                  <a:cubicBezTo>
                    <a:pt x="3497" y="21478"/>
                    <a:pt x="3497" y="21478"/>
                    <a:pt x="4496" y="21478"/>
                  </a:cubicBezTo>
                  <a:lnTo>
                    <a:pt x="14487" y="21478"/>
                  </a:lnTo>
                  <a:cubicBezTo>
                    <a:pt x="15486" y="21478"/>
                    <a:pt x="15486" y="21478"/>
                    <a:pt x="15486" y="20601"/>
                  </a:cubicBezTo>
                  <a:cubicBezTo>
                    <a:pt x="15486" y="19725"/>
                    <a:pt x="15486" y="19725"/>
                    <a:pt x="14487" y="19725"/>
                  </a:cubicBezTo>
                  <a:lnTo>
                    <a:pt x="10491" y="19725"/>
                  </a:lnTo>
                  <a:lnTo>
                    <a:pt x="10491" y="17815"/>
                  </a:lnTo>
                  <a:cubicBezTo>
                    <a:pt x="12868" y="17464"/>
                    <a:pt x="15146" y="16465"/>
                    <a:pt x="16964" y="14887"/>
                  </a:cubicBezTo>
                  <a:cubicBezTo>
                    <a:pt x="21281" y="11136"/>
                    <a:pt x="21581" y="4895"/>
                    <a:pt x="17703" y="705"/>
                  </a:cubicBezTo>
                  <a:cubicBezTo>
                    <a:pt x="17703" y="705"/>
                    <a:pt x="17705" y="701"/>
                    <a:pt x="17705" y="701"/>
                  </a:cubicBezTo>
                  <a:close/>
                  <a:moveTo>
                    <a:pt x="7753" y="5066"/>
                  </a:moveTo>
                  <a:lnTo>
                    <a:pt x="9412" y="4067"/>
                  </a:lnTo>
                  <a:cubicBezTo>
                    <a:pt x="9672" y="3927"/>
                    <a:pt x="9752" y="3664"/>
                    <a:pt x="9633" y="3419"/>
                  </a:cubicBezTo>
                  <a:lnTo>
                    <a:pt x="8834" y="1772"/>
                  </a:lnTo>
                  <a:cubicBezTo>
                    <a:pt x="12270" y="1912"/>
                    <a:pt x="14988" y="4402"/>
                    <a:pt x="14988" y="7451"/>
                  </a:cubicBezTo>
                  <a:cubicBezTo>
                    <a:pt x="14988" y="7732"/>
                    <a:pt x="14968" y="7977"/>
                    <a:pt x="14928" y="8258"/>
                  </a:cubicBezTo>
                  <a:cubicBezTo>
                    <a:pt x="14868" y="8224"/>
                    <a:pt x="14789" y="8189"/>
                    <a:pt x="14708" y="8171"/>
                  </a:cubicBezTo>
                  <a:lnTo>
                    <a:pt x="12089" y="7575"/>
                  </a:lnTo>
                  <a:cubicBezTo>
                    <a:pt x="11968" y="7541"/>
                    <a:pt x="11850" y="7594"/>
                    <a:pt x="11750" y="7628"/>
                  </a:cubicBezTo>
                  <a:lnTo>
                    <a:pt x="9552" y="8452"/>
                  </a:lnTo>
                  <a:cubicBezTo>
                    <a:pt x="9113" y="8609"/>
                    <a:pt x="8674" y="8399"/>
                    <a:pt x="8573" y="7995"/>
                  </a:cubicBezTo>
                  <a:lnTo>
                    <a:pt x="8214" y="6628"/>
                  </a:lnTo>
                  <a:cubicBezTo>
                    <a:pt x="8174" y="6505"/>
                    <a:pt x="8134" y="6399"/>
                    <a:pt x="8014" y="6346"/>
                  </a:cubicBezTo>
                  <a:lnTo>
                    <a:pt x="7514" y="6014"/>
                  </a:lnTo>
                  <a:cubicBezTo>
                    <a:pt x="7194" y="5804"/>
                    <a:pt x="7275" y="5366"/>
                    <a:pt x="7753" y="5068"/>
                  </a:cubicBezTo>
                  <a:cubicBezTo>
                    <a:pt x="7753" y="5068"/>
                    <a:pt x="7753" y="5066"/>
                    <a:pt x="7753" y="5066"/>
                  </a:cubicBezTo>
                  <a:close/>
                  <a:moveTo>
                    <a:pt x="2138" y="6242"/>
                  </a:moveTo>
                  <a:lnTo>
                    <a:pt x="5695" y="8152"/>
                  </a:lnTo>
                  <a:lnTo>
                    <a:pt x="6894" y="8468"/>
                  </a:lnTo>
                  <a:cubicBezTo>
                    <a:pt x="7073" y="8521"/>
                    <a:pt x="7233" y="8625"/>
                    <a:pt x="7273" y="8765"/>
                  </a:cubicBezTo>
                  <a:lnTo>
                    <a:pt x="7851" y="10099"/>
                  </a:lnTo>
                  <a:cubicBezTo>
                    <a:pt x="7872" y="10118"/>
                    <a:pt x="7872" y="10205"/>
                    <a:pt x="7872" y="10256"/>
                  </a:cubicBezTo>
                  <a:lnTo>
                    <a:pt x="7872" y="13114"/>
                  </a:lnTo>
                  <a:cubicBezTo>
                    <a:pt x="4596" y="12851"/>
                    <a:pt x="1999" y="10415"/>
                    <a:pt x="1999" y="7451"/>
                  </a:cubicBezTo>
                  <a:cubicBezTo>
                    <a:pt x="1999" y="7031"/>
                    <a:pt x="2059" y="6628"/>
                    <a:pt x="2138" y="6242"/>
                  </a:cubicBezTo>
                  <a:close/>
                </a:path>
              </a:pathLst>
            </a:custGeom>
            <a:solidFill>
              <a:srgbClr val="0F56A6"/>
            </a:solidFill>
            <a:ln w="12700" cap="flat">
              <a:noFill/>
              <a:miter lim="400000"/>
            </a:ln>
            <a:effectLst/>
          </p:spPr>
          <p:txBody>
            <a:bodyPr wrap="square" lIns="28575" tIns="28575" rIns="28575" bIns="2857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300" name="Shape"/>
            <p:cNvSpPr/>
            <p:nvPr/>
          </p:nvSpPr>
          <p:spPr>
            <a:xfrm>
              <a:off x="70219" y="882153"/>
              <a:ext cx="352834" cy="2257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6431"/>
                  </a:lnTo>
                  <a:lnTo>
                    <a:pt x="10800" y="12863"/>
                  </a:lnTo>
                  <a:lnTo>
                    <a:pt x="21600" y="6431"/>
                  </a:lnTo>
                  <a:cubicBezTo>
                    <a:pt x="21600" y="6431"/>
                    <a:pt x="10800" y="0"/>
                    <a:pt x="10800" y="0"/>
                  </a:cubicBezTo>
                  <a:close/>
                  <a:moveTo>
                    <a:pt x="21600" y="8152"/>
                  </a:moveTo>
                  <a:lnTo>
                    <a:pt x="20571" y="8755"/>
                  </a:lnTo>
                  <a:lnTo>
                    <a:pt x="20571" y="16882"/>
                  </a:lnTo>
                  <a:cubicBezTo>
                    <a:pt x="20571" y="17328"/>
                    <a:pt x="20800" y="17686"/>
                    <a:pt x="21085" y="17686"/>
                  </a:cubicBezTo>
                  <a:cubicBezTo>
                    <a:pt x="21371" y="17686"/>
                    <a:pt x="21600" y="17328"/>
                    <a:pt x="21600" y="16882"/>
                  </a:cubicBezTo>
                  <a:cubicBezTo>
                    <a:pt x="21600" y="16882"/>
                    <a:pt x="21600" y="8152"/>
                    <a:pt x="21600" y="8152"/>
                  </a:cubicBezTo>
                  <a:close/>
                  <a:moveTo>
                    <a:pt x="3857" y="11136"/>
                  </a:moveTo>
                  <a:lnTo>
                    <a:pt x="3857" y="17179"/>
                  </a:lnTo>
                  <a:cubicBezTo>
                    <a:pt x="6862" y="17179"/>
                    <a:pt x="9514" y="19590"/>
                    <a:pt x="10800" y="21600"/>
                  </a:cubicBezTo>
                  <a:cubicBezTo>
                    <a:pt x="12086" y="19590"/>
                    <a:pt x="14738" y="17179"/>
                    <a:pt x="17742" y="17179"/>
                  </a:cubicBezTo>
                  <a:lnTo>
                    <a:pt x="17742" y="11136"/>
                  </a:lnTo>
                  <a:lnTo>
                    <a:pt x="11170" y="15056"/>
                  </a:lnTo>
                  <a:lnTo>
                    <a:pt x="10985" y="15169"/>
                  </a:lnTo>
                  <a:cubicBezTo>
                    <a:pt x="10865" y="15240"/>
                    <a:pt x="10735" y="15240"/>
                    <a:pt x="10615" y="15169"/>
                  </a:cubicBezTo>
                  <a:lnTo>
                    <a:pt x="10430" y="15056"/>
                  </a:lnTo>
                  <a:cubicBezTo>
                    <a:pt x="10430" y="15056"/>
                    <a:pt x="3857" y="11136"/>
                    <a:pt x="3857" y="11136"/>
                  </a:cubicBezTo>
                  <a:close/>
                </a:path>
              </a:pathLst>
            </a:custGeom>
            <a:solidFill>
              <a:srgbClr val="0F56A6"/>
            </a:solidFill>
            <a:ln w="12700" cap="flat">
              <a:noFill/>
              <a:miter lim="400000"/>
            </a:ln>
            <a:effectLst/>
          </p:spPr>
          <p:txBody>
            <a:bodyPr wrap="square" lIns="28575" tIns="28575" rIns="28575" bIns="2857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301" name="Shape"/>
            <p:cNvSpPr/>
            <p:nvPr/>
          </p:nvSpPr>
          <p:spPr>
            <a:xfrm>
              <a:off x="104319" y="2366705"/>
              <a:ext cx="299362" cy="220649"/>
            </a:xfrm>
            <a:custGeom>
              <a:avLst/>
              <a:gdLst/>
              <a:ahLst/>
              <a:cxnLst>
                <a:cxn ang="0">
                  <a:pos x="wd2" y="hd2"/>
                </a:cxn>
                <a:cxn ang="5400000">
                  <a:pos x="wd2" y="hd2"/>
                </a:cxn>
                <a:cxn ang="10800000">
                  <a:pos x="wd2" y="hd2"/>
                </a:cxn>
                <a:cxn ang="16200000">
                  <a:pos x="wd2" y="hd2"/>
                </a:cxn>
              </a:cxnLst>
              <a:rect l="0" t="0" r="r" b="b"/>
              <a:pathLst>
                <a:path w="21600" h="21587" extrusionOk="0">
                  <a:moveTo>
                    <a:pt x="4057" y="0"/>
                  </a:moveTo>
                  <a:cubicBezTo>
                    <a:pt x="2457" y="-13"/>
                    <a:pt x="1162" y="1699"/>
                    <a:pt x="1154" y="3838"/>
                  </a:cubicBezTo>
                  <a:cubicBezTo>
                    <a:pt x="1145" y="6024"/>
                    <a:pt x="2417" y="7768"/>
                    <a:pt x="4021" y="7774"/>
                  </a:cubicBezTo>
                  <a:cubicBezTo>
                    <a:pt x="5598" y="7780"/>
                    <a:pt x="6896" y="6037"/>
                    <a:pt x="6906" y="3911"/>
                  </a:cubicBezTo>
                  <a:cubicBezTo>
                    <a:pt x="6914" y="1736"/>
                    <a:pt x="5657" y="13"/>
                    <a:pt x="4057" y="0"/>
                  </a:cubicBezTo>
                  <a:close/>
                  <a:moveTo>
                    <a:pt x="9249" y="0"/>
                  </a:moveTo>
                  <a:cubicBezTo>
                    <a:pt x="9240" y="88"/>
                    <a:pt x="9231" y="141"/>
                    <a:pt x="9231" y="195"/>
                  </a:cubicBezTo>
                  <a:cubicBezTo>
                    <a:pt x="9227" y="3432"/>
                    <a:pt x="9227" y="6663"/>
                    <a:pt x="9231" y="9901"/>
                  </a:cubicBezTo>
                  <a:cubicBezTo>
                    <a:pt x="9236" y="10021"/>
                    <a:pt x="9264" y="10161"/>
                    <a:pt x="9322" y="10243"/>
                  </a:cubicBezTo>
                  <a:cubicBezTo>
                    <a:pt x="9571" y="10635"/>
                    <a:pt x="9842" y="11025"/>
                    <a:pt x="10097" y="11392"/>
                  </a:cubicBezTo>
                  <a:cubicBezTo>
                    <a:pt x="10602" y="10942"/>
                    <a:pt x="10823" y="10383"/>
                    <a:pt x="10800" y="9534"/>
                  </a:cubicBezTo>
                  <a:cubicBezTo>
                    <a:pt x="10748" y="7343"/>
                    <a:pt x="10800" y="5150"/>
                    <a:pt x="10800" y="2958"/>
                  </a:cubicBezTo>
                  <a:cubicBezTo>
                    <a:pt x="10800" y="2791"/>
                    <a:pt x="10800" y="2642"/>
                    <a:pt x="10800" y="2469"/>
                  </a:cubicBezTo>
                  <a:cubicBezTo>
                    <a:pt x="13907" y="2469"/>
                    <a:pt x="16954" y="2469"/>
                    <a:pt x="20013" y="2469"/>
                  </a:cubicBezTo>
                  <a:cubicBezTo>
                    <a:pt x="20013" y="7970"/>
                    <a:pt x="20013" y="13427"/>
                    <a:pt x="20013" y="18947"/>
                  </a:cubicBezTo>
                  <a:cubicBezTo>
                    <a:pt x="16411" y="18947"/>
                    <a:pt x="12834" y="18947"/>
                    <a:pt x="9249" y="18947"/>
                  </a:cubicBezTo>
                  <a:cubicBezTo>
                    <a:pt x="9249" y="19671"/>
                    <a:pt x="9249" y="20342"/>
                    <a:pt x="9249" y="21025"/>
                  </a:cubicBezTo>
                  <a:cubicBezTo>
                    <a:pt x="13377" y="21025"/>
                    <a:pt x="17495" y="21029"/>
                    <a:pt x="21600" y="21025"/>
                  </a:cubicBezTo>
                  <a:cubicBezTo>
                    <a:pt x="21600" y="13995"/>
                    <a:pt x="21600" y="6999"/>
                    <a:pt x="21600" y="0"/>
                  </a:cubicBezTo>
                  <a:cubicBezTo>
                    <a:pt x="17473" y="0"/>
                    <a:pt x="13360" y="0"/>
                    <a:pt x="9249" y="0"/>
                  </a:cubicBezTo>
                  <a:close/>
                  <a:moveTo>
                    <a:pt x="6365" y="9388"/>
                  </a:moveTo>
                  <a:cubicBezTo>
                    <a:pt x="4950" y="9413"/>
                    <a:pt x="3529" y="9412"/>
                    <a:pt x="2110" y="9412"/>
                  </a:cubicBezTo>
                  <a:cubicBezTo>
                    <a:pt x="838" y="9412"/>
                    <a:pt x="0" y="10549"/>
                    <a:pt x="0" y="12272"/>
                  </a:cubicBezTo>
                  <a:cubicBezTo>
                    <a:pt x="0" y="15219"/>
                    <a:pt x="0" y="18158"/>
                    <a:pt x="0" y="21098"/>
                  </a:cubicBezTo>
                  <a:cubicBezTo>
                    <a:pt x="0" y="21258"/>
                    <a:pt x="0" y="21409"/>
                    <a:pt x="0" y="21587"/>
                  </a:cubicBezTo>
                  <a:cubicBezTo>
                    <a:pt x="2497" y="21587"/>
                    <a:pt x="4953" y="21587"/>
                    <a:pt x="7446" y="21587"/>
                  </a:cubicBezTo>
                  <a:cubicBezTo>
                    <a:pt x="7446" y="19145"/>
                    <a:pt x="7446" y="16723"/>
                    <a:pt x="7446" y="14228"/>
                  </a:cubicBezTo>
                  <a:cubicBezTo>
                    <a:pt x="7547" y="14336"/>
                    <a:pt x="7611" y="14391"/>
                    <a:pt x="7663" y="14448"/>
                  </a:cubicBezTo>
                  <a:cubicBezTo>
                    <a:pt x="8407" y="15399"/>
                    <a:pt x="9145" y="16375"/>
                    <a:pt x="9898" y="17309"/>
                  </a:cubicBezTo>
                  <a:cubicBezTo>
                    <a:pt x="10349" y="17861"/>
                    <a:pt x="10988" y="17813"/>
                    <a:pt x="11431" y="17260"/>
                  </a:cubicBezTo>
                  <a:cubicBezTo>
                    <a:pt x="11659" y="16968"/>
                    <a:pt x="11875" y="16678"/>
                    <a:pt x="12098" y="16380"/>
                  </a:cubicBezTo>
                  <a:cubicBezTo>
                    <a:pt x="13070" y="15060"/>
                    <a:pt x="14042" y="13732"/>
                    <a:pt x="15019" y="12419"/>
                  </a:cubicBezTo>
                  <a:cubicBezTo>
                    <a:pt x="15277" y="12073"/>
                    <a:pt x="15455" y="11678"/>
                    <a:pt x="15416" y="11172"/>
                  </a:cubicBezTo>
                  <a:cubicBezTo>
                    <a:pt x="15373" y="10619"/>
                    <a:pt x="15148" y="10213"/>
                    <a:pt x="14767" y="10023"/>
                  </a:cubicBezTo>
                  <a:cubicBezTo>
                    <a:pt x="14373" y="9828"/>
                    <a:pt x="14009" y="9937"/>
                    <a:pt x="13703" y="10341"/>
                  </a:cubicBezTo>
                  <a:cubicBezTo>
                    <a:pt x="12948" y="11339"/>
                    <a:pt x="12194" y="12337"/>
                    <a:pt x="11449" y="13348"/>
                  </a:cubicBezTo>
                  <a:cubicBezTo>
                    <a:pt x="11208" y="13674"/>
                    <a:pt x="10996" y="14043"/>
                    <a:pt x="10764" y="14399"/>
                  </a:cubicBezTo>
                  <a:cubicBezTo>
                    <a:pt x="10382" y="13840"/>
                    <a:pt x="10092" y="13378"/>
                    <a:pt x="9772" y="12957"/>
                  </a:cubicBezTo>
                  <a:cubicBezTo>
                    <a:pt x="8961" y="11898"/>
                    <a:pt x="8143" y="10861"/>
                    <a:pt x="7320" y="9828"/>
                  </a:cubicBezTo>
                  <a:cubicBezTo>
                    <a:pt x="7057" y="9501"/>
                    <a:pt x="6733" y="9381"/>
                    <a:pt x="6365" y="9388"/>
                  </a:cubicBezTo>
                  <a:close/>
                </a:path>
              </a:pathLst>
            </a:custGeom>
            <a:solidFill>
              <a:srgbClr val="0F56A6"/>
            </a:solidFill>
            <a:ln w="12700" cap="flat">
              <a:noFill/>
              <a:miter lim="400000"/>
            </a:ln>
            <a:effectLst/>
          </p:spPr>
          <p:txBody>
            <a:bodyPr wrap="square" lIns="28575" tIns="28575" rIns="28575" bIns="2857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302" name="Shape"/>
            <p:cNvSpPr/>
            <p:nvPr/>
          </p:nvSpPr>
          <p:spPr>
            <a:xfrm>
              <a:off x="104319" y="1562817"/>
              <a:ext cx="296581" cy="333705"/>
            </a:xfrm>
            <a:custGeom>
              <a:avLst/>
              <a:gdLst/>
              <a:ahLst/>
              <a:cxnLst>
                <a:cxn ang="0">
                  <a:pos x="wd2" y="hd2"/>
                </a:cxn>
                <a:cxn ang="5400000">
                  <a:pos x="wd2" y="hd2"/>
                </a:cxn>
                <a:cxn ang="10800000">
                  <a:pos x="wd2" y="hd2"/>
                </a:cxn>
                <a:cxn ang="16200000">
                  <a:pos x="wd2" y="hd2"/>
                </a:cxn>
              </a:cxnLst>
              <a:rect l="0" t="0" r="r" b="b"/>
              <a:pathLst>
                <a:path w="20934" h="21600" extrusionOk="0">
                  <a:moveTo>
                    <a:pt x="10467" y="0"/>
                  </a:moveTo>
                  <a:cubicBezTo>
                    <a:pt x="9175" y="0"/>
                    <a:pt x="8110" y="975"/>
                    <a:pt x="8110" y="2160"/>
                  </a:cubicBezTo>
                  <a:cubicBezTo>
                    <a:pt x="8110" y="3093"/>
                    <a:pt x="8770" y="3893"/>
                    <a:pt x="9682" y="4193"/>
                  </a:cubicBezTo>
                  <a:lnTo>
                    <a:pt x="9682" y="6548"/>
                  </a:lnTo>
                  <a:cubicBezTo>
                    <a:pt x="8698" y="6700"/>
                    <a:pt x="7814" y="7126"/>
                    <a:pt x="7137" y="7748"/>
                  </a:cubicBezTo>
                  <a:cubicBezTo>
                    <a:pt x="7033" y="7842"/>
                    <a:pt x="6936" y="7944"/>
                    <a:pt x="6843" y="8048"/>
                  </a:cubicBezTo>
                  <a:lnTo>
                    <a:pt x="4674" y="6788"/>
                  </a:lnTo>
                  <a:cubicBezTo>
                    <a:pt x="4802" y="5941"/>
                    <a:pt x="4379" y="5064"/>
                    <a:pt x="3529" y="4613"/>
                  </a:cubicBezTo>
                  <a:cubicBezTo>
                    <a:pt x="2410" y="4020"/>
                    <a:pt x="959" y="4374"/>
                    <a:pt x="313" y="5400"/>
                  </a:cubicBezTo>
                  <a:cubicBezTo>
                    <a:pt x="-333" y="6426"/>
                    <a:pt x="54" y="7755"/>
                    <a:pt x="1172" y="8348"/>
                  </a:cubicBezTo>
                  <a:cubicBezTo>
                    <a:pt x="2078" y="8826"/>
                    <a:pt x="3199" y="8685"/>
                    <a:pt x="3938" y="8070"/>
                  </a:cubicBezTo>
                  <a:lnTo>
                    <a:pt x="6049" y="9300"/>
                  </a:lnTo>
                  <a:cubicBezTo>
                    <a:pt x="5858" y="9768"/>
                    <a:pt x="5755" y="10274"/>
                    <a:pt x="5755" y="10800"/>
                  </a:cubicBezTo>
                  <a:cubicBezTo>
                    <a:pt x="5755" y="11326"/>
                    <a:pt x="5859" y="11832"/>
                    <a:pt x="6049" y="12300"/>
                  </a:cubicBezTo>
                  <a:lnTo>
                    <a:pt x="3905" y="13552"/>
                  </a:lnTo>
                  <a:cubicBezTo>
                    <a:pt x="3166" y="12959"/>
                    <a:pt x="2065" y="12825"/>
                    <a:pt x="1172" y="13298"/>
                  </a:cubicBezTo>
                  <a:cubicBezTo>
                    <a:pt x="53" y="13890"/>
                    <a:pt x="-333" y="15219"/>
                    <a:pt x="313" y="16245"/>
                  </a:cubicBezTo>
                  <a:cubicBezTo>
                    <a:pt x="959" y="17271"/>
                    <a:pt x="2410" y="17633"/>
                    <a:pt x="3529" y="17040"/>
                  </a:cubicBezTo>
                  <a:cubicBezTo>
                    <a:pt x="4394" y="16583"/>
                    <a:pt x="4815" y="15679"/>
                    <a:pt x="4666" y="14820"/>
                  </a:cubicBezTo>
                  <a:lnTo>
                    <a:pt x="6843" y="13552"/>
                  </a:lnTo>
                  <a:cubicBezTo>
                    <a:pt x="7550" y="14333"/>
                    <a:pt x="8548" y="14876"/>
                    <a:pt x="9682" y="15052"/>
                  </a:cubicBezTo>
                  <a:lnTo>
                    <a:pt x="9682" y="17407"/>
                  </a:lnTo>
                  <a:cubicBezTo>
                    <a:pt x="8771" y="17707"/>
                    <a:pt x="8110" y="18507"/>
                    <a:pt x="8110" y="19440"/>
                  </a:cubicBezTo>
                  <a:cubicBezTo>
                    <a:pt x="8110" y="20625"/>
                    <a:pt x="9175" y="21600"/>
                    <a:pt x="10467" y="21600"/>
                  </a:cubicBezTo>
                  <a:cubicBezTo>
                    <a:pt x="11759" y="21600"/>
                    <a:pt x="12824" y="20625"/>
                    <a:pt x="12824" y="19440"/>
                  </a:cubicBezTo>
                  <a:cubicBezTo>
                    <a:pt x="12824" y="18507"/>
                    <a:pt x="12164" y="17707"/>
                    <a:pt x="11252" y="17407"/>
                  </a:cubicBezTo>
                  <a:lnTo>
                    <a:pt x="11252" y="15052"/>
                  </a:lnTo>
                  <a:cubicBezTo>
                    <a:pt x="12386" y="14876"/>
                    <a:pt x="13386" y="14333"/>
                    <a:pt x="14091" y="13552"/>
                  </a:cubicBezTo>
                  <a:lnTo>
                    <a:pt x="16260" y="14820"/>
                  </a:lnTo>
                  <a:cubicBezTo>
                    <a:pt x="16112" y="15679"/>
                    <a:pt x="16541" y="16583"/>
                    <a:pt x="17405" y="17040"/>
                  </a:cubicBezTo>
                  <a:cubicBezTo>
                    <a:pt x="18524" y="17633"/>
                    <a:pt x="19975" y="17271"/>
                    <a:pt x="20620" y="16245"/>
                  </a:cubicBezTo>
                  <a:cubicBezTo>
                    <a:pt x="21267" y="15219"/>
                    <a:pt x="20881" y="13890"/>
                    <a:pt x="19762" y="13298"/>
                  </a:cubicBezTo>
                  <a:cubicBezTo>
                    <a:pt x="18870" y="12825"/>
                    <a:pt x="17768" y="12959"/>
                    <a:pt x="17029" y="13552"/>
                  </a:cubicBezTo>
                  <a:lnTo>
                    <a:pt x="14885" y="12300"/>
                  </a:lnTo>
                  <a:cubicBezTo>
                    <a:pt x="15076" y="11832"/>
                    <a:pt x="15179" y="11326"/>
                    <a:pt x="15179" y="10800"/>
                  </a:cubicBezTo>
                  <a:cubicBezTo>
                    <a:pt x="15179" y="10651"/>
                    <a:pt x="15171" y="10503"/>
                    <a:pt x="15155" y="10358"/>
                  </a:cubicBezTo>
                  <a:cubicBezTo>
                    <a:pt x="15114" y="9989"/>
                    <a:pt x="15021" y="9636"/>
                    <a:pt x="14885" y="9300"/>
                  </a:cubicBezTo>
                  <a:lnTo>
                    <a:pt x="16997" y="8070"/>
                  </a:lnTo>
                  <a:cubicBezTo>
                    <a:pt x="17735" y="8685"/>
                    <a:pt x="18857" y="8826"/>
                    <a:pt x="19762" y="8348"/>
                  </a:cubicBezTo>
                  <a:cubicBezTo>
                    <a:pt x="20881" y="7755"/>
                    <a:pt x="21267" y="6426"/>
                    <a:pt x="20620" y="5400"/>
                  </a:cubicBezTo>
                  <a:cubicBezTo>
                    <a:pt x="19975" y="4374"/>
                    <a:pt x="18523" y="4020"/>
                    <a:pt x="17405" y="4613"/>
                  </a:cubicBezTo>
                  <a:cubicBezTo>
                    <a:pt x="16553" y="5064"/>
                    <a:pt x="16131" y="5941"/>
                    <a:pt x="16260" y="6788"/>
                  </a:cubicBezTo>
                  <a:lnTo>
                    <a:pt x="14091" y="8048"/>
                  </a:lnTo>
                  <a:cubicBezTo>
                    <a:pt x="13997" y="7944"/>
                    <a:pt x="13901" y="7842"/>
                    <a:pt x="13797" y="7748"/>
                  </a:cubicBezTo>
                  <a:cubicBezTo>
                    <a:pt x="13120" y="7126"/>
                    <a:pt x="12236" y="6700"/>
                    <a:pt x="11252" y="6548"/>
                  </a:cubicBezTo>
                  <a:lnTo>
                    <a:pt x="11252" y="4193"/>
                  </a:lnTo>
                  <a:cubicBezTo>
                    <a:pt x="12162" y="3893"/>
                    <a:pt x="12824" y="3093"/>
                    <a:pt x="12824" y="2160"/>
                  </a:cubicBezTo>
                  <a:cubicBezTo>
                    <a:pt x="12824" y="975"/>
                    <a:pt x="11759" y="0"/>
                    <a:pt x="10467" y="0"/>
                  </a:cubicBezTo>
                  <a:close/>
                  <a:moveTo>
                    <a:pt x="10467" y="1440"/>
                  </a:moveTo>
                  <a:cubicBezTo>
                    <a:pt x="10910" y="1440"/>
                    <a:pt x="11252" y="1754"/>
                    <a:pt x="11252" y="2160"/>
                  </a:cubicBezTo>
                  <a:cubicBezTo>
                    <a:pt x="11252" y="2566"/>
                    <a:pt x="10910" y="2880"/>
                    <a:pt x="10467" y="2880"/>
                  </a:cubicBezTo>
                  <a:cubicBezTo>
                    <a:pt x="10024" y="2880"/>
                    <a:pt x="9682" y="2566"/>
                    <a:pt x="9682" y="2160"/>
                  </a:cubicBezTo>
                  <a:cubicBezTo>
                    <a:pt x="9682" y="1754"/>
                    <a:pt x="10024" y="1440"/>
                    <a:pt x="10467" y="1440"/>
                  </a:cubicBezTo>
                  <a:close/>
                  <a:moveTo>
                    <a:pt x="2293" y="5760"/>
                  </a:moveTo>
                  <a:cubicBezTo>
                    <a:pt x="2443" y="5751"/>
                    <a:pt x="2599" y="5781"/>
                    <a:pt x="2742" y="5858"/>
                  </a:cubicBezTo>
                  <a:cubicBezTo>
                    <a:pt x="3125" y="6060"/>
                    <a:pt x="3251" y="6489"/>
                    <a:pt x="3028" y="6840"/>
                  </a:cubicBezTo>
                  <a:cubicBezTo>
                    <a:pt x="2808" y="7191"/>
                    <a:pt x="2341" y="7305"/>
                    <a:pt x="1957" y="7102"/>
                  </a:cubicBezTo>
                  <a:cubicBezTo>
                    <a:pt x="1574" y="6900"/>
                    <a:pt x="1448" y="6471"/>
                    <a:pt x="1671" y="6120"/>
                  </a:cubicBezTo>
                  <a:cubicBezTo>
                    <a:pt x="1810" y="5900"/>
                    <a:pt x="2043" y="5775"/>
                    <a:pt x="2293" y="5760"/>
                  </a:cubicBezTo>
                  <a:close/>
                  <a:moveTo>
                    <a:pt x="18488" y="5760"/>
                  </a:moveTo>
                  <a:cubicBezTo>
                    <a:pt x="18792" y="5724"/>
                    <a:pt x="19098" y="5856"/>
                    <a:pt x="19265" y="6120"/>
                  </a:cubicBezTo>
                  <a:cubicBezTo>
                    <a:pt x="19485" y="6471"/>
                    <a:pt x="19361" y="6900"/>
                    <a:pt x="18978" y="7102"/>
                  </a:cubicBezTo>
                  <a:cubicBezTo>
                    <a:pt x="18595" y="7305"/>
                    <a:pt x="18128" y="7191"/>
                    <a:pt x="17907" y="6840"/>
                  </a:cubicBezTo>
                  <a:cubicBezTo>
                    <a:pt x="17686" y="6489"/>
                    <a:pt x="17810" y="6060"/>
                    <a:pt x="18193" y="5858"/>
                  </a:cubicBezTo>
                  <a:cubicBezTo>
                    <a:pt x="18289" y="5806"/>
                    <a:pt x="18387" y="5772"/>
                    <a:pt x="18488" y="5760"/>
                  </a:cubicBezTo>
                  <a:close/>
                  <a:moveTo>
                    <a:pt x="2408" y="14445"/>
                  </a:moveTo>
                  <a:cubicBezTo>
                    <a:pt x="2659" y="14460"/>
                    <a:pt x="2892" y="14585"/>
                    <a:pt x="3030" y="14805"/>
                  </a:cubicBezTo>
                  <a:cubicBezTo>
                    <a:pt x="3252" y="15156"/>
                    <a:pt x="3127" y="15585"/>
                    <a:pt x="2744" y="15788"/>
                  </a:cubicBezTo>
                  <a:cubicBezTo>
                    <a:pt x="2361" y="15990"/>
                    <a:pt x="1893" y="15876"/>
                    <a:pt x="1672" y="15525"/>
                  </a:cubicBezTo>
                  <a:cubicBezTo>
                    <a:pt x="1450" y="15174"/>
                    <a:pt x="1575" y="14745"/>
                    <a:pt x="1959" y="14542"/>
                  </a:cubicBezTo>
                  <a:cubicBezTo>
                    <a:pt x="2103" y="14466"/>
                    <a:pt x="2258" y="14436"/>
                    <a:pt x="2408" y="14445"/>
                  </a:cubicBezTo>
                  <a:close/>
                  <a:moveTo>
                    <a:pt x="18530" y="14445"/>
                  </a:moveTo>
                  <a:cubicBezTo>
                    <a:pt x="18680" y="14436"/>
                    <a:pt x="18837" y="14466"/>
                    <a:pt x="18980" y="14542"/>
                  </a:cubicBezTo>
                  <a:cubicBezTo>
                    <a:pt x="19362" y="14745"/>
                    <a:pt x="19488" y="15174"/>
                    <a:pt x="19266" y="15525"/>
                  </a:cubicBezTo>
                  <a:cubicBezTo>
                    <a:pt x="19044" y="15876"/>
                    <a:pt x="18577" y="15990"/>
                    <a:pt x="18195" y="15788"/>
                  </a:cubicBezTo>
                  <a:cubicBezTo>
                    <a:pt x="17811" y="15585"/>
                    <a:pt x="17686" y="15156"/>
                    <a:pt x="17908" y="14805"/>
                  </a:cubicBezTo>
                  <a:cubicBezTo>
                    <a:pt x="18047" y="14585"/>
                    <a:pt x="18280" y="14460"/>
                    <a:pt x="18530" y="14445"/>
                  </a:cubicBezTo>
                  <a:close/>
                  <a:moveTo>
                    <a:pt x="10469" y="18720"/>
                  </a:moveTo>
                  <a:cubicBezTo>
                    <a:pt x="10913" y="18720"/>
                    <a:pt x="11255" y="19034"/>
                    <a:pt x="11255" y="19440"/>
                  </a:cubicBezTo>
                  <a:cubicBezTo>
                    <a:pt x="11255" y="19846"/>
                    <a:pt x="10913" y="20160"/>
                    <a:pt x="10469" y="20160"/>
                  </a:cubicBezTo>
                  <a:cubicBezTo>
                    <a:pt x="10027" y="20160"/>
                    <a:pt x="9684" y="19846"/>
                    <a:pt x="9684" y="19440"/>
                  </a:cubicBezTo>
                  <a:cubicBezTo>
                    <a:pt x="9684" y="19034"/>
                    <a:pt x="10027" y="18720"/>
                    <a:pt x="10469" y="18720"/>
                  </a:cubicBezTo>
                  <a:close/>
                </a:path>
              </a:pathLst>
            </a:custGeom>
            <a:solidFill>
              <a:srgbClr val="0F56A6"/>
            </a:solidFill>
            <a:ln w="12700" cap="flat">
              <a:noFill/>
              <a:miter lim="400000"/>
            </a:ln>
            <a:effectLst/>
          </p:spPr>
          <p:txBody>
            <a:bodyPr wrap="square" lIns="28575" tIns="28575" rIns="28575" bIns="2857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grpSp>
      <p:sp>
        <p:nvSpPr>
          <p:cNvPr id="304" name="Shape 314"/>
          <p:cNvSpPr txBox="1"/>
          <p:nvPr/>
        </p:nvSpPr>
        <p:spPr>
          <a:xfrm>
            <a:off x="4876129" y="3858768"/>
            <a:ext cx="1858135" cy="284691"/>
          </a:xfrm>
          <a:prstGeom prst="rect">
            <a:avLst/>
          </a:prstGeom>
          <a:ln w="12700">
            <a:miter lim="400000"/>
          </a:ln>
          <a:extLst>
            <a:ext uri="{C572A759-6A51-4108-AA02-DFA0A04FC94B}">
              <ma14:wrappingTextBoxFlag xmlns="" xmlns:ma14="http://schemas.microsoft.com/office/mac/drawingml/2011/main" val="1"/>
            </a:ext>
          </a:extLst>
        </p:spPr>
        <p:txBody>
          <a:bodyPr wrap="none" lIns="34289" tIns="34289" rIns="34289" bIns="34289">
            <a:spAutoFit/>
          </a:bodyPr>
          <a:lstStyle>
            <a:lvl1pPr>
              <a:defRPr b="1">
                <a:solidFill>
                  <a:srgbClr val="FFFFFF"/>
                </a:solidFill>
                <a:latin typeface="Arial"/>
                <a:ea typeface="Arial"/>
                <a:cs typeface="Arial"/>
                <a:sym typeface="Arial"/>
              </a:defRPr>
            </a:lvl1pPr>
          </a:lstStyle>
          <a:p>
            <a:r>
              <a:rPr sz="1400" dirty="0"/>
              <a:t>Professor Vijay </a:t>
            </a:r>
            <a:r>
              <a:rPr sz="1400" dirty="0" err="1"/>
              <a:t>Sethi</a:t>
            </a:r>
            <a:endParaRPr sz="1400" dirty="0"/>
          </a:p>
        </p:txBody>
      </p:sp>
      <p:sp>
        <p:nvSpPr>
          <p:cNvPr id="305" name="Shape 315"/>
          <p:cNvSpPr txBox="1"/>
          <p:nvPr/>
        </p:nvSpPr>
        <p:spPr>
          <a:xfrm>
            <a:off x="4876128" y="4118746"/>
            <a:ext cx="3716528" cy="567846"/>
          </a:xfrm>
          <a:prstGeom prst="rect">
            <a:avLst/>
          </a:prstGeom>
          <a:ln w="12700">
            <a:miter lim="400000"/>
          </a:ln>
          <a:extLst>
            <a:ext uri="{C572A759-6A51-4108-AA02-DFA0A04FC94B}">
              <ma14:wrappingTextBoxFlag xmlns="" xmlns:ma14="http://schemas.microsoft.com/office/mac/drawingml/2011/main" val="1"/>
            </a:ext>
          </a:extLst>
        </p:spPr>
        <p:txBody>
          <a:bodyPr wrap="none" lIns="34289" tIns="34289" rIns="34289" bIns="34289">
            <a:spAutoFit/>
          </a:bodyPr>
          <a:lstStyle/>
          <a:p>
            <a:pPr>
              <a:lnSpc>
                <a:spcPct val="90000"/>
              </a:lnSpc>
              <a:defRPr sz="1200">
                <a:solidFill>
                  <a:srgbClr val="FFFFFF"/>
                </a:solidFill>
                <a:latin typeface="Arial"/>
                <a:ea typeface="Arial"/>
                <a:cs typeface="Arial"/>
                <a:sym typeface="Arial"/>
              </a:defRPr>
            </a:pPr>
            <a:r>
              <a:rPr sz="1150" dirty="0"/>
              <a:t>The World’s Best Business Professor</a:t>
            </a:r>
          </a:p>
          <a:p>
            <a:pPr>
              <a:lnSpc>
                <a:spcPct val="90000"/>
              </a:lnSpc>
              <a:defRPr sz="1200">
                <a:solidFill>
                  <a:srgbClr val="FFFFFF"/>
                </a:solidFill>
                <a:latin typeface="Arial"/>
                <a:ea typeface="Arial"/>
                <a:cs typeface="Arial"/>
                <a:sym typeface="Arial"/>
              </a:defRPr>
            </a:pPr>
            <a:r>
              <a:rPr sz="1150" dirty="0"/>
              <a:t>Awarded by Economist Intelligence Unit (EIU) in 2013</a:t>
            </a:r>
          </a:p>
          <a:p>
            <a:pPr>
              <a:lnSpc>
                <a:spcPct val="90000"/>
              </a:lnSpc>
              <a:defRPr sz="1200">
                <a:solidFill>
                  <a:srgbClr val="FFFFFF"/>
                </a:solidFill>
                <a:latin typeface="Arial"/>
                <a:ea typeface="Arial"/>
                <a:cs typeface="Arial"/>
                <a:sym typeface="Arial"/>
              </a:defRPr>
            </a:pPr>
            <a:r>
              <a:rPr sz="1150" dirty="0"/>
              <a:t>Nanyang MBA professor for almost two decades</a:t>
            </a:r>
          </a:p>
        </p:txBody>
      </p:sp>
      <p:sp>
        <p:nvSpPr>
          <p:cNvPr id="21" name="Title 1"/>
          <p:cNvSpPr txBox="1">
            <a:spLocks/>
          </p:cNvSpPr>
          <p:nvPr/>
        </p:nvSpPr>
        <p:spPr>
          <a:xfrm>
            <a:off x="809512" y="121666"/>
            <a:ext cx="7570696"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algn="ctr"/>
            <a:r>
              <a:rPr lang="en-US" sz="2400" b="1" dirty="0">
                <a:solidFill>
                  <a:srgbClr val="181C62"/>
                </a:solidFill>
              </a:rPr>
              <a:t>World-class Faculty</a:t>
            </a:r>
          </a:p>
        </p:txBody>
      </p:sp>
    </p:spTree>
    <p:extLst>
      <p:ext uri="{BB962C8B-B14F-4D97-AF65-F5344CB8AC3E}">
        <p14:creationId xmlns:p14="http://schemas.microsoft.com/office/powerpoint/2010/main" val="86752842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7" name="Group"/>
          <p:cNvGrpSpPr/>
          <p:nvPr/>
        </p:nvGrpSpPr>
        <p:grpSpPr>
          <a:xfrm>
            <a:off x="753041" y="2138417"/>
            <a:ext cx="2955765" cy="2475234"/>
            <a:chOff x="0" y="0"/>
            <a:chExt cx="3584909" cy="3002094"/>
          </a:xfrm>
        </p:grpSpPr>
        <p:sp>
          <p:nvSpPr>
            <p:cNvPr id="221" name="Shape 243"/>
            <p:cNvSpPr txBox="1"/>
            <p:nvPr/>
          </p:nvSpPr>
          <p:spPr>
            <a:xfrm>
              <a:off x="650430" y="56019"/>
              <a:ext cx="2606206" cy="3266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a:defRPr sz="1400">
                  <a:solidFill>
                    <a:srgbClr val="535353"/>
                  </a:solidFill>
                  <a:latin typeface="Arial"/>
                  <a:ea typeface="Arial"/>
                  <a:cs typeface="Arial"/>
                  <a:sym typeface="Arial"/>
                </a:defRPr>
              </a:pPr>
              <a:r>
                <a:rPr sz="1300" b="1" dirty="0">
                  <a:solidFill>
                    <a:srgbClr val="D71440"/>
                  </a:solidFill>
                </a:rPr>
                <a:t>6,800+</a:t>
              </a:r>
              <a:r>
                <a:rPr sz="1300" dirty="0">
                  <a:solidFill>
                    <a:srgbClr val="D71440"/>
                  </a:solidFill>
                </a:rPr>
                <a:t> </a:t>
              </a:r>
              <a:r>
                <a:rPr sz="1300" dirty="0"/>
                <a:t>students</a:t>
              </a:r>
            </a:p>
          </p:txBody>
        </p:sp>
        <p:sp>
          <p:nvSpPr>
            <p:cNvPr id="222" name="Research-oriented interdisciplinary studies"/>
            <p:cNvSpPr txBox="1"/>
            <p:nvPr/>
          </p:nvSpPr>
          <p:spPr>
            <a:xfrm>
              <a:off x="650430" y="706552"/>
              <a:ext cx="2934479" cy="5692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a:defRPr sz="1400">
                  <a:solidFill>
                    <a:srgbClr val="535353"/>
                  </a:solidFill>
                  <a:latin typeface="Arial"/>
                  <a:ea typeface="Arial"/>
                  <a:cs typeface="Arial"/>
                  <a:sym typeface="Arial"/>
                </a:defRPr>
              </a:pPr>
              <a:r>
                <a:rPr sz="1300" b="1" dirty="0">
                  <a:solidFill>
                    <a:srgbClr val="D71440"/>
                  </a:solidFill>
                </a:rPr>
                <a:t>Research-oriented</a:t>
              </a:r>
              <a:r>
                <a:rPr sz="1300" dirty="0"/>
                <a:t> interdisciplinary studies</a:t>
              </a:r>
            </a:p>
          </p:txBody>
        </p:sp>
        <p:sp>
          <p:nvSpPr>
            <p:cNvPr id="223" name="Well-recognised globally by companies which employ our students"/>
            <p:cNvSpPr txBox="1"/>
            <p:nvPr/>
          </p:nvSpPr>
          <p:spPr>
            <a:xfrm>
              <a:off x="650430" y="2190196"/>
              <a:ext cx="2934479" cy="8118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a:defRPr sz="1400">
                  <a:solidFill>
                    <a:srgbClr val="535353"/>
                  </a:solidFill>
                  <a:latin typeface="Arial"/>
                  <a:ea typeface="Arial"/>
                  <a:cs typeface="Arial"/>
                  <a:sym typeface="Arial"/>
                </a:defRPr>
              </a:pPr>
              <a:r>
                <a:rPr sz="1300" b="1" dirty="0">
                  <a:solidFill>
                    <a:srgbClr val="D71440"/>
                  </a:solidFill>
                </a:rPr>
                <a:t>Well-</a:t>
              </a:r>
              <a:r>
                <a:rPr sz="1300" b="1" dirty="0" err="1">
                  <a:solidFill>
                    <a:srgbClr val="D71440"/>
                  </a:solidFill>
                </a:rPr>
                <a:t>recognised</a:t>
              </a:r>
              <a:r>
                <a:rPr sz="1300" b="1" dirty="0">
                  <a:solidFill>
                    <a:srgbClr val="D71440"/>
                  </a:solidFill>
                </a:rPr>
                <a:t> globally</a:t>
              </a:r>
              <a:r>
                <a:rPr sz="1300" dirty="0">
                  <a:solidFill>
                    <a:srgbClr val="D71440"/>
                  </a:solidFill>
                </a:rPr>
                <a:t> </a:t>
              </a:r>
              <a:r>
                <a:rPr sz="1300" dirty="0"/>
                <a:t>by companies which employ our students</a:t>
              </a:r>
            </a:p>
          </p:txBody>
        </p:sp>
        <p:sp>
          <p:nvSpPr>
            <p:cNvPr id="224" name="Industry-relevant education"/>
            <p:cNvSpPr txBox="1"/>
            <p:nvPr/>
          </p:nvSpPr>
          <p:spPr>
            <a:xfrm>
              <a:off x="650430" y="1471536"/>
              <a:ext cx="2872374" cy="3266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a:defRPr sz="1400">
                  <a:solidFill>
                    <a:srgbClr val="535353"/>
                  </a:solidFill>
                  <a:latin typeface="Arial"/>
                  <a:ea typeface="Arial"/>
                  <a:cs typeface="Arial"/>
                  <a:sym typeface="Arial"/>
                </a:defRPr>
              </a:pPr>
              <a:r>
                <a:rPr sz="1300" b="1" dirty="0">
                  <a:solidFill>
                    <a:srgbClr val="D71440"/>
                  </a:solidFill>
                </a:rPr>
                <a:t>Industry-relevant</a:t>
              </a:r>
              <a:r>
                <a:rPr sz="1300" dirty="0">
                  <a:solidFill>
                    <a:srgbClr val="D71440"/>
                  </a:solidFill>
                </a:rPr>
                <a:t> </a:t>
              </a:r>
              <a:r>
                <a:rPr sz="1300" dirty="0"/>
                <a:t>education</a:t>
              </a:r>
            </a:p>
          </p:txBody>
        </p:sp>
        <p:sp>
          <p:nvSpPr>
            <p:cNvPr id="225" name="Circle"/>
            <p:cNvSpPr/>
            <p:nvPr/>
          </p:nvSpPr>
          <p:spPr>
            <a:xfrm>
              <a:off x="0" y="0"/>
              <a:ext cx="508000" cy="508000"/>
            </a:xfrm>
            <a:prstGeom prst="ellipse">
              <a:avLst/>
            </a:prstGeom>
            <a:noFill/>
            <a:ln w="25400" cap="flat">
              <a:solidFill>
                <a:srgbClr val="0054A6"/>
              </a:solidFill>
              <a:prstDash val="solid"/>
              <a:miter lim="400000"/>
            </a:ln>
            <a:effectLst/>
          </p:spPr>
          <p:txBody>
            <a:bodyPr wrap="square" lIns="34289" tIns="34289" rIns="34289" bIns="34289" numCol="1" anchor="ctr">
              <a:noAutofit/>
            </a:bodyPr>
            <a:lstStyle/>
            <a:p>
              <a:endParaRPr sz="1350"/>
            </a:p>
          </p:txBody>
        </p:sp>
        <p:sp>
          <p:nvSpPr>
            <p:cNvPr id="226" name="Circle"/>
            <p:cNvSpPr/>
            <p:nvPr/>
          </p:nvSpPr>
          <p:spPr>
            <a:xfrm>
              <a:off x="0" y="744473"/>
              <a:ext cx="508000" cy="508001"/>
            </a:xfrm>
            <a:prstGeom prst="ellipse">
              <a:avLst/>
            </a:prstGeom>
            <a:noFill/>
            <a:ln w="25400" cap="flat">
              <a:solidFill>
                <a:srgbClr val="0054A6"/>
              </a:solidFill>
              <a:prstDash val="solid"/>
              <a:miter lim="400000"/>
            </a:ln>
            <a:effectLst/>
          </p:spPr>
          <p:txBody>
            <a:bodyPr wrap="square" lIns="34289" tIns="34289" rIns="34289" bIns="34289" numCol="1" anchor="ctr">
              <a:noAutofit/>
            </a:bodyPr>
            <a:lstStyle/>
            <a:p>
              <a:endParaRPr sz="1350"/>
            </a:p>
          </p:txBody>
        </p:sp>
        <p:sp>
          <p:nvSpPr>
            <p:cNvPr id="227" name="Circle"/>
            <p:cNvSpPr/>
            <p:nvPr/>
          </p:nvSpPr>
          <p:spPr>
            <a:xfrm>
              <a:off x="0" y="1488948"/>
              <a:ext cx="508000" cy="508001"/>
            </a:xfrm>
            <a:prstGeom prst="ellipse">
              <a:avLst/>
            </a:prstGeom>
            <a:noFill/>
            <a:ln w="25400" cap="flat">
              <a:solidFill>
                <a:srgbClr val="0054A6"/>
              </a:solidFill>
              <a:prstDash val="solid"/>
              <a:miter lim="400000"/>
            </a:ln>
            <a:effectLst/>
          </p:spPr>
          <p:txBody>
            <a:bodyPr wrap="square" lIns="34289" tIns="34289" rIns="34289" bIns="34289" numCol="1" anchor="ctr">
              <a:noAutofit/>
            </a:bodyPr>
            <a:lstStyle/>
            <a:p>
              <a:endParaRPr sz="1350"/>
            </a:p>
          </p:txBody>
        </p:sp>
        <p:sp>
          <p:nvSpPr>
            <p:cNvPr id="228" name="Circle"/>
            <p:cNvSpPr/>
            <p:nvPr/>
          </p:nvSpPr>
          <p:spPr>
            <a:xfrm>
              <a:off x="0" y="2233422"/>
              <a:ext cx="508000" cy="508001"/>
            </a:xfrm>
            <a:prstGeom prst="ellipse">
              <a:avLst/>
            </a:prstGeom>
            <a:noFill/>
            <a:ln w="25400" cap="flat">
              <a:solidFill>
                <a:srgbClr val="0054A6"/>
              </a:solidFill>
              <a:prstDash val="solid"/>
              <a:miter lim="400000"/>
            </a:ln>
            <a:effectLst/>
          </p:spPr>
          <p:txBody>
            <a:bodyPr wrap="square" lIns="34289" tIns="34289" rIns="34289" bIns="34289" numCol="1" anchor="ctr">
              <a:noAutofit/>
            </a:bodyPr>
            <a:lstStyle/>
            <a:p>
              <a:endParaRPr sz="1350"/>
            </a:p>
          </p:txBody>
        </p:sp>
        <p:sp>
          <p:nvSpPr>
            <p:cNvPr id="229" name="Shape"/>
            <p:cNvSpPr/>
            <p:nvPr/>
          </p:nvSpPr>
          <p:spPr>
            <a:xfrm>
              <a:off x="102316" y="854013"/>
              <a:ext cx="303368" cy="288922"/>
            </a:xfrm>
            <a:custGeom>
              <a:avLst/>
              <a:gdLst/>
              <a:ahLst/>
              <a:cxnLst>
                <a:cxn ang="0">
                  <a:pos x="wd2" y="hd2"/>
                </a:cxn>
                <a:cxn ang="5400000">
                  <a:pos x="wd2" y="hd2"/>
                </a:cxn>
                <a:cxn ang="10800000">
                  <a:pos x="wd2" y="hd2"/>
                </a:cxn>
                <a:cxn ang="16200000">
                  <a:pos x="wd2" y="hd2"/>
                </a:cxn>
              </a:cxnLst>
              <a:rect l="0" t="0" r="r" b="b"/>
              <a:pathLst>
                <a:path w="21600" h="21600" extrusionOk="0">
                  <a:moveTo>
                    <a:pt x="15686" y="20242"/>
                  </a:moveTo>
                  <a:lnTo>
                    <a:pt x="15686" y="21600"/>
                  </a:lnTo>
                  <a:lnTo>
                    <a:pt x="5914" y="21600"/>
                  </a:lnTo>
                  <a:lnTo>
                    <a:pt x="5914" y="20267"/>
                  </a:lnTo>
                  <a:lnTo>
                    <a:pt x="7457" y="20250"/>
                  </a:lnTo>
                  <a:lnTo>
                    <a:pt x="7457" y="20520"/>
                  </a:lnTo>
                  <a:lnTo>
                    <a:pt x="14143" y="20520"/>
                  </a:lnTo>
                  <a:lnTo>
                    <a:pt x="14143" y="20258"/>
                  </a:lnTo>
                  <a:cubicBezTo>
                    <a:pt x="14143" y="20258"/>
                    <a:pt x="15686" y="20242"/>
                    <a:pt x="15686" y="20242"/>
                  </a:cubicBezTo>
                  <a:close/>
                  <a:moveTo>
                    <a:pt x="7971" y="16740"/>
                  </a:moveTo>
                  <a:lnTo>
                    <a:pt x="13629" y="16740"/>
                  </a:lnTo>
                  <a:lnTo>
                    <a:pt x="13629" y="19980"/>
                  </a:lnTo>
                  <a:lnTo>
                    <a:pt x="7971" y="19980"/>
                  </a:lnTo>
                  <a:cubicBezTo>
                    <a:pt x="7971" y="19980"/>
                    <a:pt x="7971" y="16740"/>
                    <a:pt x="7971" y="16740"/>
                  </a:cubicBezTo>
                  <a:close/>
                  <a:moveTo>
                    <a:pt x="0" y="14850"/>
                  </a:moveTo>
                  <a:lnTo>
                    <a:pt x="21600" y="14850"/>
                  </a:lnTo>
                  <a:lnTo>
                    <a:pt x="21600" y="16200"/>
                  </a:lnTo>
                  <a:lnTo>
                    <a:pt x="0" y="16200"/>
                  </a:lnTo>
                  <a:cubicBezTo>
                    <a:pt x="0" y="16200"/>
                    <a:pt x="0" y="14850"/>
                    <a:pt x="0" y="14850"/>
                  </a:cubicBezTo>
                  <a:close/>
                  <a:moveTo>
                    <a:pt x="14143" y="4050"/>
                  </a:moveTo>
                  <a:cubicBezTo>
                    <a:pt x="14683" y="4050"/>
                    <a:pt x="15026" y="4369"/>
                    <a:pt x="15348" y="4936"/>
                  </a:cubicBezTo>
                  <a:cubicBezTo>
                    <a:pt x="15787" y="5787"/>
                    <a:pt x="16013" y="6587"/>
                    <a:pt x="16313" y="7366"/>
                  </a:cubicBezTo>
                  <a:cubicBezTo>
                    <a:pt x="16069" y="7834"/>
                    <a:pt x="15810" y="8271"/>
                    <a:pt x="15517" y="8615"/>
                  </a:cubicBezTo>
                  <a:cubicBezTo>
                    <a:pt x="15074" y="9135"/>
                    <a:pt x="14579" y="9450"/>
                    <a:pt x="13886" y="9450"/>
                  </a:cubicBezTo>
                  <a:cubicBezTo>
                    <a:pt x="13193" y="9450"/>
                    <a:pt x="12657" y="9129"/>
                    <a:pt x="12174" y="8606"/>
                  </a:cubicBezTo>
                  <a:cubicBezTo>
                    <a:pt x="12014" y="8433"/>
                    <a:pt x="11862" y="8233"/>
                    <a:pt x="11716" y="8024"/>
                  </a:cubicBezTo>
                  <a:cubicBezTo>
                    <a:pt x="11842" y="7723"/>
                    <a:pt x="11961" y="7418"/>
                    <a:pt x="12070" y="7113"/>
                  </a:cubicBezTo>
                  <a:cubicBezTo>
                    <a:pt x="12361" y="6296"/>
                    <a:pt x="12615" y="5503"/>
                    <a:pt x="12937" y="4936"/>
                  </a:cubicBezTo>
                  <a:cubicBezTo>
                    <a:pt x="13260" y="4369"/>
                    <a:pt x="13602" y="4050"/>
                    <a:pt x="14143" y="4050"/>
                  </a:cubicBezTo>
                  <a:cubicBezTo>
                    <a:pt x="14143" y="4050"/>
                    <a:pt x="14143" y="4050"/>
                    <a:pt x="14143" y="4050"/>
                  </a:cubicBezTo>
                  <a:close/>
                  <a:moveTo>
                    <a:pt x="8229" y="3510"/>
                  </a:moveTo>
                  <a:cubicBezTo>
                    <a:pt x="7521" y="3567"/>
                    <a:pt x="7116" y="4105"/>
                    <a:pt x="6838" y="4674"/>
                  </a:cubicBezTo>
                  <a:cubicBezTo>
                    <a:pt x="6528" y="5317"/>
                    <a:pt x="6297" y="6133"/>
                    <a:pt x="6027" y="6936"/>
                  </a:cubicBezTo>
                  <a:cubicBezTo>
                    <a:pt x="5757" y="7738"/>
                    <a:pt x="5443" y="8516"/>
                    <a:pt x="5022" y="9079"/>
                  </a:cubicBezTo>
                  <a:cubicBezTo>
                    <a:pt x="4601" y="9642"/>
                    <a:pt x="4099" y="9990"/>
                    <a:pt x="3343" y="9990"/>
                  </a:cubicBezTo>
                  <a:lnTo>
                    <a:pt x="3343" y="10530"/>
                  </a:lnTo>
                  <a:cubicBezTo>
                    <a:pt x="4258" y="10530"/>
                    <a:pt x="4945" y="10068"/>
                    <a:pt x="5432" y="9416"/>
                  </a:cubicBezTo>
                  <a:cubicBezTo>
                    <a:pt x="5919" y="8764"/>
                    <a:pt x="6233" y="7930"/>
                    <a:pt x="6509" y="7113"/>
                  </a:cubicBezTo>
                  <a:cubicBezTo>
                    <a:pt x="6785" y="6295"/>
                    <a:pt x="7020" y="5492"/>
                    <a:pt x="7296" y="4919"/>
                  </a:cubicBezTo>
                  <a:cubicBezTo>
                    <a:pt x="7505" y="4442"/>
                    <a:pt x="7811" y="4152"/>
                    <a:pt x="8229" y="4050"/>
                  </a:cubicBezTo>
                  <a:cubicBezTo>
                    <a:pt x="8625" y="4050"/>
                    <a:pt x="8972" y="4340"/>
                    <a:pt x="9338" y="4868"/>
                  </a:cubicBezTo>
                  <a:cubicBezTo>
                    <a:pt x="9703" y="5397"/>
                    <a:pt x="10058" y="6137"/>
                    <a:pt x="10446" y="6885"/>
                  </a:cubicBezTo>
                  <a:cubicBezTo>
                    <a:pt x="10656" y="7289"/>
                    <a:pt x="10877" y="7700"/>
                    <a:pt x="11121" y="8083"/>
                  </a:cubicBezTo>
                  <a:cubicBezTo>
                    <a:pt x="10951" y="8453"/>
                    <a:pt x="10764" y="8796"/>
                    <a:pt x="10543" y="9079"/>
                  </a:cubicBezTo>
                  <a:cubicBezTo>
                    <a:pt x="10104" y="9642"/>
                    <a:pt x="9570" y="9990"/>
                    <a:pt x="8743" y="9990"/>
                  </a:cubicBezTo>
                  <a:lnTo>
                    <a:pt x="8743" y="10530"/>
                  </a:lnTo>
                  <a:cubicBezTo>
                    <a:pt x="9716" y="10530"/>
                    <a:pt x="10435" y="10076"/>
                    <a:pt x="10945" y="9425"/>
                  </a:cubicBezTo>
                  <a:cubicBezTo>
                    <a:pt x="11145" y="9168"/>
                    <a:pt x="11315" y="8883"/>
                    <a:pt x="11467" y="8581"/>
                  </a:cubicBezTo>
                  <a:cubicBezTo>
                    <a:pt x="11574" y="8723"/>
                    <a:pt x="11687" y="8858"/>
                    <a:pt x="11805" y="8986"/>
                  </a:cubicBezTo>
                  <a:cubicBezTo>
                    <a:pt x="12350" y="9577"/>
                    <a:pt x="13036" y="9990"/>
                    <a:pt x="13886" y="9990"/>
                  </a:cubicBezTo>
                  <a:cubicBezTo>
                    <a:pt x="14736" y="9990"/>
                    <a:pt x="15397" y="9571"/>
                    <a:pt x="15903" y="8977"/>
                  </a:cubicBezTo>
                  <a:cubicBezTo>
                    <a:pt x="16149" y="8687"/>
                    <a:pt x="16364" y="8355"/>
                    <a:pt x="16562" y="8007"/>
                  </a:cubicBezTo>
                  <a:cubicBezTo>
                    <a:pt x="16775" y="8519"/>
                    <a:pt x="17019" y="9011"/>
                    <a:pt x="17341" y="9425"/>
                  </a:cubicBezTo>
                  <a:cubicBezTo>
                    <a:pt x="17850" y="10076"/>
                    <a:pt x="18570" y="10530"/>
                    <a:pt x="19543" y="10530"/>
                  </a:cubicBezTo>
                  <a:lnTo>
                    <a:pt x="19543" y="9990"/>
                  </a:lnTo>
                  <a:cubicBezTo>
                    <a:pt x="18716" y="9990"/>
                    <a:pt x="18182" y="9642"/>
                    <a:pt x="17743" y="9079"/>
                  </a:cubicBezTo>
                  <a:cubicBezTo>
                    <a:pt x="17392" y="8629"/>
                    <a:pt x="17125" y="8038"/>
                    <a:pt x="16883" y="7408"/>
                  </a:cubicBezTo>
                  <a:cubicBezTo>
                    <a:pt x="16971" y="7231"/>
                    <a:pt x="17056" y="7054"/>
                    <a:pt x="17140" y="6877"/>
                  </a:cubicBezTo>
                  <a:cubicBezTo>
                    <a:pt x="17495" y="6131"/>
                    <a:pt x="17825" y="5399"/>
                    <a:pt x="18209" y="4877"/>
                  </a:cubicBezTo>
                  <a:cubicBezTo>
                    <a:pt x="18593" y="4355"/>
                    <a:pt x="18994" y="4050"/>
                    <a:pt x="19543" y="4050"/>
                  </a:cubicBezTo>
                  <a:lnTo>
                    <a:pt x="19543" y="3510"/>
                  </a:lnTo>
                  <a:cubicBezTo>
                    <a:pt x="18806" y="3510"/>
                    <a:pt x="18243" y="3956"/>
                    <a:pt x="17807" y="4548"/>
                  </a:cubicBezTo>
                  <a:cubicBezTo>
                    <a:pt x="17315" y="5270"/>
                    <a:pt x="16955" y="6042"/>
                    <a:pt x="16626" y="6725"/>
                  </a:cubicBezTo>
                  <a:cubicBezTo>
                    <a:pt x="16367" y="5989"/>
                    <a:pt x="16119" y="5250"/>
                    <a:pt x="15782" y="4658"/>
                  </a:cubicBezTo>
                  <a:cubicBezTo>
                    <a:pt x="15414" y="4010"/>
                    <a:pt x="14888" y="3510"/>
                    <a:pt x="14143" y="3510"/>
                  </a:cubicBezTo>
                  <a:cubicBezTo>
                    <a:pt x="13398" y="3510"/>
                    <a:pt x="12872" y="4010"/>
                    <a:pt x="12504" y="4658"/>
                  </a:cubicBezTo>
                  <a:cubicBezTo>
                    <a:pt x="12135" y="5305"/>
                    <a:pt x="11875" y="6124"/>
                    <a:pt x="11588" y="6927"/>
                  </a:cubicBezTo>
                  <a:cubicBezTo>
                    <a:pt x="11520" y="7116"/>
                    <a:pt x="11451" y="7308"/>
                    <a:pt x="11379" y="7493"/>
                  </a:cubicBezTo>
                  <a:cubicBezTo>
                    <a:pt x="11212" y="7212"/>
                    <a:pt x="11051" y="6921"/>
                    <a:pt x="10896" y="6623"/>
                  </a:cubicBezTo>
                  <a:cubicBezTo>
                    <a:pt x="10514" y="5886"/>
                    <a:pt x="10161" y="5133"/>
                    <a:pt x="9755" y="4548"/>
                  </a:cubicBezTo>
                  <a:cubicBezTo>
                    <a:pt x="9350" y="3962"/>
                    <a:pt x="8860" y="3510"/>
                    <a:pt x="8229" y="3510"/>
                  </a:cubicBezTo>
                  <a:cubicBezTo>
                    <a:pt x="8229" y="3510"/>
                    <a:pt x="8229" y="3510"/>
                    <a:pt x="8229" y="3510"/>
                  </a:cubicBezTo>
                  <a:close/>
                  <a:moveTo>
                    <a:pt x="1543" y="1350"/>
                  </a:moveTo>
                  <a:lnTo>
                    <a:pt x="1543" y="12420"/>
                  </a:lnTo>
                  <a:cubicBezTo>
                    <a:pt x="1543" y="12561"/>
                    <a:pt x="1665" y="12690"/>
                    <a:pt x="1800" y="12690"/>
                  </a:cubicBezTo>
                  <a:lnTo>
                    <a:pt x="20314" y="12690"/>
                  </a:lnTo>
                  <a:lnTo>
                    <a:pt x="20314" y="12150"/>
                  </a:lnTo>
                  <a:lnTo>
                    <a:pt x="18514" y="12150"/>
                  </a:lnTo>
                  <a:lnTo>
                    <a:pt x="18514" y="11340"/>
                  </a:lnTo>
                  <a:lnTo>
                    <a:pt x="18000" y="11340"/>
                  </a:lnTo>
                  <a:lnTo>
                    <a:pt x="18000" y="12150"/>
                  </a:lnTo>
                  <a:lnTo>
                    <a:pt x="16457" y="12150"/>
                  </a:lnTo>
                  <a:lnTo>
                    <a:pt x="16457" y="11340"/>
                  </a:lnTo>
                  <a:lnTo>
                    <a:pt x="15943" y="11340"/>
                  </a:lnTo>
                  <a:lnTo>
                    <a:pt x="15943" y="12150"/>
                  </a:lnTo>
                  <a:lnTo>
                    <a:pt x="14400" y="12150"/>
                  </a:lnTo>
                  <a:lnTo>
                    <a:pt x="14400" y="11340"/>
                  </a:lnTo>
                  <a:lnTo>
                    <a:pt x="13886" y="11340"/>
                  </a:lnTo>
                  <a:lnTo>
                    <a:pt x="13886" y="12150"/>
                  </a:lnTo>
                  <a:lnTo>
                    <a:pt x="12343" y="12150"/>
                  </a:lnTo>
                  <a:lnTo>
                    <a:pt x="12343" y="11340"/>
                  </a:lnTo>
                  <a:lnTo>
                    <a:pt x="11829" y="11340"/>
                  </a:lnTo>
                  <a:lnTo>
                    <a:pt x="11829" y="12150"/>
                  </a:lnTo>
                  <a:lnTo>
                    <a:pt x="10286" y="12150"/>
                  </a:lnTo>
                  <a:lnTo>
                    <a:pt x="10286" y="11340"/>
                  </a:lnTo>
                  <a:lnTo>
                    <a:pt x="9771" y="11340"/>
                  </a:lnTo>
                  <a:lnTo>
                    <a:pt x="9771" y="12150"/>
                  </a:lnTo>
                  <a:lnTo>
                    <a:pt x="8229" y="12150"/>
                  </a:lnTo>
                  <a:lnTo>
                    <a:pt x="8229" y="11340"/>
                  </a:lnTo>
                  <a:lnTo>
                    <a:pt x="7714" y="11340"/>
                  </a:lnTo>
                  <a:lnTo>
                    <a:pt x="7714" y="12150"/>
                  </a:lnTo>
                  <a:lnTo>
                    <a:pt x="6171" y="12150"/>
                  </a:lnTo>
                  <a:lnTo>
                    <a:pt x="6171" y="11340"/>
                  </a:lnTo>
                  <a:lnTo>
                    <a:pt x="5657" y="11340"/>
                  </a:lnTo>
                  <a:lnTo>
                    <a:pt x="5657" y="12150"/>
                  </a:lnTo>
                  <a:lnTo>
                    <a:pt x="4114" y="12150"/>
                  </a:lnTo>
                  <a:lnTo>
                    <a:pt x="4114" y="11340"/>
                  </a:lnTo>
                  <a:lnTo>
                    <a:pt x="3600" y="11340"/>
                  </a:lnTo>
                  <a:lnTo>
                    <a:pt x="3600" y="12150"/>
                  </a:lnTo>
                  <a:lnTo>
                    <a:pt x="2057" y="12150"/>
                  </a:lnTo>
                  <a:lnTo>
                    <a:pt x="2057" y="10530"/>
                  </a:lnTo>
                  <a:lnTo>
                    <a:pt x="2829" y="10530"/>
                  </a:lnTo>
                  <a:lnTo>
                    <a:pt x="2829" y="9990"/>
                  </a:lnTo>
                  <a:lnTo>
                    <a:pt x="2057" y="9990"/>
                  </a:lnTo>
                  <a:lnTo>
                    <a:pt x="2057" y="8370"/>
                  </a:lnTo>
                  <a:lnTo>
                    <a:pt x="2829" y="8370"/>
                  </a:lnTo>
                  <a:lnTo>
                    <a:pt x="2829" y="7830"/>
                  </a:lnTo>
                  <a:lnTo>
                    <a:pt x="2057" y="7830"/>
                  </a:lnTo>
                  <a:lnTo>
                    <a:pt x="2057" y="6210"/>
                  </a:lnTo>
                  <a:lnTo>
                    <a:pt x="2829" y="6210"/>
                  </a:lnTo>
                  <a:lnTo>
                    <a:pt x="2829" y="5670"/>
                  </a:lnTo>
                  <a:lnTo>
                    <a:pt x="2057" y="5670"/>
                  </a:lnTo>
                  <a:lnTo>
                    <a:pt x="2057" y="4050"/>
                  </a:lnTo>
                  <a:lnTo>
                    <a:pt x="2829" y="4050"/>
                  </a:lnTo>
                  <a:lnTo>
                    <a:pt x="2829" y="3510"/>
                  </a:lnTo>
                  <a:lnTo>
                    <a:pt x="2057" y="3510"/>
                  </a:lnTo>
                  <a:lnTo>
                    <a:pt x="2057" y="1350"/>
                  </a:lnTo>
                  <a:cubicBezTo>
                    <a:pt x="2057" y="1350"/>
                    <a:pt x="1543" y="1350"/>
                    <a:pt x="1543" y="1350"/>
                  </a:cubicBezTo>
                  <a:close/>
                  <a:moveTo>
                    <a:pt x="0" y="0"/>
                  </a:moveTo>
                  <a:lnTo>
                    <a:pt x="21600" y="0"/>
                  </a:lnTo>
                  <a:lnTo>
                    <a:pt x="21600" y="14310"/>
                  </a:lnTo>
                  <a:lnTo>
                    <a:pt x="0" y="14310"/>
                  </a:lnTo>
                  <a:cubicBezTo>
                    <a:pt x="0" y="14310"/>
                    <a:pt x="0" y="0"/>
                    <a:pt x="0" y="0"/>
                  </a:cubicBezTo>
                  <a:close/>
                </a:path>
              </a:pathLst>
            </a:custGeom>
            <a:solidFill>
              <a:srgbClr val="0F56A6"/>
            </a:solidFill>
            <a:ln w="12700" cap="flat">
              <a:noFill/>
              <a:miter lim="400000"/>
            </a:ln>
            <a:effectLst/>
          </p:spPr>
          <p:txBody>
            <a:bodyPr wrap="square" lIns="28575" tIns="28575" rIns="28575" bIns="2857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grpSp>
          <p:nvGrpSpPr>
            <p:cNvPr id="232" name="Group"/>
            <p:cNvGrpSpPr/>
            <p:nvPr/>
          </p:nvGrpSpPr>
          <p:grpSpPr>
            <a:xfrm>
              <a:off x="105413" y="1580997"/>
              <a:ext cx="297174" cy="323903"/>
              <a:chOff x="0" y="0"/>
              <a:chExt cx="297172" cy="323902"/>
            </a:xfrm>
          </p:grpSpPr>
          <p:sp>
            <p:nvSpPr>
              <p:cNvPr id="230" name="Shape"/>
              <p:cNvSpPr/>
              <p:nvPr/>
            </p:nvSpPr>
            <p:spPr>
              <a:xfrm>
                <a:off x="-1" y="-1"/>
                <a:ext cx="297174" cy="323904"/>
              </a:xfrm>
              <a:custGeom>
                <a:avLst/>
                <a:gdLst/>
                <a:ahLst/>
                <a:cxnLst>
                  <a:cxn ang="0">
                    <a:pos x="wd2" y="hd2"/>
                  </a:cxn>
                  <a:cxn ang="5400000">
                    <a:pos x="wd2" y="hd2"/>
                  </a:cxn>
                  <a:cxn ang="10800000">
                    <a:pos x="wd2" y="hd2"/>
                  </a:cxn>
                  <a:cxn ang="16200000">
                    <a:pos x="wd2" y="hd2"/>
                  </a:cxn>
                </a:cxnLst>
                <a:rect l="0" t="0" r="r" b="b"/>
                <a:pathLst>
                  <a:path w="21596" h="21600" extrusionOk="0">
                    <a:moveTo>
                      <a:pt x="20046" y="14844"/>
                    </a:moveTo>
                    <a:cubicBezTo>
                      <a:pt x="20049" y="15940"/>
                      <a:pt x="19697" y="17012"/>
                      <a:pt x="19035" y="17924"/>
                    </a:cubicBezTo>
                    <a:cubicBezTo>
                      <a:pt x="18373" y="18835"/>
                      <a:pt x="17429" y="19546"/>
                      <a:pt x="16326" y="19965"/>
                    </a:cubicBezTo>
                    <a:lnTo>
                      <a:pt x="15860" y="20130"/>
                    </a:lnTo>
                    <a:lnTo>
                      <a:pt x="15499" y="19988"/>
                    </a:lnTo>
                    <a:cubicBezTo>
                      <a:pt x="14425" y="19555"/>
                      <a:pt x="13511" y="18846"/>
                      <a:pt x="12869" y="17945"/>
                    </a:cubicBezTo>
                    <a:cubicBezTo>
                      <a:pt x="12227" y="17044"/>
                      <a:pt x="11885" y="15991"/>
                      <a:pt x="11883" y="14915"/>
                    </a:cubicBezTo>
                    <a:lnTo>
                      <a:pt x="11883" y="11905"/>
                    </a:lnTo>
                    <a:lnTo>
                      <a:pt x="15887" y="9866"/>
                    </a:lnTo>
                    <a:lnTo>
                      <a:pt x="20020" y="11905"/>
                    </a:lnTo>
                    <a:cubicBezTo>
                      <a:pt x="20020" y="11905"/>
                      <a:pt x="20046" y="14844"/>
                      <a:pt x="20046" y="14844"/>
                    </a:cubicBezTo>
                    <a:close/>
                    <a:moveTo>
                      <a:pt x="21182" y="10862"/>
                    </a:moveTo>
                    <a:lnTo>
                      <a:pt x="16274" y="8444"/>
                    </a:lnTo>
                    <a:cubicBezTo>
                      <a:pt x="16041" y="8325"/>
                      <a:pt x="15758" y="8325"/>
                      <a:pt x="15525" y="8444"/>
                    </a:cubicBezTo>
                    <a:lnTo>
                      <a:pt x="12891" y="9795"/>
                    </a:lnTo>
                    <a:cubicBezTo>
                      <a:pt x="12348" y="9429"/>
                      <a:pt x="11757" y="9126"/>
                      <a:pt x="11134" y="8894"/>
                    </a:cubicBezTo>
                    <a:cubicBezTo>
                      <a:pt x="12383" y="8098"/>
                      <a:pt x="13201" y="6849"/>
                      <a:pt x="13382" y="5463"/>
                    </a:cubicBezTo>
                    <a:cubicBezTo>
                      <a:pt x="13563" y="4077"/>
                      <a:pt x="13088" y="2686"/>
                      <a:pt x="12078" y="1642"/>
                    </a:cubicBezTo>
                    <a:cubicBezTo>
                      <a:pt x="11068" y="597"/>
                      <a:pt x="9619" y="0"/>
                      <a:pt x="8099" y="0"/>
                    </a:cubicBezTo>
                    <a:cubicBezTo>
                      <a:pt x="6577" y="0"/>
                      <a:pt x="5129" y="597"/>
                      <a:pt x="4119" y="1642"/>
                    </a:cubicBezTo>
                    <a:cubicBezTo>
                      <a:pt x="3109" y="2686"/>
                      <a:pt x="2635" y="4077"/>
                      <a:pt x="2814" y="5463"/>
                    </a:cubicBezTo>
                    <a:cubicBezTo>
                      <a:pt x="2995" y="6849"/>
                      <a:pt x="3813" y="8097"/>
                      <a:pt x="5063" y="8894"/>
                    </a:cubicBezTo>
                    <a:cubicBezTo>
                      <a:pt x="3567" y="9451"/>
                      <a:pt x="2285" y="10405"/>
                      <a:pt x="1383" y="11634"/>
                    </a:cubicBezTo>
                    <a:cubicBezTo>
                      <a:pt x="482" y="12863"/>
                      <a:pt x="0" y="14311"/>
                      <a:pt x="0" y="15792"/>
                    </a:cubicBezTo>
                    <a:lnTo>
                      <a:pt x="0" y="19324"/>
                    </a:lnTo>
                    <a:cubicBezTo>
                      <a:pt x="0" y="19718"/>
                      <a:pt x="347" y="20035"/>
                      <a:pt x="775" y="20035"/>
                    </a:cubicBezTo>
                    <a:lnTo>
                      <a:pt x="12787" y="20035"/>
                    </a:lnTo>
                    <a:cubicBezTo>
                      <a:pt x="13411" y="20560"/>
                      <a:pt x="14128" y="20985"/>
                      <a:pt x="14905" y="21292"/>
                    </a:cubicBezTo>
                    <a:lnTo>
                      <a:pt x="15551" y="21553"/>
                    </a:lnTo>
                    <a:lnTo>
                      <a:pt x="15860" y="21600"/>
                    </a:lnTo>
                    <a:lnTo>
                      <a:pt x="16170" y="21553"/>
                    </a:lnTo>
                    <a:lnTo>
                      <a:pt x="16919" y="21269"/>
                    </a:lnTo>
                    <a:lnTo>
                      <a:pt x="16920" y="21269"/>
                    </a:lnTo>
                    <a:cubicBezTo>
                      <a:pt x="18305" y="20743"/>
                      <a:pt x="19489" y="19851"/>
                      <a:pt x="20322" y="18707"/>
                    </a:cubicBezTo>
                    <a:cubicBezTo>
                      <a:pt x="21153" y="17564"/>
                      <a:pt x="21597" y="16219"/>
                      <a:pt x="21596" y="14844"/>
                    </a:cubicBezTo>
                    <a:lnTo>
                      <a:pt x="21596" y="11501"/>
                    </a:lnTo>
                    <a:cubicBezTo>
                      <a:pt x="21600" y="11234"/>
                      <a:pt x="21441" y="10986"/>
                      <a:pt x="21182" y="10861"/>
                    </a:cubicBezTo>
                    <a:cubicBezTo>
                      <a:pt x="21182" y="10861"/>
                      <a:pt x="21182" y="10862"/>
                      <a:pt x="21182" y="10862"/>
                    </a:cubicBezTo>
                    <a:close/>
                  </a:path>
                </a:pathLst>
              </a:custGeom>
              <a:solidFill>
                <a:srgbClr val="0F56A6"/>
              </a:solidFill>
              <a:ln w="12700" cap="flat">
                <a:noFill/>
                <a:miter lim="400000"/>
              </a:ln>
              <a:effectLst/>
            </p:spPr>
            <p:txBody>
              <a:bodyPr wrap="square" lIns="28575" tIns="28575" rIns="28575" bIns="2857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231" name="Shape"/>
              <p:cNvSpPr/>
              <p:nvPr/>
            </p:nvSpPr>
            <p:spPr>
              <a:xfrm>
                <a:off x="178158" y="196498"/>
                <a:ext cx="89212" cy="63637"/>
              </a:xfrm>
              <a:custGeom>
                <a:avLst/>
                <a:gdLst/>
                <a:ahLst/>
                <a:cxnLst>
                  <a:cxn ang="0">
                    <a:pos x="wd2" y="hd2"/>
                  </a:cxn>
                  <a:cxn ang="5400000">
                    <a:pos x="wd2" y="hd2"/>
                  </a:cxn>
                  <a:cxn ang="10800000">
                    <a:pos x="wd2" y="hd2"/>
                  </a:cxn>
                  <a:cxn ang="16200000">
                    <a:pos x="wd2" y="hd2"/>
                  </a:cxn>
                </a:cxnLst>
                <a:rect l="0" t="0" r="r" b="b"/>
                <a:pathLst>
                  <a:path w="21600" h="21600" extrusionOk="0">
                    <a:moveTo>
                      <a:pt x="3957" y="4345"/>
                    </a:moveTo>
                    <a:lnTo>
                      <a:pt x="0" y="9049"/>
                    </a:lnTo>
                    <a:lnTo>
                      <a:pt x="6025" y="18824"/>
                    </a:lnTo>
                    <a:lnTo>
                      <a:pt x="7658" y="21600"/>
                    </a:lnTo>
                    <a:lnTo>
                      <a:pt x="7658" y="21477"/>
                    </a:lnTo>
                    <a:lnTo>
                      <a:pt x="7746" y="21600"/>
                    </a:lnTo>
                    <a:lnTo>
                      <a:pt x="9639" y="19305"/>
                    </a:lnTo>
                    <a:lnTo>
                      <a:pt x="21600" y="5674"/>
                    </a:lnTo>
                    <a:lnTo>
                      <a:pt x="18416" y="0"/>
                    </a:lnTo>
                    <a:lnTo>
                      <a:pt x="8347" y="11462"/>
                    </a:lnTo>
                    <a:cubicBezTo>
                      <a:pt x="8347" y="11462"/>
                      <a:pt x="3957" y="4345"/>
                      <a:pt x="3957" y="4345"/>
                    </a:cubicBezTo>
                    <a:close/>
                  </a:path>
                </a:pathLst>
              </a:custGeom>
              <a:solidFill>
                <a:srgbClr val="0F56A6"/>
              </a:solidFill>
              <a:ln w="12700" cap="flat">
                <a:noFill/>
                <a:miter lim="400000"/>
              </a:ln>
              <a:effectLst/>
            </p:spPr>
            <p:txBody>
              <a:bodyPr wrap="square" lIns="28575" tIns="28575" rIns="28575" bIns="2857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grpSp>
        <p:sp>
          <p:nvSpPr>
            <p:cNvPr id="233" name="Shape"/>
            <p:cNvSpPr/>
            <p:nvPr/>
          </p:nvSpPr>
          <p:spPr>
            <a:xfrm>
              <a:off x="74557" y="2307980"/>
              <a:ext cx="358886" cy="358885"/>
            </a:xfrm>
            <a:custGeom>
              <a:avLst/>
              <a:gdLst/>
              <a:ahLst/>
              <a:cxnLst>
                <a:cxn ang="0">
                  <a:pos x="wd2" y="hd2"/>
                </a:cxn>
                <a:cxn ang="5400000">
                  <a:pos x="wd2" y="hd2"/>
                </a:cxn>
                <a:cxn ang="10800000">
                  <a:pos x="wd2" y="hd2"/>
                </a:cxn>
                <a:cxn ang="16200000">
                  <a:pos x="wd2" y="hd2"/>
                </a:cxn>
              </a:cxnLst>
              <a:rect l="0" t="0" r="r" b="b"/>
              <a:pathLst>
                <a:path w="21600" h="21600" extrusionOk="0">
                  <a:moveTo>
                    <a:pt x="15449" y="19258"/>
                  </a:moveTo>
                  <a:cubicBezTo>
                    <a:pt x="15554" y="19136"/>
                    <a:pt x="15658" y="18839"/>
                    <a:pt x="15851" y="18821"/>
                  </a:cubicBezTo>
                  <a:cubicBezTo>
                    <a:pt x="15816" y="17948"/>
                    <a:pt x="16847" y="17668"/>
                    <a:pt x="16969" y="16881"/>
                  </a:cubicBezTo>
                  <a:cubicBezTo>
                    <a:pt x="17004" y="16654"/>
                    <a:pt x="16952" y="16445"/>
                    <a:pt x="16969" y="16217"/>
                  </a:cubicBezTo>
                  <a:cubicBezTo>
                    <a:pt x="16987" y="15903"/>
                    <a:pt x="17371" y="15588"/>
                    <a:pt x="17301" y="15309"/>
                  </a:cubicBezTo>
                  <a:cubicBezTo>
                    <a:pt x="17266" y="15169"/>
                    <a:pt x="16655" y="14767"/>
                    <a:pt x="16497" y="14802"/>
                  </a:cubicBezTo>
                  <a:cubicBezTo>
                    <a:pt x="16375" y="14819"/>
                    <a:pt x="16253" y="14889"/>
                    <a:pt x="16130" y="14907"/>
                  </a:cubicBezTo>
                  <a:cubicBezTo>
                    <a:pt x="15990" y="14942"/>
                    <a:pt x="15851" y="14924"/>
                    <a:pt x="15711" y="14907"/>
                  </a:cubicBezTo>
                  <a:cubicBezTo>
                    <a:pt x="15379" y="14872"/>
                    <a:pt x="14872" y="14889"/>
                    <a:pt x="14680" y="14557"/>
                  </a:cubicBezTo>
                  <a:cubicBezTo>
                    <a:pt x="14627" y="14470"/>
                    <a:pt x="14610" y="14365"/>
                    <a:pt x="14575" y="14260"/>
                  </a:cubicBezTo>
                  <a:cubicBezTo>
                    <a:pt x="14470" y="13893"/>
                    <a:pt x="14016" y="13526"/>
                    <a:pt x="14173" y="13124"/>
                  </a:cubicBezTo>
                  <a:cubicBezTo>
                    <a:pt x="14313" y="12740"/>
                    <a:pt x="14295" y="12408"/>
                    <a:pt x="14400" y="12006"/>
                  </a:cubicBezTo>
                  <a:cubicBezTo>
                    <a:pt x="14540" y="11516"/>
                    <a:pt x="14994" y="11027"/>
                    <a:pt x="15414" y="10782"/>
                  </a:cubicBezTo>
                  <a:cubicBezTo>
                    <a:pt x="15746" y="10608"/>
                    <a:pt x="15781" y="10153"/>
                    <a:pt x="16095" y="9926"/>
                  </a:cubicBezTo>
                  <a:cubicBezTo>
                    <a:pt x="16165" y="9874"/>
                    <a:pt x="16235" y="9839"/>
                    <a:pt x="16270" y="9769"/>
                  </a:cubicBezTo>
                  <a:cubicBezTo>
                    <a:pt x="16515" y="9402"/>
                    <a:pt x="15117" y="8196"/>
                    <a:pt x="16218" y="8109"/>
                  </a:cubicBezTo>
                  <a:cubicBezTo>
                    <a:pt x="16410" y="8091"/>
                    <a:pt x="16655" y="8266"/>
                    <a:pt x="16847" y="8196"/>
                  </a:cubicBezTo>
                  <a:cubicBezTo>
                    <a:pt x="17179" y="8056"/>
                    <a:pt x="16987" y="7759"/>
                    <a:pt x="16777" y="7602"/>
                  </a:cubicBezTo>
                  <a:cubicBezTo>
                    <a:pt x="16672" y="7514"/>
                    <a:pt x="16410" y="7322"/>
                    <a:pt x="16550" y="7147"/>
                  </a:cubicBezTo>
                  <a:cubicBezTo>
                    <a:pt x="16602" y="7095"/>
                    <a:pt x="16672" y="7060"/>
                    <a:pt x="16724" y="7043"/>
                  </a:cubicBezTo>
                  <a:cubicBezTo>
                    <a:pt x="17441" y="6746"/>
                    <a:pt x="18053" y="6064"/>
                    <a:pt x="17354" y="5400"/>
                  </a:cubicBezTo>
                  <a:cubicBezTo>
                    <a:pt x="17196" y="5260"/>
                    <a:pt x="17056" y="5085"/>
                    <a:pt x="17074" y="4876"/>
                  </a:cubicBezTo>
                  <a:cubicBezTo>
                    <a:pt x="17109" y="4561"/>
                    <a:pt x="17651" y="4002"/>
                    <a:pt x="17301" y="3670"/>
                  </a:cubicBezTo>
                  <a:cubicBezTo>
                    <a:pt x="17616" y="3967"/>
                    <a:pt x="17930" y="4281"/>
                    <a:pt x="18210" y="4613"/>
                  </a:cubicBezTo>
                  <a:cubicBezTo>
                    <a:pt x="18489" y="4946"/>
                    <a:pt x="18664" y="5260"/>
                    <a:pt x="18787" y="5575"/>
                  </a:cubicBezTo>
                  <a:cubicBezTo>
                    <a:pt x="18822" y="5575"/>
                    <a:pt x="19905" y="7445"/>
                    <a:pt x="20167" y="8511"/>
                  </a:cubicBezTo>
                  <a:cubicBezTo>
                    <a:pt x="20359" y="9297"/>
                    <a:pt x="20447" y="10136"/>
                    <a:pt x="20429" y="11045"/>
                  </a:cubicBezTo>
                  <a:cubicBezTo>
                    <a:pt x="20429" y="14452"/>
                    <a:pt x="18350" y="17563"/>
                    <a:pt x="15449" y="19258"/>
                  </a:cubicBezTo>
                  <a:cubicBezTo>
                    <a:pt x="15449" y="19258"/>
                    <a:pt x="15449" y="19258"/>
                    <a:pt x="15449" y="19258"/>
                  </a:cubicBezTo>
                  <a:close/>
                  <a:moveTo>
                    <a:pt x="13649" y="2726"/>
                  </a:moveTo>
                  <a:cubicBezTo>
                    <a:pt x="13474" y="2988"/>
                    <a:pt x="13282" y="2936"/>
                    <a:pt x="13020" y="3006"/>
                  </a:cubicBezTo>
                  <a:cubicBezTo>
                    <a:pt x="12792" y="3058"/>
                    <a:pt x="12600" y="3215"/>
                    <a:pt x="12373" y="3285"/>
                  </a:cubicBezTo>
                  <a:cubicBezTo>
                    <a:pt x="12128" y="3373"/>
                    <a:pt x="11919" y="3320"/>
                    <a:pt x="11726" y="3547"/>
                  </a:cubicBezTo>
                  <a:cubicBezTo>
                    <a:pt x="11622" y="3652"/>
                    <a:pt x="11569" y="3792"/>
                    <a:pt x="11482" y="3914"/>
                  </a:cubicBezTo>
                  <a:cubicBezTo>
                    <a:pt x="11412" y="4037"/>
                    <a:pt x="11307" y="4159"/>
                    <a:pt x="11167" y="4212"/>
                  </a:cubicBezTo>
                  <a:cubicBezTo>
                    <a:pt x="10730" y="4386"/>
                    <a:pt x="10328" y="3687"/>
                    <a:pt x="10276" y="3338"/>
                  </a:cubicBezTo>
                  <a:cubicBezTo>
                    <a:pt x="10258" y="3233"/>
                    <a:pt x="10258" y="3146"/>
                    <a:pt x="10276" y="3041"/>
                  </a:cubicBezTo>
                  <a:cubicBezTo>
                    <a:pt x="10363" y="2464"/>
                    <a:pt x="10398" y="2272"/>
                    <a:pt x="10136" y="1747"/>
                  </a:cubicBezTo>
                  <a:cubicBezTo>
                    <a:pt x="10084" y="1660"/>
                    <a:pt x="9804" y="1311"/>
                    <a:pt x="9804" y="1258"/>
                  </a:cubicBezTo>
                  <a:lnTo>
                    <a:pt x="9804" y="1206"/>
                  </a:lnTo>
                  <a:cubicBezTo>
                    <a:pt x="10136" y="1171"/>
                    <a:pt x="10468" y="1153"/>
                    <a:pt x="10818" y="1153"/>
                  </a:cubicBezTo>
                  <a:cubicBezTo>
                    <a:pt x="11552" y="1153"/>
                    <a:pt x="12268" y="1241"/>
                    <a:pt x="12967" y="1398"/>
                  </a:cubicBezTo>
                  <a:cubicBezTo>
                    <a:pt x="13334" y="1485"/>
                    <a:pt x="13596" y="1485"/>
                    <a:pt x="13719" y="1800"/>
                  </a:cubicBezTo>
                  <a:cubicBezTo>
                    <a:pt x="13823" y="2080"/>
                    <a:pt x="13823" y="2447"/>
                    <a:pt x="13649" y="2726"/>
                  </a:cubicBezTo>
                  <a:cubicBezTo>
                    <a:pt x="13649" y="2726"/>
                    <a:pt x="13649" y="2726"/>
                    <a:pt x="13649" y="2726"/>
                  </a:cubicBezTo>
                  <a:close/>
                  <a:moveTo>
                    <a:pt x="10625" y="16113"/>
                  </a:moveTo>
                  <a:cubicBezTo>
                    <a:pt x="10538" y="16357"/>
                    <a:pt x="10223" y="16445"/>
                    <a:pt x="10066" y="16637"/>
                  </a:cubicBezTo>
                  <a:cubicBezTo>
                    <a:pt x="9909" y="16829"/>
                    <a:pt x="9891" y="17091"/>
                    <a:pt x="9769" y="17301"/>
                  </a:cubicBezTo>
                  <a:cubicBezTo>
                    <a:pt x="9524" y="17720"/>
                    <a:pt x="8983" y="17825"/>
                    <a:pt x="8616" y="18122"/>
                  </a:cubicBezTo>
                  <a:cubicBezTo>
                    <a:pt x="8301" y="18385"/>
                    <a:pt x="8126" y="18769"/>
                    <a:pt x="7882" y="19101"/>
                  </a:cubicBezTo>
                  <a:cubicBezTo>
                    <a:pt x="7637" y="19433"/>
                    <a:pt x="7252" y="19730"/>
                    <a:pt x="6851" y="19625"/>
                  </a:cubicBezTo>
                  <a:cubicBezTo>
                    <a:pt x="6571" y="19555"/>
                    <a:pt x="6379" y="19311"/>
                    <a:pt x="6274" y="19049"/>
                  </a:cubicBezTo>
                  <a:cubicBezTo>
                    <a:pt x="6169" y="18786"/>
                    <a:pt x="6134" y="18507"/>
                    <a:pt x="6099" y="18227"/>
                  </a:cubicBezTo>
                  <a:cubicBezTo>
                    <a:pt x="5924" y="17196"/>
                    <a:pt x="5400" y="16218"/>
                    <a:pt x="4666" y="15483"/>
                  </a:cubicBezTo>
                  <a:cubicBezTo>
                    <a:pt x="4212" y="15029"/>
                    <a:pt x="3845" y="14592"/>
                    <a:pt x="4072" y="13911"/>
                  </a:cubicBezTo>
                  <a:cubicBezTo>
                    <a:pt x="4159" y="13649"/>
                    <a:pt x="4334" y="13404"/>
                    <a:pt x="4334" y="13124"/>
                  </a:cubicBezTo>
                  <a:cubicBezTo>
                    <a:pt x="4334" y="13054"/>
                    <a:pt x="4317" y="13002"/>
                    <a:pt x="4299" y="12932"/>
                  </a:cubicBezTo>
                  <a:cubicBezTo>
                    <a:pt x="4229" y="12705"/>
                    <a:pt x="4352" y="12460"/>
                    <a:pt x="4596" y="12390"/>
                  </a:cubicBezTo>
                  <a:cubicBezTo>
                    <a:pt x="4684" y="12373"/>
                    <a:pt x="4753" y="12338"/>
                    <a:pt x="4823" y="12320"/>
                  </a:cubicBezTo>
                  <a:cubicBezTo>
                    <a:pt x="5033" y="12268"/>
                    <a:pt x="5243" y="12320"/>
                    <a:pt x="5435" y="12373"/>
                  </a:cubicBezTo>
                  <a:cubicBezTo>
                    <a:pt x="5889" y="12478"/>
                    <a:pt x="6326" y="12600"/>
                    <a:pt x="6746" y="12810"/>
                  </a:cubicBezTo>
                  <a:cubicBezTo>
                    <a:pt x="7427" y="13159"/>
                    <a:pt x="7934" y="13736"/>
                    <a:pt x="8511" y="14225"/>
                  </a:cubicBezTo>
                  <a:cubicBezTo>
                    <a:pt x="8790" y="14470"/>
                    <a:pt x="9105" y="14697"/>
                    <a:pt x="9420" y="14889"/>
                  </a:cubicBezTo>
                  <a:cubicBezTo>
                    <a:pt x="9612" y="15012"/>
                    <a:pt x="9787" y="15116"/>
                    <a:pt x="9996" y="15221"/>
                  </a:cubicBezTo>
                  <a:cubicBezTo>
                    <a:pt x="10171" y="15309"/>
                    <a:pt x="10346" y="15396"/>
                    <a:pt x="10486" y="15536"/>
                  </a:cubicBezTo>
                  <a:cubicBezTo>
                    <a:pt x="10608" y="15711"/>
                    <a:pt x="10695" y="15920"/>
                    <a:pt x="10625" y="16113"/>
                  </a:cubicBezTo>
                  <a:cubicBezTo>
                    <a:pt x="10625" y="16113"/>
                    <a:pt x="10625" y="16113"/>
                    <a:pt x="10625" y="16113"/>
                  </a:cubicBezTo>
                  <a:close/>
                  <a:moveTo>
                    <a:pt x="3425" y="8685"/>
                  </a:moveTo>
                  <a:cubicBezTo>
                    <a:pt x="3128" y="8581"/>
                    <a:pt x="2499" y="8616"/>
                    <a:pt x="2289" y="8878"/>
                  </a:cubicBezTo>
                  <a:cubicBezTo>
                    <a:pt x="2132" y="9052"/>
                    <a:pt x="2027" y="9577"/>
                    <a:pt x="2010" y="9804"/>
                  </a:cubicBezTo>
                  <a:cubicBezTo>
                    <a:pt x="1992" y="10014"/>
                    <a:pt x="1992" y="10381"/>
                    <a:pt x="2132" y="10573"/>
                  </a:cubicBezTo>
                  <a:cubicBezTo>
                    <a:pt x="2167" y="10625"/>
                    <a:pt x="2202" y="10660"/>
                    <a:pt x="2237" y="10713"/>
                  </a:cubicBezTo>
                  <a:lnTo>
                    <a:pt x="2586" y="10713"/>
                  </a:lnTo>
                  <a:cubicBezTo>
                    <a:pt x="2796" y="10713"/>
                    <a:pt x="2744" y="10258"/>
                    <a:pt x="3023" y="10223"/>
                  </a:cubicBezTo>
                  <a:cubicBezTo>
                    <a:pt x="3093" y="10223"/>
                    <a:pt x="3180" y="10276"/>
                    <a:pt x="3180" y="10346"/>
                  </a:cubicBezTo>
                  <a:cubicBezTo>
                    <a:pt x="3180" y="10381"/>
                    <a:pt x="3163" y="10416"/>
                    <a:pt x="3146" y="10433"/>
                  </a:cubicBezTo>
                  <a:cubicBezTo>
                    <a:pt x="3006" y="10678"/>
                    <a:pt x="2691" y="11202"/>
                    <a:pt x="3128" y="11237"/>
                  </a:cubicBezTo>
                  <a:cubicBezTo>
                    <a:pt x="3687" y="11289"/>
                    <a:pt x="3408" y="11709"/>
                    <a:pt x="3443" y="12023"/>
                  </a:cubicBezTo>
                  <a:cubicBezTo>
                    <a:pt x="3443" y="12058"/>
                    <a:pt x="3460" y="12146"/>
                    <a:pt x="3478" y="12146"/>
                  </a:cubicBezTo>
                  <a:lnTo>
                    <a:pt x="3320" y="12216"/>
                  </a:lnTo>
                  <a:cubicBezTo>
                    <a:pt x="3163" y="12023"/>
                    <a:pt x="3006" y="11831"/>
                    <a:pt x="2848" y="11674"/>
                  </a:cubicBezTo>
                  <a:cubicBezTo>
                    <a:pt x="2499" y="11289"/>
                    <a:pt x="2237" y="11202"/>
                    <a:pt x="1835" y="10922"/>
                  </a:cubicBezTo>
                  <a:cubicBezTo>
                    <a:pt x="1695" y="10835"/>
                    <a:pt x="1538" y="10643"/>
                    <a:pt x="1450" y="10503"/>
                  </a:cubicBezTo>
                  <a:cubicBezTo>
                    <a:pt x="1415" y="10433"/>
                    <a:pt x="1363" y="10363"/>
                    <a:pt x="1328" y="10311"/>
                  </a:cubicBezTo>
                  <a:cubicBezTo>
                    <a:pt x="1328" y="10031"/>
                    <a:pt x="1346" y="9734"/>
                    <a:pt x="1276" y="9454"/>
                  </a:cubicBezTo>
                  <a:lnTo>
                    <a:pt x="1241" y="9419"/>
                  </a:lnTo>
                  <a:cubicBezTo>
                    <a:pt x="1713" y="6082"/>
                    <a:pt x="3914" y="3285"/>
                    <a:pt x="6920" y="1957"/>
                  </a:cubicBezTo>
                  <a:lnTo>
                    <a:pt x="7322" y="1800"/>
                  </a:lnTo>
                  <a:cubicBezTo>
                    <a:pt x="7654" y="1678"/>
                    <a:pt x="7986" y="1555"/>
                    <a:pt x="8318" y="1468"/>
                  </a:cubicBezTo>
                  <a:lnTo>
                    <a:pt x="8388" y="1451"/>
                  </a:lnTo>
                  <a:cubicBezTo>
                    <a:pt x="8441" y="1433"/>
                    <a:pt x="8511" y="1416"/>
                    <a:pt x="8563" y="1416"/>
                  </a:cubicBezTo>
                  <a:cubicBezTo>
                    <a:pt x="8633" y="1433"/>
                    <a:pt x="8703" y="1468"/>
                    <a:pt x="8773" y="1485"/>
                  </a:cubicBezTo>
                  <a:cubicBezTo>
                    <a:pt x="8965" y="1713"/>
                    <a:pt x="8930" y="1992"/>
                    <a:pt x="9035" y="2254"/>
                  </a:cubicBezTo>
                  <a:cubicBezTo>
                    <a:pt x="9087" y="2412"/>
                    <a:pt x="9350" y="2691"/>
                    <a:pt x="9245" y="2849"/>
                  </a:cubicBezTo>
                  <a:cubicBezTo>
                    <a:pt x="9157" y="2971"/>
                    <a:pt x="9000" y="2936"/>
                    <a:pt x="8895" y="3023"/>
                  </a:cubicBezTo>
                  <a:cubicBezTo>
                    <a:pt x="8773" y="3128"/>
                    <a:pt x="8703" y="3268"/>
                    <a:pt x="8563" y="3373"/>
                  </a:cubicBezTo>
                  <a:cubicBezTo>
                    <a:pt x="8511" y="3408"/>
                    <a:pt x="8441" y="3443"/>
                    <a:pt x="8406" y="3495"/>
                  </a:cubicBezTo>
                  <a:cubicBezTo>
                    <a:pt x="8336" y="3583"/>
                    <a:pt x="8353" y="3722"/>
                    <a:pt x="8371" y="3827"/>
                  </a:cubicBezTo>
                  <a:cubicBezTo>
                    <a:pt x="8441" y="4194"/>
                    <a:pt x="8388" y="4579"/>
                    <a:pt x="8703" y="4841"/>
                  </a:cubicBezTo>
                  <a:cubicBezTo>
                    <a:pt x="9297" y="5330"/>
                    <a:pt x="8860" y="5627"/>
                    <a:pt x="8231" y="5715"/>
                  </a:cubicBezTo>
                  <a:cubicBezTo>
                    <a:pt x="8021" y="5750"/>
                    <a:pt x="7689" y="5767"/>
                    <a:pt x="7550" y="5942"/>
                  </a:cubicBezTo>
                  <a:cubicBezTo>
                    <a:pt x="7392" y="6117"/>
                    <a:pt x="7497" y="6274"/>
                    <a:pt x="7340" y="6431"/>
                  </a:cubicBezTo>
                  <a:cubicBezTo>
                    <a:pt x="7095" y="6693"/>
                    <a:pt x="6553" y="6623"/>
                    <a:pt x="6239" y="6781"/>
                  </a:cubicBezTo>
                  <a:cubicBezTo>
                    <a:pt x="5802" y="6990"/>
                    <a:pt x="5522" y="7357"/>
                    <a:pt x="5225" y="7724"/>
                  </a:cubicBezTo>
                  <a:cubicBezTo>
                    <a:pt x="4946" y="8074"/>
                    <a:pt x="4614" y="8319"/>
                    <a:pt x="4264" y="8581"/>
                  </a:cubicBezTo>
                  <a:cubicBezTo>
                    <a:pt x="3897" y="8843"/>
                    <a:pt x="3845" y="8825"/>
                    <a:pt x="3425" y="8686"/>
                  </a:cubicBezTo>
                  <a:cubicBezTo>
                    <a:pt x="3425" y="8686"/>
                    <a:pt x="3425" y="8685"/>
                    <a:pt x="3425" y="8685"/>
                  </a:cubicBezTo>
                  <a:close/>
                  <a:moveTo>
                    <a:pt x="10800" y="0"/>
                  </a:moveTo>
                  <a:cubicBezTo>
                    <a:pt x="4841" y="0"/>
                    <a:pt x="0" y="4841"/>
                    <a:pt x="0" y="10800"/>
                  </a:cubicBezTo>
                  <a:cubicBezTo>
                    <a:pt x="0" y="16759"/>
                    <a:pt x="4841" y="21600"/>
                    <a:pt x="10800" y="21600"/>
                  </a:cubicBezTo>
                  <a:cubicBezTo>
                    <a:pt x="16759" y="21600"/>
                    <a:pt x="21600" y="16759"/>
                    <a:pt x="21600" y="10800"/>
                  </a:cubicBezTo>
                  <a:cubicBezTo>
                    <a:pt x="21600" y="4841"/>
                    <a:pt x="16759" y="0"/>
                    <a:pt x="10800" y="0"/>
                  </a:cubicBezTo>
                  <a:close/>
                </a:path>
              </a:pathLst>
            </a:custGeom>
            <a:solidFill>
              <a:srgbClr val="0F56A6"/>
            </a:solidFill>
            <a:ln w="12700" cap="flat">
              <a:noFill/>
              <a:miter lim="400000"/>
            </a:ln>
            <a:effectLst/>
          </p:spPr>
          <p:txBody>
            <a:bodyPr wrap="square" lIns="28575" tIns="28575" rIns="28575" bIns="2857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grpSp>
          <p:nvGrpSpPr>
            <p:cNvPr id="236" name="Group"/>
            <p:cNvGrpSpPr/>
            <p:nvPr/>
          </p:nvGrpSpPr>
          <p:grpSpPr>
            <a:xfrm>
              <a:off x="104898" y="79252"/>
              <a:ext cx="298204" cy="319387"/>
              <a:chOff x="0" y="0"/>
              <a:chExt cx="298203" cy="319385"/>
            </a:xfrm>
          </p:grpSpPr>
          <p:sp>
            <p:nvSpPr>
              <p:cNvPr id="234" name="Oval"/>
              <p:cNvSpPr/>
              <p:nvPr/>
            </p:nvSpPr>
            <p:spPr>
              <a:xfrm>
                <a:off x="70658" y="0"/>
                <a:ext cx="156151" cy="163994"/>
              </a:xfrm>
              <a:prstGeom prst="ellipse">
                <a:avLst/>
              </a:prstGeom>
              <a:solidFill>
                <a:srgbClr val="0F56A6"/>
              </a:solidFill>
              <a:ln w="12700" cap="flat">
                <a:noFill/>
                <a:miter lim="400000"/>
              </a:ln>
              <a:effectLst/>
            </p:spPr>
            <p:txBody>
              <a:bodyPr wrap="square" lIns="28575" tIns="28575" rIns="28575" bIns="2857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235" name="Shape"/>
              <p:cNvSpPr/>
              <p:nvPr/>
            </p:nvSpPr>
            <p:spPr>
              <a:xfrm>
                <a:off x="0" y="162729"/>
                <a:ext cx="298204" cy="156657"/>
              </a:xfrm>
              <a:custGeom>
                <a:avLst/>
                <a:gdLst/>
                <a:ahLst/>
                <a:cxnLst>
                  <a:cxn ang="0">
                    <a:pos x="wd2" y="hd2"/>
                  </a:cxn>
                  <a:cxn ang="5400000">
                    <a:pos x="wd2" y="hd2"/>
                  </a:cxn>
                  <a:cxn ang="10800000">
                    <a:pos x="wd2" y="hd2"/>
                  </a:cxn>
                  <a:cxn ang="16200000">
                    <a:pos x="wd2" y="hd2"/>
                  </a:cxn>
                </a:cxnLst>
                <a:rect l="0" t="0" r="r" b="b"/>
                <a:pathLst>
                  <a:path w="21157" h="21090" extrusionOk="0">
                    <a:moveTo>
                      <a:pt x="20939" y="12861"/>
                    </a:moveTo>
                    <a:cubicBezTo>
                      <a:pt x="20105" y="3407"/>
                      <a:pt x="14136" y="335"/>
                      <a:pt x="13351" y="0"/>
                    </a:cubicBezTo>
                    <a:cubicBezTo>
                      <a:pt x="11682" y="2449"/>
                      <a:pt x="9355" y="2449"/>
                      <a:pt x="7686" y="0"/>
                    </a:cubicBezTo>
                    <a:cubicBezTo>
                      <a:pt x="6902" y="336"/>
                      <a:pt x="1060" y="3408"/>
                      <a:pt x="225" y="12863"/>
                    </a:cubicBezTo>
                    <a:cubicBezTo>
                      <a:pt x="-205" y="16799"/>
                      <a:pt x="-54" y="20112"/>
                      <a:pt x="984" y="20878"/>
                    </a:cubicBezTo>
                    <a:cubicBezTo>
                      <a:pt x="1818" y="21549"/>
                      <a:pt x="4348" y="19967"/>
                      <a:pt x="5283" y="19343"/>
                    </a:cubicBezTo>
                    <a:cubicBezTo>
                      <a:pt x="5384" y="19294"/>
                      <a:pt x="5511" y="19198"/>
                      <a:pt x="5612" y="19103"/>
                    </a:cubicBezTo>
                    <a:lnTo>
                      <a:pt x="5638" y="19103"/>
                    </a:lnTo>
                    <a:cubicBezTo>
                      <a:pt x="6194" y="18574"/>
                      <a:pt x="6599" y="17472"/>
                      <a:pt x="6599" y="16223"/>
                    </a:cubicBezTo>
                    <a:lnTo>
                      <a:pt x="6599" y="16079"/>
                    </a:lnTo>
                    <a:cubicBezTo>
                      <a:pt x="6599" y="14303"/>
                      <a:pt x="5841" y="12863"/>
                      <a:pt x="4905" y="12863"/>
                    </a:cubicBezTo>
                    <a:lnTo>
                      <a:pt x="4829" y="12863"/>
                    </a:lnTo>
                    <a:cubicBezTo>
                      <a:pt x="4626" y="12863"/>
                      <a:pt x="4450" y="12912"/>
                      <a:pt x="4273" y="13054"/>
                    </a:cubicBezTo>
                    <a:lnTo>
                      <a:pt x="4273" y="7775"/>
                    </a:lnTo>
                    <a:cubicBezTo>
                      <a:pt x="4273" y="7775"/>
                      <a:pt x="7788" y="7775"/>
                      <a:pt x="10191" y="10750"/>
                    </a:cubicBezTo>
                    <a:lnTo>
                      <a:pt x="10164" y="21069"/>
                    </a:lnTo>
                    <a:lnTo>
                      <a:pt x="10873" y="21069"/>
                    </a:lnTo>
                    <a:lnTo>
                      <a:pt x="10847" y="10750"/>
                    </a:lnTo>
                    <a:cubicBezTo>
                      <a:pt x="13250" y="7775"/>
                      <a:pt x="16765" y="7775"/>
                      <a:pt x="16765" y="7775"/>
                    </a:cubicBezTo>
                    <a:lnTo>
                      <a:pt x="16765" y="13054"/>
                    </a:lnTo>
                    <a:cubicBezTo>
                      <a:pt x="16588" y="12959"/>
                      <a:pt x="16411" y="12863"/>
                      <a:pt x="16209" y="12863"/>
                    </a:cubicBezTo>
                    <a:lnTo>
                      <a:pt x="16133" y="12863"/>
                    </a:lnTo>
                    <a:cubicBezTo>
                      <a:pt x="15197" y="12863"/>
                      <a:pt x="14438" y="14303"/>
                      <a:pt x="14438" y="16079"/>
                    </a:cubicBezTo>
                    <a:lnTo>
                      <a:pt x="14438" y="16223"/>
                    </a:lnTo>
                    <a:cubicBezTo>
                      <a:pt x="14438" y="17758"/>
                      <a:pt x="15020" y="19054"/>
                      <a:pt x="15779" y="19391"/>
                    </a:cubicBezTo>
                    <a:cubicBezTo>
                      <a:pt x="16690" y="20016"/>
                      <a:pt x="19244" y="21600"/>
                      <a:pt x="20105" y="20927"/>
                    </a:cubicBezTo>
                    <a:cubicBezTo>
                      <a:pt x="21142" y="20109"/>
                      <a:pt x="21395" y="16799"/>
                      <a:pt x="20940" y="12861"/>
                    </a:cubicBezTo>
                    <a:cubicBezTo>
                      <a:pt x="20940" y="12861"/>
                      <a:pt x="20939" y="12861"/>
                      <a:pt x="20939" y="12861"/>
                    </a:cubicBezTo>
                    <a:close/>
                  </a:path>
                </a:pathLst>
              </a:custGeom>
              <a:solidFill>
                <a:srgbClr val="0F56A6"/>
              </a:solidFill>
              <a:ln w="12700" cap="flat">
                <a:noFill/>
                <a:miter lim="400000"/>
              </a:ln>
              <a:effectLst/>
            </p:spPr>
            <p:txBody>
              <a:bodyPr wrap="square" lIns="28575" tIns="28575" rIns="28575" bIns="2857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grpSp>
      </p:grpSp>
      <p:pic>
        <p:nvPicPr>
          <p:cNvPr id="238" name="Image" descr="Image"/>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5014453" y="-147484"/>
            <a:ext cx="4129548" cy="5015780"/>
          </a:xfrm>
          <a:custGeom>
            <a:avLst/>
            <a:gdLst/>
            <a:ahLst/>
            <a:cxnLst>
              <a:cxn ang="0">
                <a:pos x="wd2" y="hd2"/>
              </a:cxn>
              <a:cxn ang="5400000">
                <a:pos x="wd2" y="hd2"/>
              </a:cxn>
              <a:cxn ang="10800000">
                <a:pos x="wd2" y="hd2"/>
              </a:cxn>
              <a:cxn ang="16200000">
                <a:pos x="wd2" y="hd2"/>
              </a:cxn>
            </a:cxnLst>
            <a:rect l="0" t="0" r="r" b="b"/>
            <a:pathLst>
              <a:path w="21600" h="21600" extrusionOk="0">
                <a:moveTo>
                  <a:pt x="8631" y="0"/>
                </a:moveTo>
                <a:lnTo>
                  <a:pt x="8595" y="23"/>
                </a:lnTo>
                <a:lnTo>
                  <a:pt x="0" y="21600"/>
                </a:lnTo>
                <a:lnTo>
                  <a:pt x="21600" y="21600"/>
                </a:lnTo>
                <a:lnTo>
                  <a:pt x="21600" y="0"/>
                </a:lnTo>
                <a:lnTo>
                  <a:pt x="8631" y="0"/>
                </a:lnTo>
                <a:close/>
              </a:path>
            </a:pathLst>
          </a:custGeom>
          <a:ln w="12700">
            <a:miter lim="400000"/>
          </a:ln>
        </p:spPr>
      </p:pic>
      <p:sp>
        <p:nvSpPr>
          <p:cNvPr id="239" name="Right Triangle 3"/>
          <p:cNvSpPr/>
          <p:nvPr/>
        </p:nvSpPr>
        <p:spPr>
          <a:xfrm>
            <a:off x="5909186" y="-9832"/>
            <a:ext cx="2090079" cy="2133527"/>
          </a:xfrm>
          <a:custGeom>
            <a:avLst/>
            <a:gdLst/>
            <a:ahLst/>
            <a:cxnLst>
              <a:cxn ang="0">
                <a:pos x="wd2" y="hd2"/>
              </a:cxn>
              <a:cxn ang="5400000">
                <a:pos x="wd2" y="hd2"/>
              </a:cxn>
              <a:cxn ang="10800000">
                <a:pos x="wd2" y="hd2"/>
              </a:cxn>
              <a:cxn ang="16200000">
                <a:pos x="wd2" y="hd2"/>
              </a:cxn>
            </a:cxnLst>
            <a:rect l="0" t="0" r="r" b="b"/>
            <a:pathLst>
              <a:path w="21600" h="21600" extrusionOk="0">
                <a:moveTo>
                  <a:pt x="10668" y="0"/>
                </a:moveTo>
                <a:lnTo>
                  <a:pt x="7170" y="55"/>
                </a:lnTo>
                <a:lnTo>
                  <a:pt x="0" y="21600"/>
                </a:lnTo>
                <a:lnTo>
                  <a:pt x="21600" y="0"/>
                </a:lnTo>
                <a:lnTo>
                  <a:pt x="10668" y="0"/>
                </a:lnTo>
                <a:close/>
              </a:path>
            </a:pathLst>
          </a:custGeom>
          <a:gradFill>
            <a:gsLst>
              <a:gs pos="0">
                <a:srgbClr val="014FA0"/>
              </a:gs>
              <a:gs pos="100000">
                <a:srgbClr val="112D76"/>
              </a:gs>
            </a:gsLst>
            <a:lin ang="13564503"/>
          </a:gradFill>
          <a:ln w="12700">
            <a:miter lim="400000"/>
          </a:ln>
        </p:spPr>
        <p:txBody>
          <a:bodyPr lIns="34289" rIns="34289" anchor="ctr"/>
          <a:lstStyle/>
          <a:p>
            <a:endParaRPr sz="1350"/>
          </a:p>
        </p:txBody>
      </p:sp>
      <p:sp>
        <p:nvSpPr>
          <p:cNvPr id="240" name="Right Triangle 3"/>
          <p:cNvSpPr/>
          <p:nvPr/>
        </p:nvSpPr>
        <p:spPr>
          <a:xfrm>
            <a:off x="5065659" y="4102239"/>
            <a:ext cx="4078341" cy="7660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21600"/>
                </a:lnTo>
                <a:close/>
              </a:path>
            </a:pathLst>
          </a:custGeom>
          <a:gradFill>
            <a:gsLst>
              <a:gs pos="0">
                <a:srgbClr val="D71440"/>
              </a:gs>
              <a:gs pos="100000">
                <a:srgbClr val="C60C30"/>
              </a:gs>
            </a:gsLst>
            <a:lin ang="21144906"/>
          </a:gradFill>
          <a:ln w="12700">
            <a:miter lim="400000"/>
          </a:ln>
        </p:spPr>
        <p:txBody>
          <a:bodyPr lIns="34289" rIns="34289" anchor="ctr"/>
          <a:lstStyle/>
          <a:p>
            <a:pPr algn="ctr">
              <a:defRPr>
                <a:solidFill>
                  <a:srgbClr val="FFFFFF"/>
                </a:solidFill>
              </a:defRPr>
            </a:pPr>
            <a:endParaRPr sz="1350"/>
          </a:p>
        </p:txBody>
      </p:sp>
      <p:sp>
        <p:nvSpPr>
          <p:cNvPr id="25" name="Title 1"/>
          <p:cNvSpPr txBox="1">
            <a:spLocks/>
          </p:cNvSpPr>
          <p:nvPr/>
        </p:nvSpPr>
        <p:spPr>
          <a:xfrm>
            <a:off x="809512" y="121666"/>
            <a:ext cx="7570696"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2400" b="1" dirty="0">
                <a:solidFill>
                  <a:srgbClr val="181C62"/>
                </a:solidFill>
              </a:rPr>
              <a:t>Nanyang Business School</a:t>
            </a:r>
          </a:p>
        </p:txBody>
      </p:sp>
      <p:sp>
        <p:nvSpPr>
          <p:cNvPr id="2" name="TextBox 1"/>
          <p:cNvSpPr txBox="1"/>
          <p:nvPr/>
        </p:nvSpPr>
        <p:spPr>
          <a:xfrm>
            <a:off x="814512" y="850746"/>
            <a:ext cx="3976943" cy="892552"/>
          </a:xfrm>
          <a:prstGeom prst="rect">
            <a:avLst/>
          </a:prstGeom>
          <a:noFill/>
        </p:spPr>
        <p:txBody>
          <a:bodyPr wrap="square" rtlCol="0">
            <a:spAutoFit/>
          </a:bodyPr>
          <a:lstStyle/>
          <a:p>
            <a:r>
              <a:rPr lang="en-US" sz="1300" dirty="0">
                <a:latin typeface="Arial" panose="020B0604020202020204" pitchFamily="34" charset="0"/>
                <a:cs typeface="Arial" panose="020B0604020202020204" pitchFamily="34" charset="0"/>
              </a:rPr>
              <a:t>In 1995, NTU’s School of Accountancy and Business was renamed Nanyang Business School – an institution that is consistency counted among the world’s top-tier business school</a:t>
            </a:r>
          </a:p>
        </p:txBody>
      </p:sp>
    </p:spTree>
    <p:extLst>
      <p:ext uri="{BB962C8B-B14F-4D97-AF65-F5344CB8AC3E}">
        <p14:creationId xmlns:p14="http://schemas.microsoft.com/office/powerpoint/2010/main" val="106591602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22"/>
          <p:cNvSpPr/>
          <p:nvPr/>
        </p:nvSpPr>
        <p:spPr>
          <a:xfrm>
            <a:off x="0" y="598395"/>
            <a:ext cx="9144000" cy="4379128"/>
          </a:xfrm>
          <a:custGeom>
            <a:avLst/>
            <a:gdLst/>
            <a:ahLst/>
            <a:cxnLst>
              <a:cxn ang="0">
                <a:pos x="wd2" y="hd2"/>
              </a:cxn>
              <a:cxn ang="5400000">
                <a:pos x="wd2" y="hd2"/>
              </a:cxn>
              <a:cxn ang="10800000">
                <a:pos x="wd2" y="hd2"/>
              </a:cxn>
              <a:cxn ang="16200000">
                <a:pos x="wd2" y="hd2"/>
              </a:cxn>
            </a:cxnLst>
            <a:rect l="0" t="0" r="r" b="b"/>
            <a:pathLst>
              <a:path w="21600" h="21599" extrusionOk="0">
                <a:moveTo>
                  <a:pt x="8430" y="0"/>
                </a:moveTo>
                <a:cubicBezTo>
                  <a:pt x="8402" y="0"/>
                  <a:pt x="8360" y="65"/>
                  <a:pt x="8337" y="70"/>
                </a:cubicBezTo>
                <a:cubicBezTo>
                  <a:pt x="8308" y="76"/>
                  <a:pt x="8273" y="30"/>
                  <a:pt x="8238" y="25"/>
                </a:cubicBezTo>
                <a:cubicBezTo>
                  <a:pt x="8146" y="12"/>
                  <a:pt x="8057" y="45"/>
                  <a:pt x="7988" y="117"/>
                </a:cubicBezTo>
                <a:cubicBezTo>
                  <a:pt x="7969" y="108"/>
                  <a:pt x="7853" y="53"/>
                  <a:pt x="7843" y="150"/>
                </a:cubicBezTo>
                <a:cubicBezTo>
                  <a:pt x="7737" y="103"/>
                  <a:pt x="7597" y="139"/>
                  <a:pt x="7480" y="137"/>
                </a:cubicBezTo>
                <a:cubicBezTo>
                  <a:pt x="7392" y="28"/>
                  <a:pt x="7260" y="80"/>
                  <a:pt x="7106" y="55"/>
                </a:cubicBezTo>
                <a:cubicBezTo>
                  <a:pt x="7010" y="39"/>
                  <a:pt x="6910" y="14"/>
                  <a:pt x="6826" y="32"/>
                </a:cubicBezTo>
                <a:cubicBezTo>
                  <a:pt x="6806" y="37"/>
                  <a:pt x="6787" y="61"/>
                  <a:pt x="6769" y="65"/>
                </a:cubicBezTo>
                <a:cubicBezTo>
                  <a:pt x="6674" y="85"/>
                  <a:pt x="6583" y="31"/>
                  <a:pt x="6524" y="117"/>
                </a:cubicBezTo>
                <a:cubicBezTo>
                  <a:pt x="6375" y="76"/>
                  <a:pt x="6242" y="166"/>
                  <a:pt x="6093" y="180"/>
                </a:cubicBezTo>
                <a:cubicBezTo>
                  <a:pt x="6094" y="234"/>
                  <a:pt x="6144" y="245"/>
                  <a:pt x="6134" y="285"/>
                </a:cubicBezTo>
                <a:cubicBezTo>
                  <a:pt x="6103" y="326"/>
                  <a:pt x="6076" y="244"/>
                  <a:pt x="6051" y="210"/>
                </a:cubicBezTo>
                <a:cubicBezTo>
                  <a:pt x="5922" y="207"/>
                  <a:pt x="5832" y="283"/>
                  <a:pt x="5751" y="377"/>
                </a:cubicBezTo>
                <a:cubicBezTo>
                  <a:pt x="5754" y="423"/>
                  <a:pt x="5756" y="471"/>
                  <a:pt x="5787" y="462"/>
                </a:cubicBezTo>
                <a:cubicBezTo>
                  <a:pt x="5785" y="515"/>
                  <a:pt x="5798" y="539"/>
                  <a:pt x="5808" y="567"/>
                </a:cubicBezTo>
                <a:cubicBezTo>
                  <a:pt x="5873" y="621"/>
                  <a:pt x="5969" y="591"/>
                  <a:pt x="6025" y="577"/>
                </a:cubicBezTo>
                <a:cubicBezTo>
                  <a:pt x="5998" y="620"/>
                  <a:pt x="5953" y="581"/>
                  <a:pt x="5953" y="691"/>
                </a:cubicBezTo>
                <a:cubicBezTo>
                  <a:pt x="5857" y="678"/>
                  <a:pt x="5778" y="775"/>
                  <a:pt x="5694" y="754"/>
                </a:cubicBezTo>
                <a:cubicBezTo>
                  <a:pt x="5624" y="736"/>
                  <a:pt x="5548" y="631"/>
                  <a:pt x="5480" y="744"/>
                </a:cubicBezTo>
                <a:cubicBezTo>
                  <a:pt x="5499" y="853"/>
                  <a:pt x="5569" y="808"/>
                  <a:pt x="5626" y="826"/>
                </a:cubicBezTo>
                <a:cubicBezTo>
                  <a:pt x="5620" y="908"/>
                  <a:pt x="5568" y="898"/>
                  <a:pt x="5568" y="993"/>
                </a:cubicBezTo>
                <a:cubicBezTo>
                  <a:pt x="5663" y="1092"/>
                  <a:pt x="5854" y="1015"/>
                  <a:pt x="6000" y="1036"/>
                </a:cubicBezTo>
                <a:cubicBezTo>
                  <a:pt x="6072" y="1046"/>
                  <a:pt x="6197" y="1047"/>
                  <a:pt x="6218" y="921"/>
                </a:cubicBezTo>
                <a:cubicBezTo>
                  <a:pt x="6123" y="745"/>
                  <a:pt x="5904" y="969"/>
                  <a:pt x="5787" y="849"/>
                </a:cubicBezTo>
                <a:cubicBezTo>
                  <a:pt x="5892" y="757"/>
                  <a:pt x="6054" y="847"/>
                  <a:pt x="6167" y="796"/>
                </a:cubicBezTo>
                <a:cubicBezTo>
                  <a:pt x="6185" y="794"/>
                  <a:pt x="6184" y="832"/>
                  <a:pt x="6198" y="839"/>
                </a:cubicBezTo>
                <a:cubicBezTo>
                  <a:pt x="6268" y="806"/>
                  <a:pt x="6365" y="824"/>
                  <a:pt x="6400" y="721"/>
                </a:cubicBezTo>
                <a:cubicBezTo>
                  <a:pt x="6398" y="698"/>
                  <a:pt x="6373" y="718"/>
                  <a:pt x="6363" y="711"/>
                </a:cubicBezTo>
                <a:cubicBezTo>
                  <a:pt x="6396" y="673"/>
                  <a:pt x="6450" y="680"/>
                  <a:pt x="6472" y="619"/>
                </a:cubicBezTo>
                <a:cubicBezTo>
                  <a:pt x="6564" y="648"/>
                  <a:pt x="6586" y="576"/>
                  <a:pt x="6654" y="544"/>
                </a:cubicBezTo>
                <a:cubicBezTo>
                  <a:pt x="6663" y="486"/>
                  <a:pt x="6704" y="493"/>
                  <a:pt x="6721" y="452"/>
                </a:cubicBezTo>
                <a:cubicBezTo>
                  <a:pt x="6856" y="431"/>
                  <a:pt x="6963" y="351"/>
                  <a:pt x="7080" y="295"/>
                </a:cubicBezTo>
                <a:cubicBezTo>
                  <a:pt x="7076" y="318"/>
                  <a:pt x="7060" y="318"/>
                  <a:pt x="7059" y="347"/>
                </a:cubicBezTo>
                <a:cubicBezTo>
                  <a:pt x="7064" y="396"/>
                  <a:pt x="7105" y="372"/>
                  <a:pt x="7132" y="377"/>
                </a:cubicBezTo>
                <a:cubicBezTo>
                  <a:pt x="7088" y="491"/>
                  <a:pt x="7001" y="436"/>
                  <a:pt x="6925" y="462"/>
                </a:cubicBezTo>
                <a:cubicBezTo>
                  <a:pt x="6842" y="490"/>
                  <a:pt x="6751" y="524"/>
                  <a:pt x="6685" y="567"/>
                </a:cubicBezTo>
                <a:cubicBezTo>
                  <a:pt x="6706" y="637"/>
                  <a:pt x="6765" y="630"/>
                  <a:pt x="6800" y="671"/>
                </a:cubicBezTo>
                <a:cubicBezTo>
                  <a:pt x="6775" y="705"/>
                  <a:pt x="6706" y="649"/>
                  <a:pt x="6695" y="711"/>
                </a:cubicBezTo>
                <a:cubicBezTo>
                  <a:pt x="6725" y="749"/>
                  <a:pt x="6740" y="815"/>
                  <a:pt x="6769" y="839"/>
                </a:cubicBezTo>
                <a:cubicBezTo>
                  <a:pt x="6858" y="914"/>
                  <a:pt x="7006" y="783"/>
                  <a:pt x="7116" y="826"/>
                </a:cubicBezTo>
                <a:cubicBezTo>
                  <a:pt x="7152" y="840"/>
                  <a:pt x="7173" y="899"/>
                  <a:pt x="7210" y="889"/>
                </a:cubicBezTo>
                <a:cubicBezTo>
                  <a:pt x="7190" y="961"/>
                  <a:pt x="7231" y="973"/>
                  <a:pt x="7241" y="1016"/>
                </a:cubicBezTo>
                <a:cubicBezTo>
                  <a:pt x="7247" y="1073"/>
                  <a:pt x="7207" y="1036"/>
                  <a:pt x="7205" y="1078"/>
                </a:cubicBezTo>
                <a:cubicBezTo>
                  <a:pt x="7208" y="1133"/>
                  <a:pt x="7242" y="1056"/>
                  <a:pt x="7246" y="1108"/>
                </a:cubicBezTo>
                <a:cubicBezTo>
                  <a:pt x="7248" y="1258"/>
                  <a:pt x="7190" y="1290"/>
                  <a:pt x="7173" y="1403"/>
                </a:cubicBezTo>
                <a:cubicBezTo>
                  <a:pt x="7180" y="1477"/>
                  <a:pt x="7240" y="1460"/>
                  <a:pt x="7272" y="1433"/>
                </a:cubicBezTo>
                <a:cubicBezTo>
                  <a:pt x="7290" y="1477"/>
                  <a:pt x="7330" y="1479"/>
                  <a:pt x="7351" y="1518"/>
                </a:cubicBezTo>
                <a:cubicBezTo>
                  <a:pt x="7319" y="1543"/>
                  <a:pt x="7262" y="1479"/>
                  <a:pt x="7210" y="1495"/>
                </a:cubicBezTo>
                <a:cubicBezTo>
                  <a:pt x="7175" y="1577"/>
                  <a:pt x="7092" y="1653"/>
                  <a:pt x="7168" y="1735"/>
                </a:cubicBezTo>
                <a:cubicBezTo>
                  <a:pt x="7231" y="1739"/>
                  <a:pt x="7296" y="1695"/>
                  <a:pt x="7313" y="1642"/>
                </a:cubicBezTo>
                <a:cubicBezTo>
                  <a:pt x="7328" y="1713"/>
                  <a:pt x="7289" y="1757"/>
                  <a:pt x="7272" y="1800"/>
                </a:cubicBezTo>
                <a:cubicBezTo>
                  <a:pt x="7208" y="1784"/>
                  <a:pt x="7177" y="1826"/>
                  <a:pt x="7147" y="1882"/>
                </a:cubicBezTo>
                <a:cubicBezTo>
                  <a:pt x="7131" y="1912"/>
                  <a:pt x="7108" y="1927"/>
                  <a:pt x="7096" y="1967"/>
                </a:cubicBezTo>
                <a:cubicBezTo>
                  <a:pt x="7079" y="2025"/>
                  <a:pt x="7084" y="2103"/>
                  <a:pt x="7059" y="2154"/>
                </a:cubicBezTo>
                <a:cubicBezTo>
                  <a:pt x="7064" y="2211"/>
                  <a:pt x="7082" y="2239"/>
                  <a:pt x="7090" y="2289"/>
                </a:cubicBezTo>
                <a:cubicBezTo>
                  <a:pt x="7090" y="2390"/>
                  <a:pt x="7075" y="2553"/>
                  <a:pt x="7122" y="2613"/>
                </a:cubicBezTo>
                <a:cubicBezTo>
                  <a:pt x="7108" y="2768"/>
                  <a:pt x="7167" y="2857"/>
                  <a:pt x="7205" y="2938"/>
                </a:cubicBezTo>
                <a:cubicBezTo>
                  <a:pt x="7232" y="2945"/>
                  <a:pt x="7243" y="2922"/>
                  <a:pt x="7262" y="2916"/>
                </a:cubicBezTo>
                <a:cubicBezTo>
                  <a:pt x="7295" y="2945"/>
                  <a:pt x="7322" y="2984"/>
                  <a:pt x="7334" y="3053"/>
                </a:cubicBezTo>
                <a:cubicBezTo>
                  <a:pt x="7373" y="3053"/>
                  <a:pt x="7406" y="3096"/>
                  <a:pt x="7449" y="3053"/>
                </a:cubicBezTo>
                <a:cubicBezTo>
                  <a:pt x="7490" y="2924"/>
                  <a:pt x="7557" y="2844"/>
                  <a:pt x="7579" y="2676"/>
                </a:cubicBezTo>
                <a:cubicBezTo>
                  <a:pt x="7623" y="2636"/>
                  <a:pt x="7655" y="2573"/>
                  <a:pt x="7698" y="2531"/>
                </a:cubicBezTo>
                <a:cubicBezTo>
                  <a:pt x="7701" y="2437"/>
                  <a:pt x="7759" y="2428"/>
                  <a:pt x="7745" y="2331"/>
                </a:cubicBezTo>
                <a:cubicBezTo>
                  <a:pt x="7773" y="2321"/>
                  <a:pt x="7791" y="2293"/>
                  <a:pt x="7802" y="2249"/>
                </a:cubicBezTo>
                <a:cubicBezTo>
                  <a:pt x="7928" y="2276"/>
                  <a:pt x="7994" y="2182"/>
                  <a:pt x="8088" y="2144"/>
                </a:cubicBezTo>
                <a:cubicBezTo>
                  <a:pt x="8153" y="2089"/>
                  <a:pt x="8202" y="1925"/>
                  <a:pt x="8285" y="1892"/>
                </a:cubicBezTo>
                <a:cubicBezTo>
                  <a:pt x="8304" y="1884"/>
                  <a:pt x="8326" y="1896"/>
                  <a:pt x="8347" y="1892"/>
                </a:cubicBezTo>
                <a:cubicBezTo>
                  <a:pt x="8406" y="1882"/>
                  <a:pt x="8454" y="1856"/>
                  <a:pt x="8525" y="1840"/>
                </a:cubicBezTo>
                <a:cubicBezTo>
                  <a:pt x="8583" y="1826"/>
                  <a:pt x="8629" y="1774"/>
                  <a:pt x="8680" y="1735"/>
                </a:cubicBezTo>
                <a:cubicBezTo>
                  <a:pt x="8730" y="1696"/>
                  <a:pt x="8787" y="1674"/>
                  <a:pt x="8831" y="1600"/>
                </a:cubicBezTo>
                <a:cubicBezTo>
                  <a:pt x="8780" y="1577"/>
                  <a:pt x="8653" y="1609"/>
                  <a:pt x="8696" y="1465"/>
                </a:cubicBezTo>
                <a:cubicBezTo>
                  <a:pt x="8730" y="1446"/>
                  <a:pt x="8726" y="1541"/>
                  <a:pt x="8758" y="1568"/>
                </a:cubicBezTo>
                <a:cubicBezTo>
                  <a:pt x="8789" y="1595"/>
                  <a:pt x="8822" y="1563"/>
                  <a:pt x="8862" y="1580"/>
                </a:cubicBezTo>
                <a:cubicBezTo>
                  <a:pt x="8890" y="1550"/>
                  <a:pt x="8894" y="1412"/>
                  <a:pt x="8872" y="1370"/>
                </a:cubicBezTo>
                <a:cubicBezTo>
                  <a:pt x="8886" y="1319"/>
                  <a:pt x="8906" y="1279"/>
                  <a:pt x="8908" y="1203"/>
                </a:cubicBezTo>
                <a:cubicBezTo>
                  <a:pt x="8946" y="1166"/>
                  <a:pt x="9013" y="1196"/>
                  <a:pt x="9002" y="1078"/>
                </a:cubicBezTo>
                <a:cubicBezTo>
                  <a:pt x="9030" y="1078"/>
                  <a:pt x="9060" y="1083"/>
                  <a:pt x="9074" y="1056"/>
                </a:cubicBezTo>
                <a:cubicBezTo>
                  <a:pt x="9056" y="979"/>
                  <a:pt x="9091" y="930"/>
                  <a:pt x="9079" y="826"/>
                </a:cubicBezTo>
                <a:cubicBezTo>
                  <a:pt x="9078" y="772"/>
                  <a:pt x="9031" y="814"/>
                  <a:pt x="9017" y="786"/>
                </a:cubicBezTo>
                <a:cubicBezTo>
                  <a:pt x="9044" y="695"/>
                  <a:pt x="9119" y="788"/>
                  <a:pt x="9162" y="754"/>
                </a:cubicBezTo>
                <a:cubicBezTo>
                  <a:pt x="9162" y="742"/>
                  <a:pt x="9165" y="736"/>
                  <a:pt x="9169" y="734"/>
                </a:cubicBezTo>
                <a:cubicBezTo>
                  <a:pt x="9177" y="599"/>
                  <a:pt x="9102" y="625"/>
                  <a:pt x="9074" y="562"/>
                </a:cubicBezTo>
                <a:cubicBezTo>
                  <a:pt x="9093" y="475"/>
                  <a:pt x="9183" y="559"/>
                  <a:pt x="9184" y="399"/>
                </a:cubicBezTo>
                <a:cubicBezTo>
                  <a:pt x="9199" y="399"/>
                  <a:pt x="9215" y="399"/>
                  <a:pt x="9231" y="399"/>
                </a:cubicBezTo>
                <a:cubicBezTo>
                  <a:pt x="9316" y="320"/>
                  <a:pt x="9429" y="267"/>
                  <a:pt x="9526" y="195"/>
                </a:cubicBezTo>
                <a:cubicBezTo>
                  <a:pt x="9390" y="80"/>
                  <a:pt x="9201" y="235"/>
                  <a:pt x="9086" y="177"/>
                </a:cubicBezTo>
                <a:cubicBezTo>
                  <a:pt x="9082" y="119"/>
                  <a:pt x="9110" y="124"/>
                  <a:pt x="9126" y="105"/>
                </a:cubicBezTo>
                <a:cubicBezTo>
                  <a:pt x="9102" y="32"/>
                  <a:pt x="9051" y="77"/>
                  <a:pt x="9012" y="65"/>
                </a:cubicBezTo>
                <a:cubicBezTo>
                  <a:pt x="8989" y="58"/>
                  <a:pt x="8963" y="26"/>
                  <a:pt x="8934" y="17"/>
                </a:cubicBezTo>
                <a:cubicBezTo>
                  <a:pt x="8882" y="3"/>
                  <a:pt x="8816" y="0"/>
                  <a:pt x="8789" y="0"/>
                </a:cubicBezTo>
                <a:cubicBezTo>
                  <a:pt x="8669" y="0"/>
                  <a:pt x="8550" y="0"/>
                  <a:pt x="8430" y="0"/>
                </a:cubicBezTo>
                <a:close/>
                <a:moveTo>
                  <a:pt x="14139" y="240"/>
                </a:moveTo>
                <a:cubicBezTo>
                  <a:pt x="14084" y="244"/>
                  <a:pt x="14037" y="281"/>
                  <a:pt x="14019" y="379"/>
                </a:cubicBezTo>
                <a:cubicBezTo>
                  <a:pt x="14042" y="446"/>
                  <a:pt x="14082" y="420"/>
                  <a:pt x="14118" y="432"/>
                </a:cubicBezTo>
                <a:cubicBezTo>
                  <a:pt x="14238" y="473"/>
                  <a:pt x="14379" y="576"/>
                  <a:pt x="14508" y="514"/>
                </a:cubicBezTo>
                <a:cubicBezTo>
                  <a:pt x="14480" y="393"/>
                  <a:pt x="14409" y="355"/>
                  <a:pt x="14320" y="357"/>
                </a:cubicBezTo>
                <a:cubicBezTo>
                  <a:pt x="14310" y="342"/>
                  <a:pt x="14310" y="307"/>
                  <a:pt x="14304" y="285"/>
                </a:cubicBezTo>
                <a:cubicBezTo>
                  <a:pt x="14256" y="261"/>
                  <a:pt x="14194" y="235"/>
                  <a:pt x="14139" y="240"/>
                </a:cubicBezTo>
                <a:close/>
                <a:moveTo>
                  <a:pt x="10890" y="320"/>
                </a:moveTo>
                <a:cubicBezTo>
                  <a:pt x="10836" y="325"/>
                  <a:pt x="10789" y="428"/>
                  <a:pt x="10734" y="382"/>
                </a:cubicBezTo>
                <a:cubicBezTo>
                  <a:pt x="10714" y="378"/>
                  <a:pt x="10721" y="425"/>
                  <a:pt x="10698" y="414"/>
                </a:cubicBezTo>
                <a:cubicBezTo>
                  <a:pt x="10638" y="385"/>
                  <a:pt x="10536" y="386"/>
                  <a:pt x="10484" y="434"/>
                </a:cubicBezTo>
                <a:cubicBezTo>
                  <a:pt x="10503" y="542"/>
                  <a:pt x="10555" y="586"/>
                  <a:pt x="10614" y="612"/>
                </a:cubicBezTo>
                <a:cubicBezTo>
                  <a:pt x="10639" y="746"/>
                  <a:pt x="10710" y="789"/>
                  <a:pt x="10796" y="801"/>
                </a:cubicBezTo>
                <a:cubicBezTo>
                  <a:pt x="10814" y="707"/>
                  <a:pt x="10873" y="659"/>
                  <a:pt x="10884" y="582"/>
                </a:cubicBezTo>
                <a:cubicBezTo>
                  <a:pt x="10946" y="561"/>
                  <a:pt x="10956" y="640"/>
                  <a:pt x="10962" y="706"/>
                </a:cubicBezTo>
                <a:cubicBezTo>
                  <a:pt x="11029" y="675"/>
                  <a:pt x="11095" y="784"/>
                  <a:pt x="11123" y="644"/>
                </a:cubicBezTo>
                <a:cubicBezTo>
                  <a:pt x="11052" y="581"/>
                  <a:pt x="10978" y="525"/>
                  <a:pt x="10905" y="467"/>
                </a:cubicBezTo>
                <a:cubicBezTo>
                  <a:pt x="11015" y="484"/>
                  <a:pt x="11169" y="548"/>
                  <a:pt x="11228" y="392"/>
                </a:cubicBezTo>
                <a:cubicBezTo>
                  <a:pt x="11174" y="329"/>
                  <a:pt x="11082" y="360"/>
                  <a:pt x="11030" y="320"/>
                </a:cubicBezTo>
                <a:cubicBezTo>
                  <a:pt x="10989" y="396"/>
                  <a:pt x="10942" y="314"/>
                  <a:pt x="10890" y="320"/>
                </a:cubicBezTo>
                <a:close/>
                <a:moveTo>
                  <a:pt x="14548" y="399"/>
                </a:moveTo>
                <a:cubicBezTo>
                  <a:pt x="14540" y="466"/>
                  <a:pt x="14530" y="525"/>
                  <a:pt x="14539" y="577"/>
                </a:cubicBezTo>
                <a:cubicBezTo>
                  <a:pt x="14603" y="587"/>
                  <a:pt x="14723" y="570"/>
                  <a:pt x="14787" y="514"/>
                </a:cubicBezTo>
                <a:cubicBezTo>
                  <a:pt x="14736" y="418"/>
                  <a:pt x="14642" y="409"/>
                  <a:pt x="14548" y="399"/>
                </a:cubicBezTo>
                <a:close/>
                <a:moveTo>
                  <a:pt x="5273" y="409"/>
                </a:moveTo>
                <a:cubicBezTo>
                  <a:pt x="5265" y="455"/>
                  <a:pt x="5252" y="492"/>
                  <a:pt x="5242" y="534"/>
                </a:cubicBezTo>
                <a:cubicBezTo>
                  <a:pt x="5272" y="557"/>
                  <a:pt x="5323" y="538"/>
                  <a:pt x="5361" y="544"/>
                </a:cubicBezTo>
                <a:cubicBezTo>
                  <a:pt x="5383" y="597"/>
                  <a:pt x="5429" y="604"/>
                  <a:pt x="5482" y="597"/>
                </a:cubicBezTo>
                <a:cubicBezTo>
                  <a:pt x="5486" y="547"/>
                  <a:pt x="5511" y="541"/>
                  <a:pt x="5506" y="472"/>
                </a:cubicBezTo>
                <a:cubicBezTo>
                  <a:pt x="5442" y="413"/>
                  <a:pt x="5366" y="385"/>
                  <a:pt x="5273" y="409"/>
                </a:cubicBezTo>
                <a:close/>
                <a:moveTo>
                  <a:pt x="5586" y="479"/>
                </a:moveTo>
                <a:cubicBezTo>
                  <a:pt x="5548" y="479"/>
                  <a:pt x="5516" y="508"/>
                  <a:pt x="5520" y="604"/>
                </a:cubicBezTo>
                <a:cubicBezTo>
                  <a:pt x="5557" y="663"/>
                  <a:pt x="5683" y="708"/>
                  <a:pt x="5717" y="614"/>
                </a:cubicBezTo>
                <a:cubicBezTo>
                  <a:pt x="5712" y="584"/>
                  <a:pt x="5680" y="609"/>
                  <a:pt x="5676" y="574"/>
                </a:cubicBezTo>
                <a:cubicBezTo>
                  <a:pt x="5675" y="547"/>
                  <a:pt x="5696" y="565"/>
                  <a:pt x="5691" y="532"/>
                </a:cubicBezTo>
                <a:cubicBezTo>
                  <a:pt x="5668" y="510"/>
                  <a:pt x="5624" y="480"/>
                  <a:pt x="5586" y="479"/>
                </a:cubicBezTo>
                <a:close/>
                <a:moveTo>
                  <a:pt x="4761" y="564"/>
                </a:moveTo>
                <a:cubicBezTo>
                  <a:pt x="4746" y="560"/>
                  <a:pt x="4733" y="565"/>
                  <a:pt x="4726" y="604"/>
                </a:cubicBezTo>
                <a:cubicBezTo>
                  <a:pt x="4793" y="723"/>
                  <a:pt x="4957" y="673"/>
                  <a:pt x="5001" y="574"/>
                </a:cubicBezTo>
                <a:cubicBezTo>
                  <a:pt x="4942" y="535"/>
                  <a:pt x="4866" y="588"/>
                  <a:pt x="4809" y="584"/>
                </a:cubicBezTo>
                <a:cubicBezTo>
                  <a:pt x="4793" y="583"/>
                  <a:pt x="4776" y="568"/>
                  <a:pt x="4761" y="564"/>
                </a:cubicBezTo>
                <a:close/>
                <a:moveTo>
                  <a:pt x="4617" y="639"/>
                </a:moveTo>
                <a:cubicBezTo>
                  <a:pt x="4587" y="641"/>
                  <a:pt x="4555" y="650"/>
                  <a:pt x="4526" y="656"/>
                </a:cubicBezTo>
                <a:cubicBezTo>
                  <a:pt x="4446" y="673"/>
                  <a:pt x="4342" y="743"/>
                  <a:pt x="4267" y="781"/>
                </a:cubicBezTo>
                <a:cubicBezTo>
                  <a:pt x="4242" y="794"/>
                  <a:pt x="4213" y="767"/>
                  <a:pt x="4210" y="844"/>
                </a:cubicBezTo>
                <a:cubicBezTo>
                  <a:pt x="4250" y="840"/>
                  <a:pt x="4287" y="878"/>
                  <a:pt x="4324" y="876"/>
                </a:cubicBezTo>
                <a:cubicBezTo>
                  <a:pt x="4384" y="873"/>
                  <a:pt x="4442" y="759"/>
                  <a:pt x="4490" y="834"/>
                </a:cubicBezTo>
                <a:cubicBezTo>
                  <a:pt x="4458" y="874"/>
                  <a:pt x="4402" y="867"/>
                  <a:pt x="4386" y="939"/>
                </a:cubicBezTo>
                <a:cubicBezTo>
                  <a:pt x="4419" y="983"/>
                  <a:pt x="4492" y="946"/>
                  <a:pt x="4500" y="1041"/>
                </a:cubicBezTo>
                <a:cubicBezTo>
                  <a:pt x="4597" y="1073"/>
                  <a:pt x="4696" y="986"/>
                  <a:pt x="4787" y="978"/>
                </a:cubicBezTo>
                <a:cubicBezTo>
                  <a:pt x="4883" y="971"/>
                  <a:pt x="4987" y="1002"/>
                  <a:pt x="5030" y="834"/>
                </a:cubicBezTo>
                <a:cubicBezTo>
                  <a:pt x="5011" y="788"/>
                  <a:pt x="4963" y="834"/>
                  <a:pt x="4942" y="811"/>
                </a:cubicBezTo>
                <a:cubicBezTo>
                  <a:pt x="4943" y="772"/>
                  <a:pt x="4969" y="782"/>
                  <a:pt x="4963" y="729"/>
                </a:cubicBezTo>
                <a:cubicBezTo>
                  <a:pt x="4879" y="723"/>
                  <a:pt x="4819" y="767"/>
                  <a:pt x="4797" y="886"/>
                </a:cubicBezTo>
                <a:cubicBezTo>
                  <a:pt x="4735" y="850"/>
                  <a:pt x="4699" y="761"/>
                  <a:pt x="4625" y="749"/>
                </a:cubicBezTo>
                <a:cubicBezTo>
                  <a:pt x="4640" y="702"/>
                  <a:pt x="4684" y="716"/>
                  <a:pt x="4697" y="666"/>
                </a:cubicBezTo>
                <a:cubicBezTo>
                  <a:pt x="4674" y="644"/>
                  <a:pt x="4646" y="638"/>
                  <a:pt x="4617" y="639"/>
                </a:cubicBezTo>
                <a:close/>
                <a:moveTo>
                  <a:pt x="14761" y="644"/>
                </a:moveTo>
                <a:cubicBezTo>
                  <a:pt x="14735" y="652"/>
                  <a:pt x="14712" y="671"/>
                  <a:pt x="14690" y="706"/>
                </a:cubicBezTo>
                <a:cubicBezTo>
                  <a:pt x="14678" y="749"/>
                  <a:pt x="14701" y="754"/>
                  <a:pt x="14690" y="779"/>
                </a:cubicBezTo>
                <a:cubicBezTo>
                  <a:pt x="14629" y="757"/>
                  <a:pt x="14612" y="823"/>
                  <a:pt x="14571" y="841"/>
                </a:cubicBezTo>
                <a:cubicBezTo>
                  <a:pt x="14516" y="772"/>
                  <a:pt x="14438" y="839"/>
                  <a:pt x="14367" y="831"/>
                </a:cubicBezTo>
                <a:cubicBezTo>
                  <a:pt x="14357" y="846"/>
                  <a:pt x="14357" y="881"/>
                  <a:pt x="14341" y="884"/>
                </a:cubicBezTo>
                <a:cubicBezTo>
                  <a:pt x="14270" y="879"/>
                  <a:pt x="14217" y="912"/>
                  <a:pt x="14170" y="956"/>
                </a:cubicBezTo>
                <a:cubicBezTo>
                  <a:pt x="14134" y="954"/>
                  <a:pt x="14104" y="961"/>
                  <a:pt x="14103" y="1028"/>
                </a:cubicBezTo>
                <a:cubicBezTo>
                  <a:pt x="14122" y="1057"/>
                  <a:pt x="14142" y="1084"/>
                  <a:pt x="14160" y="1113"/>
                </a:cubicBezTo>
                <a:cubicBezTo>
                  <a:pt x="14086" y="1154"/>
                  <a:pt x="13983" y="1134"/>
                  <a:pt x="13901" y="1156"/>
                </a:cubicBezTo>
                <a:cubicBezTo>
                  <a:pt x="13895" y="1261"/>
                  <a:pt x="13975" y="1249"/>
                  <a:pt x="13963" y="1333"/>
                </a:cubicBezTo>
                <a:cubicBezTo>
                  <a:pt x="13904" y="1321"/>
                  <a:pt x="13859" y="1283"/>
                  <a:pt x="13796" y="1281"/>
                </a:cubicBezTo>
                <a:cubicBezTo>
                  <a:pt x="13776" y="1313"/>
                  <a:pt x="13770" y="1374"/>
                  <a:pt x="13739" y="1385"/>
                </a:cubicBezTo>
                <a:cubicBezTo>
                  <a:pt x="13735" y="1292"/>
                  <a:pt x="13713" y="1236"/>
                  <a:pt x="13661" y="1238"/>
                </a:cubicBezTo>
                <a:cubicBezTo>
                  <a:pt x="13657" y="1291"/>
                  <a:pt x="13676" y="1300"/>
                  <a:pt x="13677" y="1343"/>
                </a:cubicBezTo>
                <a:cubicBezTo>
                  <a:pt x="13640" y="1351"/>
                  <a:pt x="13634" y="1423"/>
                  <a:pt x="13609" y="1458"/>
                </a:cubicBezTo>
                <a:cubicBezTo>
                  <a:pt x="13573" y="1443"/>
                  <a:pt x="13599" y="1302"/>
                  <a:pt x="13578" y="1258"/>
                </a:cubicBezTo>
                <a:cubicBezTo>
                  <a:pt x="13504" y="1267"/>
                  <a:pt x="13486" y="1111"/>
                  <a:pt x="13407" y="1166"/>
                </a:cubicBezTo>
                <a:cubicBezTo>
                  <a:pt x="13401" y="1214"/>
                  <a:pt x="13384" y="1239"/>
                  <a:pt x="13371" y="1271"/>
                </a:cubicBezTo>
                <a:cubicBezTo>
                  <a:pt x="13370" y="1315"/>
                  <a:pt x="13384" y="1325"/>
                  <a:pt x="13381" y="1373"/>
                </a:cubicBezTo>
                <a:cubicBezTo>
                  <a:pt x="13371" y="1436"/>
                  <a:pt x="13320" y="1418"/>
                  <a:pt x="13319" y="1500"/>
                </a:cubicBezTo>
                <a:cubicBezTo>
                  <a:pt x="13317" y="1553"/>
                  <a:pt x="13353" y="1527"/>
                  <a:pt x="13360" y="1563"/>
                </a:cubicBezTo>
                <a:cubicBezTo>
                  <a:pt x="13372" y="1589"/>
                  <a:pt x="13358" y="1671"/>
                  <a:pt x="13371" y="1697"/>
                </a:cubicBezTo>
                <a:cubicBezTo>
                  <a:pt x="13388" y="1718"/>
                  <a:pt x="13407" y="1702"/>
                  <a:pt x="13417" y="1697"/>
                </a:cubicBezTo>
                <a:cubicBezTo>
                  <a:pt x="13438" y="1760"/>
                  <a:pt x="13490" y="1762"/>
                  <a:pt x="13506" y="1835"/>
                </a:cubicBezTo>
                <a:cubicBezTo>
                  <a:pt x="13382" y="1767"/>
                  <a:pt x="13239" y="1646"/>
                  <a:pt x="13064" y="1645"/>
                </a:cubicBezTo>
                <a:cubicBezTo>
                  <a:pt x="13024" y="1616"/>
                  <a:pt x="12945" y="1494"/>
                  <a:pt x="12924" y="1615"/>
                </a:cubicBezTo>
                <a:cubicBezTo>
                  <a:pt x="12965" y="1693"/>
                  <a:pt x="13056" y="1669"/>
                  <a:pt x="13074" y="1792"/>
                </a:cubicBezTo>
                <a:cubicBezTo>
                  <a:pt x="13048" y="1837"/>
                  <a:pt x="13032" y="1766"/>
                  <a:pt x="13007" y="1760"/>
                </a:cubicBezTo>
                <a:cubicBezTo>
                  <a:pt x="12932" y="1742"/>
                  <a:pt x="12834" y="1842"/>
                  <a:pt x="12768" y="1865"/>
                </a:cubicBezTo>
                <a:cubicBezTo>
                  <a:pt x="12750" y="1840"/>
                  <a:pt x="12757" y="1773"/>
                  <a:pt x="12779" y="1770"/>
                </a:cubicBezTo>
                <a:cubicBezTo>
                  <a:pt x="12660" y="1734"/>
                  <a:pt x="12592" y="1891"/>
                  <a:pt x="12482" y="1907"/>
                </a:cubicBezTo>
                <a:cubicBezTo>
                  <a:pt x="12477" y="1938"/>
                  <a:pt x="12459" y="1943"/>
                  <a:pt x="12446" y="1959"/>
                </a:cubicBezTo>
                <a:cubicBezTo>
                  <a:pt x="12437" y="1985"/>
                  <a:pt x="12446" y="2049"/>
                  <a:pt x="12425" y="2052"/>
                </a:cubicBezTo>
                <a:cubicBezTo>
                  <a:pt x="12372" y="2064"/>
                  <a:pt x="12346" y="2022"/>
                  <a:pt x="12321" y="1979"/>
                </a:cubicBezTo>
                <a:cubicBezTo>
                  <a:pt x="12340" y="1948"/>
                  <a:pt x="12378" y="1955"/>
                  <a:pt x="12394" y="1917"/>
                </a:cubicBezTo>
                <a:cubicBezTo>
                  <a:pt x="12360" y="1788"/>
                  <a:pt x="12259" y="1841"/>
                  <a:pt x="12187" y="1802"/>
                </a:cubicBezTo>
                <a:cubicBezTo>
                  <a:pt x="12198" y="1876"/>
                  <a:pt x="12262" y="1878"/>
                  <a:pt x="12233" y="2002"/>
                </a:cubicBezTo>
                <a:cubicBezTo>
                  <a:pt x="12237" y="2052"/>
                  <a:pt x="12279" y="2028"/>
                  <a:pt x="12275" y="2094"/>
                </a:cubicBezTo>
                <a:cubicBezTo>
                  <a:pt x="12253" y="2169"/>
                  <a:pt x="12207" y="2087"/>
                  <a:pt x="12166" y="2104"/>
                </a:cubicBezTo>
                <a:cubicBezTo>
                  <a:pt x="12136" y="2172"/>
                  <a:pt x="12070" y="2169"/>
                  <a:pt x="12052" y="2262"/>
                </a:cubicBezTo>
                <a:cubicBezTo>
                  <a:pt x="12052" y="2310"/>
                  <a:pt x="12081" y="2300"/>
                  <a:pt x="12078" y="2356"/>
                </a:cubicBezTo>
                <a:cubicBezTo>
                  <a:pt x="12017" y="2384"/>
                  <a:pt x="11971" y="2293"/>
                  <a:pt x="11911" y="2284"/>
                </a:cubicBezTo>
                <a:cubicBezTo>
                  <a:pt x="11908" y="2316"/>
                  <a:pt x="11889" y="2316"/>
                  <a:pt x="11890" y="2356"/>
                </a:cubicBezTo>
                <a:cubicBezTo>
                  <a:pt x="11897" y="2430"/>
                  <a:pt x="11953" y="2404"/>
                  <a:pt x="11968" y="2461"/>
                </a:cubicBezTo>
                <a:cubicBezTo>
                  <a:pt x="11890" y="2464"/>
                  <a:pt x="11787" y="2388"/>
                  <a:pt x="11802" y="2199"/>
                </a:cubicBezTo>
                <a:cubicBezTo>
                  <a:pt x="11789" y="2156"/>
                  <a:pt x="11754" y="2158"/>
                  <a:pt x="11740" y="2117"/>
                </a:cubicBezTo>
                <a:cubicBezTo>
                  <a:pt x="11774" y="2120"/>
                  <a:pt x="11894" y="2172"/>
                  <a:pt x="11942" y="2189"/>
                </a:cubicBezTo>
                <a:cubicBezTo>
                  <a:pt x="12026" y="2219"/>
                  <a:pt x="12121" y="2138"/>
                  <a:pt x="12124" y="2052"/>
                </a:cubicBezTo>
                <a:cubicBezTo>
                  <a:pt x="12126" y="1994"/>
                  <a:pt x="12103" y="1996"/>
                  <a:pt x="12097" y="1937"/>
                </a:cubicBezTo>
                <a:cubicBezTo>
                  <a:pt x="11960" y="1854"/>
                  <a:pt x="11851" y="1716"/>
                  <a:pt x="11677" y="1707"/>
                </a:cubicBezTo>
                <a:cubicBezTo>
                  <a:pt x="11663" y="1696"/>
                  <a:pt x="11661" y="1662"/>
                  <a:pt x="11646" y="1655"/>
                </a:cubicBezTo>
                <a:cubicBezTo>
                  <a:pt x="11623" y="1651"/>
                  <a:pt x="11611" y="1628"/>
                  <a:pt x="11589" y="1625"/>
                </a:cubicBezTo>
                <a:cubicBezTo>
                  <a:pt x="11571" y="1654"/>
                  <a:pt x="11538" y="1668"/>
                  <a:pt x="11517" y="1635"/>
                </a:cubicBezTo>
                <a:cubicBezTo>
                  <a:pt x="11517" y="1601"/>
                  <a:pt x="11548" y="1628"/>
                  <a:pt x="11543" y="1583"/>
                </a:cubicBezTo>
                <a:cubicBezTo>
                  <a:pt x="11492" y="1522"/>
                  <a:pt x="11391" y="1446"/>
                  <a:pt x="11308" y="1488"/>
                </a:cubicBezTo>
                <a:cubicBezTo>
                  <a:pt x="11223" y="1435"/>
                  <a:pt x="11160" y="1537"/>
                  <a:pt x="11070" y="1530"/>
                </a:cubicBezTo>
                <a:cubicBezTo>
                  <a:pt x="11064" y="1615"/>
                  <a:pt x="10995" y="1577"/>
                  <a:pt x="10971" y="1625"/>
                </a:cubicBezTo>
                <a:cubicBezTo>
                  <a:pt x="10961" y="1606"/>
                  <a:pt x="10936" y="1618"/>
                  <a:pt x="10919" y="1615"/>
                </a:cubicBezTo>
                <a:cubicBezTo>
                  <a:pt x="10893" y="1640"/>
                  <a:pt x="10877" y="1685"/>
                  <a:pt x="10835" y="1677"/>
                </a:cubicBezTo>
                <a:cubicBezTo>
                  <a:pt x="10814" y="1694"/>
                  <a:pt x="10813" y="1748"/>
                  <a:pt x="10794" y="1770"/>
                </a:cubicBezTo>
                <a:cubicBezTo>
                  <a:pt x="10790" y="1752"/>
                  <a:pt x="10794" y="1716"/>
                  <a:pt x="10778" y="1720"/>
                </a:cubicBezTo>
                <a:cubicBezTo>
                  <a:pt x="10748" y="1729"/>
                  <a:pt x="10729" y="1756"/>
                  <a:pt x="10701" y="1770"/>
                </a:cubicBezTo>
                <a:cubicBezTo>
                  <a:pt x="10697" y="1842"/>
                  <a:pt x="10644" y="1818"/>
                  <a:pt x="10643" y="1897"/>
                </a:cubicBezTo>
                <a:cubicBezTo>
                  <a:pt x="10665" y="1934"/>
                  <a:pt x="10708" y="1869"/>
                  <a:pt x="10726" y="1897"/>
                </a:cubicBezTo>
                <a:cubicBezTo>
                  <a:pt x="10696" y="1972"/>
                  <a:pt x="10666" y="2035"/>
                  <a:pt x="10618" y="2074"/>
                </a:cubicBezTo>
                <a:cubicBezTo>
                  <a:pt x="10592" y="2304"/>
                  <a:pt x="10483" y="2411"/>
                  <a:pt x="10410" y="2491"/>
                </a:cubicBezTo>
                <a:cubicBezTo>
                  <a:pt x="10394" y="2491"/>
                  <a:pt x="10379" y="2491"/>
                  <a:pt x="10364" y="2491"/>
                </a:cubicBezTo>
                <a:cubicBezTo>
                  <a:pt x="10357" y="2571"/>
                  <a:pt x="10353" y="2571"/>
                  <a:pt x="10338" y="2586"/>
                </a:cubicBezTo>
                <a:cubicBezTo>
                  <a:pt x="10266" y="2589"/>
                  <a:pt x="10243" y="2693"/>
                  <a:pt x="10181" y="2716"/>
                </a:cubicBezTo>
                <a:cubicBezTo>
                  <a:pt x="10146" y="2900"/>
                  <a:pt x="10189" y="2938"/>
                  <a:pt x="10181" y="3158"/>
                </a:cubicBezTo>
                <a:cubicBezTo>
                  <a:pt x="10186" y="3180"/>
                  <a:pt x="10214" y="3155"/>
                  <a:pt x="10217" y="3180"/>
                </a:cubicBezTo>
                <a:cubicBezTo>
                  <a:pt x="10213" y="3203"/>
                  <a:pt x="10185" y="3179"/>
                  <a:pt x="10191" y="3223"/>
                </a:cubicBezTo>
                <a:cubicBezTo>
                  <a:pt x="10202" y="3316"/>
                  <a:pt x="10254" y="3364"/>
                  <a:pt x="10291" y="3370"/>
                </a:cubicBezTo>
                <a:cubicBezTo>
                  <a:pt x="10379" y="3384"/>
                  <a:pt x="10428" y="3191"/>
                  <a:pt x="10504" y="3203"/>
                </a:cubicBezTo>
                <a:cubicBezTo>
                  <a:pt x="10533" y="3339"/>
                  <a:pt x="10566" y="3465"/>
                  <a:pt x="10607" y="3577"/>
                </a:cubicBezTo>
                <a:cubicBezTo>
                  <a:pt x="10594" y="3617"/>
                  <a:pt x="10574" y="3645"/>
                  <a:pt x="10540" y="3642"/>
                </a:cubicBezTo>
                <a:cubicBezTo>
                  <a:pt x="10531" y="3676"/>
                  <a:pt x="10494" y="3709"/>
                  <a:pt x="10472" y="3682"/>
                </a:cubicBezTo>
                <a:cubicBezTo>
                  <a:pt x="10485" y="3644"/>
                  <a:pt x="10521" y="3641"/>
                  <a:pt x="10514" y="3589"/>
                </a:cubicBezTo>
                <a:cubicBezTo>
                  <a:pt x="10517" y="3564"/>
                  <a:pt x="10483" y="3564"/>
                  <a:pt x="10483" y="3515"/>
                </a:cubicBezTo>
                <a:cubicBezTo>
                  <a:pt x="10492" y="3477"/>
                  <a:pt x="10496" y="3432"/>
                  <a:pt x="10498" y="3380"/>
                </a:cubicBezTo>
                <a:cubicBezTo>
                  <a:pt x="10436" y="3392"/>
                  <a:pt x="10409" y="3472"/>
                  <a:pt x="10353" y="3495"/>
                </a:cubicBezTo>
                <a:cubicBezTo>
                  <a:pt x="10333" y="3566"/>
                  <a:pt x="10327" y="3720"/>
                  <a:pt x="10358" y="3767"/>
                </a:cubicBezTo>
                <a:cubicBezTo>
                  <a:pt x="10325" y="3835"/>
                  <a:pt x="10370" y="3866"/>
                  <a:pt x="10369" y="3954"/>
                </a:cubicBezTo>
                <a:cubicBezTo>
                  <a:pt x="10314" y="3989"/>
                  <a:pt x="10257" y="4025"/>
                  <a:pt x="10191" y="4039"/>
                </a:cubicBezTo>
                <a:cubicBezTo>
                  <a:pt x="10167" y="4080"/>
                  <a:pt x="10153" y="4112"/>
                  <a:pt x="10124" y="4121"/>
                </a:cubicBezTo>
                <a:cubicBezTo>
                  <a:pt x="10096" y="4295"/>
                  <a:pt x="10024" y="4381"/>
                  <a:pt x="9932" y="4426"/>
                </a:cubicBezTo>
                <a:cubicBezTo>
                  <a:pt x="9936" y="4563"/>
                  <a:pt x="9896" y="4543"/>
                  <a:pt x="9854" y="4593"/>
                </a:cubicBezTo>
                <a:cubicBezTo>
                  <a:pt x="9820" y="4633"/>
                  <a:pt x="9817" y="4711"/>
                  <a:pt x="9761" y="4678"/>
                </a:cubicBezTo>
                <a:cubicBezTo>
                  <a:pt x="9759" y="4659"/>
                  <a:pt x="9766" y="4648"/>
                  <a:pt x="9751" y="4648"/>
                </a:cubicBezTo>
                <a:cubicBezTo>
                  <a:pt x="9737" y="4648"/>
                  <a:pt x="9722" y="4648"/>
                  <a:pt x="9709" y="4648"/>
                </a:cubicBezTo>
                <a:cubicBezTo>
                  <a:pt x="9703" y="4648"/>
                  <a:pt x="9726" y="4706"/>
                  <a:pt x="9725" y="4760"/>
                </a:cubicBezTo>
                <a:cubicBezTo>
                  <a:pt x="9697" y="4840"/>
                  <a:pt x="9662" y="4749"/>
                  <a:pt x="9630" y="4745"/>
                </a:cubicBezTo>
                <a:cubicBezTo>
                  <a:pt x="9591" y="4741"/>
                  <a:pt x="9568" y="4797"/>
                  <a:pt x="9527" y="4793"/>
                </a:cubicBezTo>
                <a:cubicBezTo>
                  <a:pt x="9517" y="4835"/>
                  <a:pt x="9528" y="4883"/>
                  <a:pt x="9537" y="4917"/>
                </a:cubicBezTo>
                <a:cubicBezTo>
                  <a:pt x="9588" y="4924"/>
                  <a:pt x="9609" y="4986"/>
                  <a:pt x="9656" y="5000"/>
                </a:cubicBezTo>
                <a:cubicBezTo>
                  <a:pt x="9662" y="5105"/>
                  <a:pt x="9724" y="5141"/>
                  <a:pt x="9735" y="5219"/>
                </a:cubicBezTo>
                <a:cubicBezTo>
                  <a:pt x="9744" y="5287"/>
                  <a:pt x="9731" y="5408"/>
                  <a:pt x="9725" y="5469"/>
                </a:cubicBezTo>
                <a:cubicBezTo>
                  <a:pt x="9698" y="5713"/>
                  <a:pt x="9609" y="5564"/>
                  <a:pt x="9511" y="5616"/>
                </a:cubicBezTo>
                <a:cubicBezTo>
                  <a:pt x="9468" y="5574"/>
                  <a:pt x="9422" y="5573"/>
                  <a:pt x="9361" y="5584"/>
                </a:cubicBezTo>
                <a:cubicBezTo>
                  <a:pt x="9336" y="5557"/>
                  <a:pt x="9322" y="5541"/>
                  <a:pt x="9288" y="5554"/>
                </a:cubicBezTo>
                <a:cubicBezTo>
                  <a:pt x="9272" y="5620"/>
                  <a:pt x="9223" y="5619"/>
                  <a:pt x="9200" y="5669"/>
                </a:cubicBezTo>
                <a:cubicBezTo>
                  <a:pt x="9197" y="5723"/>
                  <a:pt x="9213" y="5761"/>
                  <a:pt x="9216" y="5804"/>
                </a:cubicBezTo>
                <a:cubicBezTo>
                  <a:pt x="9233" y="6033"/>
                  <a:pt x="9189" y="6201"/>
                  <a:pt x="9153" y="6368"/>
                </a:cubicBezTo>
                <a:cubicBezTo>
                  <a:pt x="9194" y="6420"/>
                  <a:pt x="9205" y="6553"/>
                  <a:pt x="9179" y="6660"/>
                </a:cubicBezTo>
                <a:cubicBezTo>
                  <a:pt x="9235" y="6644"/>
                  <a:pt x="9264" y="6681"/>
                  <a:pt x="9314" y="6640"/>
                </a:cubicBezTo>
                <a:cubicBezTo>
                  <a:pt x="9352" y="6671"/>
                  <a:pt x="9357" y="6770"/>
                  <a:pt x="9382" y="6827"/>
                </a:cubicBezTo>
                <a:cubicBezTo>
                  <a:pt x="9343" y="6932"/>
                  <a:pt x="9344" y="7050"/>
                  <a:pt x="9298" y="7132"/>
                </a:cubicBezTo>
                <a:cubicBezTo>
                  <a:pt x="9249" y="7216"/>
                  <a:pt x="9168" y="7225"/>
                  <a:pt x="9143" y="7361"/>
                </a:cubicBezTo>
                <a:cubicBezTo>
                  <a:pt x="9125" y="7469"/>
                  <a:pt x="9082" y="7523"/>
                  <a:pt x="9086" y="7673"/>
                </a:cubicBezTo>
                <a:cubicBezTo>
                  <a:pt x="9084" y="7711"/>
                  <a:pt x="9100" y="7711"/>
                  <a:pt x="9100" y="7746"/>
                </a:cubicBezTo>
                <a:cubicBezTo>
                  <a:pt x="9043" y="7916"/>
                  <a:pt x="8974" y="8063"/>
                  <a:pt x="8857" y="8113"/>
                </a:cubicBezTo>
                <a:cubicBezTo>
                  <a:pt x="8836" y="8323"/>
                  <a:pt x="8718" y="8342"/>
                  <a:pt x="8722" y="8604"/>
                </a:cubicBezTo>
                <a:cubicBezTo>
                  <a:pt x="8707" y="8670"/>
                  <a:pt x="8659" y="8703"/>
                  <a:pt x="8639" y="8772"/>
                </a:cubicBezTo>
                <a:cubicBezTo>
                  <a:pt x="8623" y="8826"/>
                  <a:pt x="8621" y="8919"/>
                  <a:pt x="8603" y="8979"/>
                </a:cubicBezTo>
                <a:cubicBezTo>
                  <a:pt x="8589" y="9023"/>
                  <a:pt x="8567" y="9035"/>
                  <a:pt x="8561" y="9074"/>
                </a:cubicBezTo>
                <a:cubicBezTo>
                  <a:pt x="8549" y="9139"/>
                  <a:pt x="8563" y="9210"/>
                  <a:pt x="8546" y="9273"/>
                </a:cubicBezTo>
                <a:cubicBezTo>
                  <a:pt x="8573" y="9294"/>
                  <a:pt x="8597" y="9320"/>
                  <a:pt x="8608" y="9376"/>
                </a:cubicBezTo>
                <a:cubicBezTo>
                  <a:pt x="8596" y="9415"/>
                  <a:pt x="8591" y="9469"/>
                  <a:pt x="8582" y="9513"/>
                </a:cubicBezTo>
                <a:cubicBezTo>
                  <a:pt x="8652" y="9673"/>
                  <a:pt x="8583" y="9843"/>
                  <a:pt x="8577" y="10055"/>
                </a:cubicBezTo>
                <a:cubicBezTo>
                  <a:pt x="8554" y="10131"/>
                  <a:pt x="8526" y="10197"/>
                  <a:pt x="8499" y="10264"/>
                </a:cubicBezTo>
                <a:cubicBezTo>
                  <a:pt x="8571" y="10315"/>
                  <a:pt x="8547" y="10458"/>
                  <a:pt x="8546" y="10631"/>
                </a:cubicBezTo>
                <a:cubicBezTo>
                  <a:pt x="8568" y="10697"/>
                  <a:pt x="8600" y="10742"/>
                  <a:pt x="8639" y="10776"/>
                </a:cubicBezTo>
                <a:cubicBezTo>
                  <a:pt x="8634" y="10820"/>
                  <a:pt x="8648" y="10827"/>
                  <a:pt x="8649" y="10861"/>
                </a:cubicBezTo>
                <a:cubicBezTo>
                  <a:pt x="8674" y="10885"/>
                  <a:pt x="8693" y="10925"/>
                  <a:pt x="8701" y="10986"/>
                </a:cubicBezTo>
                <a:cubicBezTo>
                  <a:pt x="8791" y="11059"/>
                  <a:pt x="8783" y="11247"/>
                  <a:pt x="8810" y="11413"/>
                </a:cubicBezTo>
                <a:cubicBezTo>
                  <a:pt x="8881" y="11453"/>
                  <a:pt x="8915" y="11573"/>
                  <a:pt x="8966" y="11645"/>
                </a:cubicBezTo>
                <a:cubicBezTo>
                  <a:pt x="8977" y="11658"/>
                  <a:pt x="8992" y="11658"/>
                  <a:pt x="9002" y="11675"/>
                </a:cubicBezTo>
                <a:cubicBezTo>
                  <a:pt x="9068" y="11785"/>
                  <a:pt x="9122" y="11968"/>
                  <a:pt x="9216" y="11937"/>
                </a:cubicBezTo>
                <a:cubicBezTo>
                  <a:pt x="9234" y="11931"/>
                  <a:pt x="9262" y="11898"/>
                  <a:pt x="9278" y="11884"/>
                </a:cubicBezTo>
                <a:cubicBezTo>
                  <a:pt x="9326" y="11842"/>
                  <a:pt x="9372" y="11794"/>
                  <a:pt x="9444" y="11799"/>
                </a:cubicBezTo>
                <a:cubicBezTo>
                  <a:pt x="9493" y="11803"/>
                  <a:pt x="9535" y="11879"/>
                  <a:pt x="9589" y="11874"/>
                </a:cubicBezTo>
                <a:cubicBezTo>
                  <a:pt x="9660" y="11869"/>
                  <a:pt x="9718" y="11700"/>
                  <a:pt x="9797" y="11717"/>
                </a:cubicBezTo>
                <a:cubicBezTo>
                  <a:pt x="9854" y="11633"/>
                  <a:pt x="9957" y="11559"/>
                  <a:pt x="10031" y="11612"/>
                </a:cubicBezTo>
                <a:cubicBezTo>
                  <a:pt x="10104" y="11664"/>
                  <a:pt x="10094" y="11872"/>
                  <a:pt x="10150" y="11957"/>
                </a:cubicBezTo>
                <a:cubicBezTo>
                  <a:pt x="10227" y="11986"/>
                  <a:pt x="10260" y="11881"/>
                  <a:pt x="10327" y="11914"/>
                </a:cubicBezTo>
                <a:cubicBezTo>
                  <a:pt x="10359" y="11931"/>
                  <a:pt x="10421" y="12079"/>
                  <a:pt x="10426" y="12134"/>
                </a:cubicBezTo>
                <a:cubicBezTo>
                  <a:pt x="10435" y="12243"/>
                  <a:pt x="10400" y="12329"/>
                  <a:pt x="10389" y="12438"/>
                </a:cubicBezTo>
                <a:cubicBezTo>
                  <a:pt x="10386" y="12459"/>
                  <a:pt x="10401" y="12484"/>
                  <a:pt x="10400" y="12501"/>
                </a:cubicBezTo>
                <a:cubicBezTo>
                  <a:pt x="10398" y="12534"/>
                  <a:pt x="10368" y="12623"/>
                  <a:pt x="10384" y="12688"/>
                </a:cubicBezTo>
                <a:cubicBezTo>
                  <a:pt x="10375" y="12719"/>
                  <a:pt x="10344" y="12704"/>
                  <a:pt x="10343" y="12750"/>
                </a:cubicBezTo>
                <a:cubicBezTo>
                  <a:pt x="10371" y="12839"/>
                  <a:pt x="10376" y="12958"/>
                  <a:pt x="10405" y="13042"/>
                </a:cubicBezTo>
                <a:cubicBezTo>
                  <a:pt x="10467" y="13229"/>
                  <a:pt x="10555" y="13271"/>
                  <a:pt x="10586" y="13482"/>
                </a:cubicBezTo>
                <a:cubicBezTo>
                  <a:pt x="10615" y="13679"/>
                  <a:pt x="10640" y="13824"/>
                  <a:pt x="10675" y="14016"/>
                </a:cubicBezTo>
                <a:cubicBezTo>
                  <a:pt x="10672" y="14059"/>
                  <a:pt x="10647" y="14055"/>
                  <a:pt x="10649" y="14108"/>
                </a:cubicBezTo>
                <a:cubicBezTo>
                  <a:pt x="10660" y="14276"/>
                  <a:pt x="10742" y="14384"/>
                  <a:pt x="10701" y="14590"/>
                </a:cubicBezTo>
                <a:cubicBezTo>
                  <a:pt x="10692" y="14637"/>
                  <a:pt x="10660" y="14647"/>
                  <a:pt x="10643" y="14695"/>
                </a:cubicBezTo>
                <a:cubicBezTo>
                  <a:pt x="10627" y="14742"/>
                  <a:pt x="10615" y="14836"/>
                  <a:pt x="10607" y="14902"/>
                </a:cubicBezTo>
                <a:cubicBezTo>
                  <a:pt x="10592" y="15019"/>
                  <a:pt x="10585" y="15138"/>
                  <a:pt x="10561" y="15217"/>
                </a:cubicBezTo>
                <a:cubicBezTo>
                  <a:pt x="10586" y="15363"/>
                  <a:pt x="10547" y="15503"/>
                  <a:pt x="10576" y="15624"/>
                </a:cubicBezTo>
                <a:cubicBezTo>
                  <a:pt x="10636" y="15742"/>
                  <a:pt x="10663" y="15971"/>
                  <a:pt x="10706" y="16125"/>
                </a:cubicBezTo>
                <a:cubicBezTo>
                  <a:pt x="10722" y="16181"/>
                  <a:pt x="10747" y="16237"/>
                  <a:pt x="10752" y="16283"/>
                </a:cubicBezTo>
                <a:cubicBezTo>
                  <a:pt x="10762" y="16371"/>
                  <a:pt x="10746" y="16478"/>
                  <a:pt x="10752" y="16565"/>
                </a:cubicBezTo>
                <a:cubicBezTo>
                  <a:pt x="10756" y="16613"/>
                  <a:pt x="10770" y="16652"/>
                  <a:pt x="10773" y="16689"/>
                </a:cubicBezTo>
                <a:cubicBezTo>
                  <a:pt x="10786" y="16852"/>
                  <a:pt x="10786" y="16974"/>
                  <a:pt x="10804" y="17076"/>
                </a:cubicBezTo>
                <a:cubicBezTo>
                  <a:pt x="10822" y="17171"/>
                  <a:pt x="10866" y="17209"/>
                  <a:pt x="10899" y="17316"/>
                </a:cubicBezTo>
                <a:cubicBezTo>
                  <a:pt x="10923" y="17396"/>
                  <a:pt x="10929" y="17504"/>
                  <a:pt x="10950" y="17598"/>
                </a:cubicBezTo>
                <a:cubicBezTo>
                  <a:pt x="10969" y="17690"/>
                  <a:pt x="11006" y="17771"/>
                  <a:pt x="11002" y="17880"/>
                </a:cubicBezTo>
                <a:cubicBezTo>
                  <a:pt x="10999" y="17916"/>
                  <a:pt x="10973" y="17905"/>
                  <a:pt x="10976" y="17952"/>
                </a:cubicBezTo>
                <a:cubicBezTo>
                  <a:pt x="10991" y="18043"/>
                  <a:pt x="11007" y="18089"/>
                  <a:pt x="11007" y="18195"/>
                </a:cubicBezTo>
                <a:cubicBezTo>
                  <a:pt x="11054" y="18181"/>
                  <a:pt x="11071" y="18281"/>
                  <a:pt x="11116" y="18277"/>
                </a:cubicBezTo>
                <a:cubicBezTo>
                  <a:pt x="11138" y="18275"/>
                  <a:pt x="11156" y="18226"/>
                  <a:pt x="11179" y="18215"/>
                </a:cubicBezTo>
                <a:cubicBezTo>
                  <a:pt x="11201" y="18203"/>
                  <a:pt x="11229" y="18218"/>
                  <a:pt x="11251" y="18205"/>
                </a:cubicBezTo>
                <a:cubicBezTo>
                  <a:pt x="11268" y="18194"/>
                  <a:pt x="11278" y="18168"/>
                  <a:pt x="11293" y="18162"/>
                </a:cubicBezTo>
                <a:cubicBezTo>
                  <a:pt x="11341" y="18143"/>
                  <a:pt x="11395" y="18175"/>
                  <a:pt x="11443" y="18202"/>
                </a:cubicBezTo>
                <a:cubicBezTo>
                  <a:pt x="11473" y="18161"/>
                  <a:pt x="11504" y="18147"/>
                  <a:pt x="11527" y="18147"/>
                </a:cubicBezTo>
                <a:cubicBezTo>
                  <a:pt x="11540" y="18147"/>
                  <a:pt x="11555" y="18147"/>
                  <a:pt x="11569" y="18147"/>
                </a:cubicBezTo>
                <a:cubicBezTo>
                  <a:pt x="11658" y="18067"/>
                  <a:pt x="11707" y="17925"/>
                  <a:pt x="11766" y="17805"/>
                </a:cubicBezTo>
                <a:cubicBezTo>
                  <a:pt x="11792" y="17753"/>
                  <a:pt x="11823" y="17714"/>
                  <a:pt x="11843" y="17660"/>
                </a:cubicBezTo>
                <a:cubicBezTo>
                  <a:pt x="11891" y="17538"/>
                  <a:pt x="11911" y="17333"/>
                  <a:pt x="11988" y="17278"/>
                </a:cubicBezTo>
                <a:cubicBezTo>
                  <a:pt x="11987" y="17246"/>
                  <a:pt x="11992" y="17201"/>
                  <a:pt x="11983" y="17184"/>
                </a:cubicBezTo>
                <a:cubicBezTo>
                  <a:pt x="12027" y="17126"/>
                  <a:pt x="12049" y="16897"/>
                  <a:pt x="12026" y="16804"/>
                </a:cubicBezTo>
                <a:cubicBezTo>
                  <a:pt x="12067" y="16672"/>
                  <a:pt x="12195" y="16713"/>
                  <a:pt x="12218" y="16555"/>
                </a:cubicBezTo>
                <a:cubicBezTo>
                  <a:pt x="12223" y="16522"/>
                  <a:pt x="12216" y="16464"/>
                  <a:pt x="12218" y="16417"/>
                </a:cubicBezTo>
                <a:cubicBezTo>
                  <a:pt x="12226" y="16242"/>
                  <a:pt x="12217" y="16164"/>
                  <a:pt x="12207" y="16010"/>
                </a:cubicBezTo>
                <a:cubicBezTo>
                  <a:pt x="12195" y="15975"/>
                  <a:pt x="12181" y="15944"/>
                  <a:pt x="12176" y="15896"/>
                </a:cubicBezTo>
                <a:cubicBezTo>
                  <a:pt x="12215" y="15829"/>
                  <a:pt x="12240" y="15733"/>
                  <a:pt x="12295" y="15696"/>
                </a:cubicBezTo>
                <a:cubicBezTo>
                  <a:pt x="12322" y="15602"/>
                  <a:pt x="12346" y="15548"/>
                  <a:pt x="12378" y="15499"/>
                </a:cubicBezTo>
                <a:cubicBezTo>
                  <a:pt x="12411" y="15449"/>
                  <a:pt x="12446" y="15445"/>
                  <a:pt x="12487" y="15404"/>
                </a:cubicBezTo>
                <a:cubicBezTo>
                  <a:pt x="12545" y="15345"/>
                  <a:pt x="12615" y="15169"/>
                  <a:pt x="12622" y="15039"/>
                </a:cubicBezTo>
                <a:cubicBezTo>
                  <a:pt x="12626" y="14983"/>
                  <a:pt x="12615" y="14939"/>
                  <a:pt x="12613" y="14882"/>
                </a:cubicBezTo>
                <a:cubicBezTo>
                  <a:pt x="12608" y="14771"/>
                  <a:pt x="12604" y="14616"/>
                  <a:pt x="12608" y="14475"/>
                </a:cubicBezTo>
                <a:cubicBezTo>
                  <a:pt x="12608" y="14441"/>
                  <a:pt x="12625" y="14395"/>
                  <a:pt x="12617" y="14338"/>
                </a:cubicBezTo>
                <a:cubicBezTo>
                  <a:pt x="12609" y="14274"/>
                  <a:pt x="12571" y="14276"/>
                  <a:pt x="12555" y="14203"/>
                </a:cubicBezTo>
                <a:cubicBezTo>
                  <a:pt x="12539" y="14127"/>
                  <a:pt x="12548" y="14060"/>
                  <a:pt x="12534" y="13974"/>
                </a:cubicBezTo>
                <a:cubicBezTo>
                  <a:pt x="12544" y="13934"/>
                  <a:pt x="12573" y="13934"/>
                  <a:pt x="12570" y="13869"/>
                </a:cubicBezTo>
                <a:cubicBezTo>
                  <a:pt x="12565" y="13833"/>
                  <a:pt x="12541" y="13897"/>
                  <a:pt x="12534" y="13859"/>
                </a:cubicBezTo>
                <a:cubicBezTo>
                  <a:pt x="12536" y="13821"/>
                  <a:pt x="12548" y="13803"/>
                  <a:pt x="12544" y="13754"/>
                </a:cubicBezTo>
                <a:cubicBezTo>
                  <a:pt x="12431" y="13560"/>
                  <a:pt x="12589" y="13332"/>
                  <a:pt x="12596" y="13095"/>
                </a:cubicBezTo>
                <a:cubicBezTo>
                  <a:pt x="12610" y="13079"/>
                  <a:pt x="12620" y="13060"/>
                  <a:pt x="12639" y="13055"/>
                </a:cubicBezTo>
                <a:cubicBezTo>
                  <a:pt x="12652" y="13003"/>
                  <a:pt x="12669" y="12955"/>
                  <a:pt x="12696" y="12928"/>
                </a:cubicBezTo>
                <a:cubicBezTo>
                  <a:pt x="12787" y="12486"/>
                  <a:pt x="13025" y="12321"/>
                  <a:pt x="13147" y="11937"/>
                </a:cubicBezTo>
                <a:cubicBezTo>
                  <a:pt x="13215" y="11724"/>
                  <a:pt x="13247" y="11476"/>
                  <a:pt x="13309" y="11225"/>
                </a:cubicBezTo>
                <a:cubicBezTo>
                  <a:pt x="13329" y="11206"/>
                  <a:pt x="13332" y="11153"/>
                  <a:pt x="13345" y="11120"/>
                </a:cubicBezTo>
                <a:cubicBezTo>
                  <a:pt x="13333" y="11105"/>
                  <a:pt x="13343" y="11048"/>
                  <a:pt x="13340" y="11016"/>
                </a:cubicBezTo>
                <a:cubicBezTo>
                  <a:pt x="13348" y="10983"/>
                  <a:pt x="13365" y="10971"/>
                  <a:pt x="13381" y="10953"/>
                </a:cubicBezTo>
                <a:cubicBezTo>
                  <a:pt x="13364" y="10921"/>
                  <a:pt x="13354" y="10800"/>
                  <a:pt x="13366" y="10704"/>
                </a:cubicBezTo>
                <a:cubicBezTo>
                  <a:pt x="13283" y="10660"/>
                  <a:pt x="13252" y="10840"/>
                  <a:pt x="13162" y="10786"/>
                </a:cubicBezTo>
                <a:cubicBezTo>
                  <a:pt x="13149" y="10795"/>
                  <a:pt x="13142" y="10816"/>
                  <a:pt x="13126" y="10818"/>
                </a:cubicBezTo>
                <a:cubicBezTo>
                  <a:pt x="13107" y="10826"/>
                  <a:pt x="13105" y="10801"/>
                  <a:pt x="13085" y="10808"/>
                </a:cubicBezTo>
                <a:cubicBezTo>
                  <a:pt x="13031" y="10907"/>
                  <a:pt x="12949" y="10845"/>
                  <a:pt x="12888" y="10943"/>
                </a:cubicBezTo>
                <a:cubicBezTo>
                  <a:pt x="12847" y="10890"/>
                  <a:pt x="12824" y="10798"/>
                  <a:pt x="12789" y="10734"/>
                </a:cubicBezTo>
                <a:cubicBezTo>
                  <a:pt x="12825" y="10721"/>
                  <a:pt x="12799" y="10649"/>
                  <a:pt x="12820" y="10609"/>
                </a:cubicBezTo>
                <a:cubicBezTo>
                  <a:pt x="12902" y="10620"/>
                  <a:pt x="12939" y="10542"/>
                  <a:pt x="12986" y="10484"/>
                </a:cubicBezTo>
                <a:cubicBezTo>
                  <a:pt x="13080" y="10512"/>
                  <a:pt x="13087" y="10365"/>
                  <a:pt x="13173" y="10379"/>
                </a:cubicBezTo>
                <a:cubicBezTo>
                  <a:pt x="13220" y="10222"/>
                  <a:pt x="13350" y="10233"/>
                  <a:pt x="13417" y="10117"/>
                </a:cubicBezTo>
                <a:cubicBezTo>
                  <a:pt x="13418" y="9910"/>
                  <a:pt x="13538" y="9923"/>
                  <a:pt x="13615" y="9900"/>
                </a:cubicBezTo>
                <a:cubicBezTo>
                  <a:pt x="13627" y="9875"/>
                  <a:pt x="13624" y="9821"/>
                  <a:pt x="13630" y="9785"/>
                </a:cubicBezTo>
                <a:cubicBezTo>
                  <a:pt x="13645" y="9753"/>
                  <a:pt x="13680" y="9758"/>
                  <a:pt x="13703" y="9743"/>
                </a:cubicBezTo>
                <a:cubicBezTo>
                  <a:pt x="13709" y="9633"/>
                  <a:pt x="13749" y="9591"/>
                  <a:pt x="13796" y="9565"/>
                </a:cubicBezTo>
                <a:cubicBezTo>
                  <a:pt x="13785" y="9506"/>
                  <a:pt x="13779" y="9398"/>
                  <a:pt x="13806" y="9366"/>
                </a:cubicBezTo>
                <a:cubicBezTo>
                  <a:pt x="13822" y="9338"/>
                  <a:pt x="13826" y="9395"/>
                  <a:pt x="13849" y="9386"/>
                </a:cubicBezTo>
                <a:cubicBezTo>
                  <a:pt x="13869" y="9340"/>
                  <a:pt x="13866" y="9318"/>
                  <a:pt x="13858" y="9251"/>
                </a:cubicBezTo>
                <a:cubicBezTo>
                  <a:pt x="13882" y="9176"/>
                  <a:pt x="13921" y="9133"/>
                  <a:pt x="13911" y="8991"/>
                </a:cubicBezTo>
                <a:cubicBezTo>
                  <a:pt x="13880" y="8942"/>
                  <a:pt x="13855" y="8879"/>
                  <a:pt x="13832" y="8811"/>
                </a:cubicBezTo>
                <a:cubicBezTo>
                  <a:pt x="13707" y="8790"/>
                  <a:pt x="13644" y="8642"/>
                  <a:pt x="13651" y="8352"/>
                </a:cubicBezTo>
                <a:cubicBezTo>
                  <a:pt x="13564" y="8457"/>
                  <a:pt x="13548" y="8758"/>
                  <a:pt x="13402" y="8709"/>
                </a:cubicBezTo>
                <a:cubicBezTo>
                  <a:pt x="13381" y="8707"/>
                  <a:pt x="13382" y="8745"/>
                  <a:pt x="13360" y="8739"/>
                </a:cubicBezTo>
                <a:cubicBezTo>
                  <a:pt x="13297" y="8699"/>
                  <a:pt x="13362" y="8402"/>
                  <a:pt x="13288" y="8385"/>
                </a:cubicBezTo>
                <a:cubicBezTo>
                  <a:pt x="13268" y="8411"/>
                  <a:pt x="13264" y="8468"/>
                  <a:pt x="13252" y="8509"/>
                </a:cubicBezTo>
                <a:cubicBezTo>
                  <a:pt x="13228" y="8477"/>
                  <a:pt x="13222" y="8410"/>
                  <a:pt x="13226" y="8322"/>
                </a:cubicBezTo>
                <a:cubicBezTo>
                  <a:pt x="13202" y="8301"/>
                  <a:pt x="13173" y="8205"/>
                  <a:pt x="13152" y="8165"/>
                </a:cubicBezTo>
                <a:cubicBezTo>
                  <a:pt x="13143" y="8146"/>
                  <a:pt x="13127" y="8147"/>
                  <a:pt x="13121" y="8133"/>
                </a:cubicBezTo>
                <a:cubicBezTo>
                  <a:pt x="13097" y="8069"/>
                  <a:pt x="13060" y="7921"/>
                  <a:pt x="13064" y="7873"/>
                </a:cubicBezTo>
                <a:cubicBezTo>
                  <a:pt x="13074" y="7771"/>
                  <a:pt x="13138" y="7789"/>
                  <a:pt x="13178" y="7788"/>
                </a:cubicBezTo>
                <a:cubicBezTo>
                  <a:pt x="13218" y="7900"/>
                  <a:pt x="13253" y="8020"/>
                  <a:pt x="13288" y="8143"/>
                </a:cubicBezTo>
                <a:cubicBezTo>
                  <a:pt x="13375" y="8161"/>
                  <a:pt x="13427" y="8343"/>
                  <a:pt x="13521" y="8362"/>
                </a:cubicBezTo>
                <a:cubicBezTo>
                  <a:pt x="13569" y="8373"/>
                  <a:pt x="13623" y="8328"/>
                  <a:pt x="13656" y="8257"/>
                </a:cubicBezTo>
                <a:cubicBezTo>
                  <a:pt x="13681" y="8309"/>
                  <a:pt x="13686" y="8401"/>
                  <a:pt x="13703" y="8467"/>
                </a:cubicBezTo>
                <a:cubicBezTo>
                  <a:pt x="13782" y="8519"/>
                  <a:pt x="13891" y="8542"/>
                  <a:pt x="13989" y="8592"/>
                </a:cubicBezTo>
                <a:cubicBezTo>
                  <a:pt x="14037" y="8617"/>
                  <a:pt x="14060" y="8567"/>
                  <a:pt x="14093" y="8562"/>
                </a:cubicBezTo>
                <a:cubicBezTo>
                  <a:pt x="14122" y="8557"/>
                  <a:pt x="14153" y="8588"/>
                  <a:pt x="14165" y="8542"/>
                </a:cubicBezTo>
                <a:cubicBezTo>
                  <a:pt x="14216" y="8622"/>
                  <a:pt x="14269" y="8523"/>
                  <a:pt x="14341" y="8529"/>
                </a:cubicBezTo>
                <a:cubicBezTo>
                  <a:pt x="14349" y="8555"/>
                  <a:pt x="14361" y="8575"/>
                  <a:pt x="14357" y="8624"/>
                </a:cubicBezTo>
                <a:cubicBezTo>
                  <a:pt x="14406" y="8628"/>
                  <a:pt x="14403" y="8733"/>
                  <a:pt x="14424" y="8792"/>
                </a:cubicBezTo>
                <a:cubicBezTo>
                  <a:pt x="14439" y="8800"/>
                  <a:pt x="14457" y="8803"/>
                  <a:pt x="14472" y="8811"/>
                </a:cubicBezTo>
                <a:cubicBezTo>
                  <a:pt x="14495" y="8899"/>
                  <a:pt x="14542" y="8943"/>
                  <a:pt x="14586" y="8991"/>
                </a:cubicBezTo>
                <a:cubicBezTo>
                  <a:pt x="14574" y="9010"/>
                  <a:pt x="14544" y="8971"/>
                  <a:pt x="14534" y="9011"/>
                </a:cubicBezTo>
                <a:cubicBezTo>
                  <a:pt x="14577" y="9207"/>
                  <a:pt x="14723" y="9443"/>
                  <a:pt x="14794" y="9168"/>
                </a:cubicBezTo>
                <a:cubicBezTo>
                  <a:pt x="14823" y="9253"/>
                  <a:pt x="14807" y="9333"/>
                  <a:pt x="14814" y="9460"/>
                </a:cubicBezTo>
                <a:cubicBezTo>
                  <a:pt x="14819" y="9551"/>
                  <a:pt x="14853" y="9730"/>
                  <a:pt x="14866" y="9805"/>
                </a:cubicBezTo>
                <a:cubicBezTo>
                  <a:pt x="14877" y="9866"/>
                  <a:pt x="14875" y="9948"/>
                  <a:pt x="14887" y="10015"/>
                </a:cubicBezTo>
                <a:cubicBezTo>
                  <a:pt x="14905" y="10113"/>
                  <a:pt x="14943" y="10217"/>
                  <a:pt x="14970" y="10327"/>
                </a:cubicBezTo>
                <a:cubicBezTo>
                  <a:pt x="15003" y="10455"/>
                  <a:pt x="15010" y="10604"/>
                  <a:pt x="15032" y="10684"/>
                </a:cubicBezTo>
                <a:cubicBezTo>
                  <a:pt x="15046" y="10733"/>
                  <a:pt x="15071" y="10771"/>
                  <a:pt x="15085" y="10828"/>
                </a:cubicBezTo>
                <a:cubicBezTo>
                  <a:pt x="15124" y="10996"/>
                  <a:pt x="15156" y="11480"/>
                  <a:pt x="15277" y="11288"/>
                </a:cubicBezTo>
                <a:cubicBezTo>
                  <a:pt x="15275" y="11252"/>
                  <a:pt x="15279" y="11230"/>
                  <a:pt x="15282" y="11205"/>
                </a:cubicBezTo>
                <a:cubicBezTo>
                  <a:pt x="15297" y="11172"/>
                  <a:pt x="15322" y="11160"/>
                  <a:pt x="15344" y="11143"/>
                </a:cubicBezTo>
                <a:cubicBezTo>
                  <a:pt x="15331" y="11087"/>
                  <a:pt x="15341" y="10966"/>
                  <a:pt x="15391" y="10976"/>
                </a:cubicBezTo>
                <a:cubicBezTo>
                  <a:pt x="15359" y="10780"/>
                  <a:pt x="15416" y="10636"/>
                  <a:pt x="15412" y="10484"/>
                </a:cubicBezTo>
                <a:cubicBezTo>
                  <a:pt x="15409" y="10343"/>
                  <a:pt x="15354" y="10179"/>
                  <a:pt x="15401" y="10097"/>
                </a:cubicBezTo>
                <a:cubicBezTo>
                  <a:pt x="15408" y="10112"/>
                  <a:pt x="15424" y="10107"/>
                  <a:pt x="15438" y="10107"/>
                </a:cubicBezTo>
                <a:cubicBezTo>
                  <a:pt x="15444" y="10007"/>
                  <a:pt x="15502" y="10014"/>
                  <a:pt x="15531" y="9962"/>
                </a:cubicBezTo>
                <a:cubicBezTo>
                  <a:pt x="15527" y="9920"/>
                  <a:pt x="15531" y="9925"/>
                  <a:pt x="15531" y="9877"/>
                </a:cubicBezTo>
                <a:cubicBezTo>
                  <a:pt x="15636" y="9770"/>
                  <a:pt x="15658" y="9499"/>
                  <a:pt x="15781" y="9428"/>
                </a:cubicBezTo>
                <a:cubicBezTo>
                  <a:pt x="15796" y="9382"/>
                  <a:pt x="15811" y="9338"/>
                  <a:pt x="15822" y="9283"/>
                </a:cubicBezTo>
                <a:cubicBezTo>
                  <a:pt x="15822" y="9249"/>
                  <a:pt x="15806" y="9246"/>
                  <a:pt x="15807" y="9208"/>
                </a:cubicBezTo>
                <a:cubicBezTo>
                  <a:pt x="15819" y="9164"/>
                  <a:pt x="15845" y="9148"/>
                  <a:pt x="15874" y="9136"/>
                </a:cubicBezTo>
                <a:cubicBezTo>
                  <a:pt x="15930" y="9182"/>
                  <a:pt x="15993" y="9117"/>
                  <a:pt x="16061" y="9084"/>
                </a:cubicBezTo>
                <a:cubicBezTo>
                  <a:pt x="16068" y="9038"/>
                  <a:pt x="16073" y="8989"/>
                  <a:pt x="16097" y="8979"/>
                </a:cubicBezTo>
                <a:cubicBezTo>
                  <a:pt x="16149" y="9090"/>
                  <a:pt x="16161" y="9301"/>
                  <a:pt x="16226" y="9386"/>
                </a:cubicBezTo>
                <a:cubicBezTo>
                  <a:pt x="16251" y="9395"/>
                  <a:pt x="16252" y="9412"/>
                  <a:pt x="16292" y="9451"/>
                </a:cubicBezTo>
                <a:cubicBezTo>
                  <a:pt x="16292" y="9478"/>
                  <a:pt x="16292" y="9505"/>
                  <a:pt x="16292" y="9533"/>
                </a:cubicBezTo>
                <a:cubicBezTo>
                  <a:pt x="16372" y="9625"/>
                  <a:pt x="16377" y="9839"/>
                  <a:pt x="16362" y="10055"/>
                </a:cubicBezTo>
                <a:cubicBezTo>
                  <a:pt x="16380" y="10101"/>
                  <a:pt x="16418" y="10099"/>
                  <a:pt x="16461" y="10097"/>
                </a:cubicBezTo>
                <a:cubicBezTo>
                  <a:pt x="16491" y="10017"/>
                  <a:pt x="16524" y="9985"/>
                  <a:pt x="16556" y="9930"/>
                </a:cubicBezTo>
                <a:cubicBezTo>
                  <a:pt x="16604" y="10063"/>
                  <a:pt x="16624" y="10252"/>
                  <a:pt x="16643" y="10441"/>
                </a:cubicBezTo>
                <a:cubicBezTo>
                  <a:pt x="16710" y="10487"/>
                  <a:pt x="16683" y="10664"/>
                  <a:pt x="16668" y="10786"/>
                </a:cubicBezTo>
                <a:cubicBezTo>
                  <a:pt x="16672" y="10813"/>
                  <a:pt x="16707" y="10779"/>
                  <a:pt x="16705" y="10818"/>
                </a:cubicBezTo>
                <a:cubicBezTo>
                  <a:pt x="16692" y="10965"/>
                  <a:pt x="16674" y="11231"/>
                  <a:pt x="16700" y="11383"/>
                </a:cubicBezTo>
                <a:cubicBezTo>
                  <a:pt x="16724" y="11399"/>
                  <a:pt x="16709" y="11338"/>
                  <a:pt x="16725" y="11340"/>
                </a:cubicBezTo>
                <a:cubicBezTo>
                  <a:pt x="16754" y="11426"/>
                  <a:pt x="16809" y="11489"/>
                  <a:pt x="16798" y="11622"/>
                </a:cubicBezTo>
                <a:cubicBezTo>
                  <a:pt x="16808" y="11654"/>
                  <a:pt x="16827" y="11601"/>
                  <a:pt x="16834" y="11632"/>
                </a:cubicBezTo>
                <a:cubicBezTo>
                  <a:pt x="16829" y="11786"/>
                  <a:pt x="16870" y="11849"/>
                  <a:pt x="16872" y="11989"/>
                </a:cubicBezTo>
                <a:cubicBezTo>
                  <a:pt x="16880" y="12033"/>
                  <a:pt x="16906" y="12066"/>
                  <a:pt x="16918" y="12124"/>
                </a:cubicBezTo>
                <a:cubicBezTo>
                  <a:pt x="16946" y="12265"/>
                  <a:pt x="17015" y="12305"/>
                  <a:pt x="17064" y="12386"/>
                </a:cubicBezTo>
                <a:cubicBezTo>
                  <a:pt x="17089" y="12426"/>
                  <a:pt x="17102" y="12463"/>
                  <a:pt x="17147" y="12426"/>
                </a:cubicBezTo>
                <a:cubicBezTo>
                  <a:pt x="17164" y="12295"/>
                  <a:pt x="17098" y="12226"/>
                  <a:pt x="17084" y="12124"/>
                </a:cubicBezTo>
                <a:cubicBezTo>
                  <a:pt x="17072" y="12040"/>
                  <a:pt x="17089" y="11948"/>
                  <a:pt x="17084" y="11874"/>
                </a:cubicBezTo>
                <a:cubicBezTo>
                  <a:pt x="17070" y="11690"/>
                  <a:pt x="16986" y="11640"/>
                  <a:pt x="16929" y="11507"/>
                </a:cubicBezTo>
                <a:cubicBezTo>
                  <a:pt x="16926" y="11484"/>
                  <a:pt x="16902" y="11503"/>
                  <a:pt x="16892" y="11497"/>
                </a:cubicBezTo>
                <a:cubicBezTo>
                  <a:pt x="16850" y="11405"/>
                  <a:pt x="16835" y="11264"/>
                  <a:pt x="16815" y="11130"/>
                </a:cubicBezTo>
                <a:cubicBezTo>
                  <a:pt x="16703" y="11083"/>
                  <a:pt x="16791" y="10860"/>
                  <a:pt x="16803" y="10671"/>
                </a:cubicBezTo>
                <a:cubicBezTo>
                  <a:pt x="16809" y="10589"/>
                  <a:pt x="16788" y="10525"/>
                  <a:pt x="16815" y="10474"/>
                </a:cubicBezTo>
                <a:cubicBezTo>
                  <a:pt x="16821" y="10462"/>
                  <a:pt x="16833" y="10463"/>
                  <a:pt x="16846" y="10464"/>
                </a:cubicBezTo>
                <a:cubicBezTo>
                  <a:pt x="16848" y="10508"/>
                  <a:pt x="16840" y="10571"/>
                  <a:pt x="16851" y="10599"/>
                </a:cubicBezTo>
                <a:cubicBezTo>
                  <a:pt x="16865" y="10620"/>
                  <a:pt x="16895" y="10604"/>
                  <a:pt x="16918" y="10609"/>
                </a:cubicBezTo>
                <a:cubicBezTo>
                  <a:pt x="16961" y="10682"/>
                  <a:pt x="17014" y="10737"/>
                  <a:pt x="17022" y="10881"/>
                </a:cubicBezTo>
                <a:cubicBezTo>
                  <a:pt x="17055" y="10968"/>
                  <a:pt x="17130" y="10928"/>
                  <a:pt x="17147" y="11048"/>
                </a:cubicBezTo>
                <a:cubicBezTo>
                  <a:pt x="17156" y="11106"/>
                  <a:pt x="17133" y="11204"/>
                  <a:pt x="17157" y="11268"/>
                </a:cubicBezTo>
                <a:cubicBezTo>
                  <a:pt x="17206" y="11224"/>
                  <a:pt x="17231" y="11131"/>
                  <a:pt x="17281" y="11090"/>
                </a:cubicBezTo>
                <a:cubicBezTo>
                  <a:pt x="17288" y="11052"/>
                  <a:pt x="17290" y="11004"/>
                  <a:pt x="17302" y="10976"/>
                </a:cubicBezTo>
                <a:cubicBezTo>
                  <a:pt x="17409" y="10929"/>
                  <a:pt x="17466" y="10782"/>
                  <a:pt x="17469" y="10579"/>
                </a:cubicBezTo>
                <a:cubicBezTo>
                  <a:pt x="17443" y="10366"/>
                  <a:pt x="17417" y="10152"/>
                  <a:pt x="17354" y="10015"/>
                </a:cubicBezTo>
                <a:cubicBezTo>
                  <a:pt x="17314" y="9953"/>
                  <a:pt x="17255" y="9880"/>
                  <a:pt x="17219" y="9773"/>
                </a:cubicBezTo>
                <a:cubicBezTo>
                  <a:pt x="17184" y="9668"/>
                  <a:pt x="17134" y="9605"/>
                  <a:pt x="17147" y="9451"/>
                </a:cubicBezTo>
                <a:cubicBezTo>
                  <a:pt x="17205" y="9318"/>
                  <a:pt x="17252" y="9077"/>
                  <a:pt x="17385" y="9188"/>
                </a:cubicBezTo>
                <a:cubicBezTo>
                  <a:pt x="17376" y="9287"/>
                  <a:pt x="17403" y="9314"/>
                  <a:pt x="17407" y="9386"/>
                </a:cubicBezTo>
                <a:cubicBezTo>
                  <a:pt x="17299" y="9400"/>
                  <a:pt x="17314" y="9732"/>
                  <a:pt x="17428" y="9710"/>
                </a:cubicBezTo>
                <a:cubicBezTo>
                  <a:pt x="17470" y="9649"/>
                  <a:pt x="17492" y="9549"/>
                  <a:pt x="17505" y="9428"/>
                </a:cubicBezTo>
                <a:cubicBezTo>
                  <a:pt x="17497" y="9381"/>
                  <a:pt x="17470" y="9376"/>
                  <a:pt x="17459" y="9336"/>
                </a:cubicBezTo>
                <a:cubicBezTo>
                  <a:pt x="17428" y="9079"/>
                  <a:pt x="17625" y="9198"/>
                  <a:pt x="17656" y="9031"/>
                </a:cubicBezTo>
                <a:cubicBezTo>
                  <a:pt x="17675" y="9024"/>
                  <a:pt x="17676" y="9055"/>
                  <a:pt x="17692" y="9054"/>
                </a:cubicBezTo>
                <a:cubicBezTo>
                  <a:pt x="17711" y="9028"/>
                  <a:pt x="17727" y="8997"/>
                  <a:pt x="17749" y="8979"/>
                </a:cubicBezTo>
                <a:cubicBezTo>
                  <a:pt x="17792" y="9005"/>
                  <a:pt x="17816" y="8952"/>
                  <a:pt x="17847" y="8926"/>
                </a:cubicBezTo>
                <a:cubicBezTo>
                  <a:pt x="17854" y="8898"/>
                  <a:pt x="17861" y="8872"/>
                  <a:pt x="17868" y="8844"/>
                </a:cubicBezTo>
                <a:cubicBezTo>
                  <a:pt x="17942" y="8784"/>
                  <a:pt x="17966" y="8620"/>
                  <a:pt x="18025" y="8529"/>
                </a:cubicBezTo>
                <a:cubicBezTo>
                  <a:pt x="17997" y="8380"/>
                  <a:pt x="18065" y="8291"/>
                  <a:pt x="18061" y="8123"/>
                </a:cubicBezTo>
                <a:cubicBezTo>
                  <a:pt x="18073" y="8098"/>
                  <a:pt x="18095" y="8093"/>
                  <a:pt x="18108" y="8070"/>
                </a:cubicBezTo>
                <a:cubicBezTo>
                  <a:pt x="18088" y="7963"/>
                  <a:pt x="18114" y="7852"/>
                  <a:pt x="18108" y="7758"/>
                </a:cubicBezTo>
                <a:cubicBezTo>
                  <a:pt x="18072" y="7747"/>
                  <a:pt x="18046" y="7752"/>
                  <a:pt x="18025" y="7696"/>
                </a:cubicBezTo>
                <a:cubicBezTo>
                  <a:pt x="18031" y="7659"/>
                  <a:pt x="18061" y="7671"/>
                  <a:pt x="18061" y="7621"/>
                </a:cubicBezTo>
                <a:cubicBezTo>
                  <a:pt x="18052" y="7465"/>
                  <a:pt x="17998" y="7399"/>
                  <a:pt x="17946" y="7329"/>
                </a:cubicBezTo>
                <a:cubicBezTo>
                  <a:pt x="17924" y="7228"/>
                  <a:pt x="17886" y="7156"/>
                  <a:pt x="17858" y="7067"/>
                </a:cubicBezTo>
                <a:cubicBezTo>
                  <a:pt x="17821" y="7049"/>
                  <a:pt x="17793" y="7011"/>
                  <a:pt x="17770" y="6964"/>
                </a:cubicBezTo>
                <a:cubicBezTo>
                  <a:pt x="17814" y="6846"/>
                  <a:pt x="17838" y="6690"/>
                  <a:pt x="17930" y="6670"/>
                </a:cubicBezTo>
                <a:cubicBezTo>
                  <a:pt x="17934" y="6627"/>
                  <a:pt x="17923" y="6618"/>
                  <a:pt x="17925" y="6577"/>
                </a:cubicBezTo>
                <a:cubicBezTo>
                  <a:pt x="17875" y="6595"/>
                  <a:pt x="17804" y="6476"/>
                  <a:pt x="17759" y="6503"/>
                </a:cubicBezTo>
                <a:cubicBezTo>
                  <a:pt x="17731" y="6519"/>
                  <a:pt x="17744" y="6581"/>
                  <a:pt x="17713" y="6607"/>
                </a:cubicBezTo>
                <a:cubicBezTo>
                  <a:pt x="17668" y="6597"/>
                  <a:pt x="17678" y="6474"/>
                  <a:pt x="17645" y="6440"/>
                </a:cubicBezTo>
                <a:cubicBezTo>
                  <a:pt x="17598" y="6475"/>
                  <a:pt x="17544" y="6420"/>
                  <a:pt x="17552" y="6348"/>
                </a:cubicBezTo>
                <a:cubicBezTo>
                  <a:pt x="17577" y="6330"/>
                  <a:pt x="17611" y="6328"/>
                  <a:pt x="17630" y="6295"/>
                </a:cubicBezTo>
                <a:cubicBezTo>
                  <a:pt x="17638" y="6280"/>
                  <a:pt x="17634" y="6241"/>
                  <a:pt x="17635" y="6210"/>
                </a:cubicBezTo>
                <a:cubicBezTo>
                  <a:pt x="17675" y="6184"/>
                  <a:pt x="17684" y="6093"/>
                  <a:pt x="17713" y="6043"/>
                </a:cubicBezTo>
                <a:cubicBezTo>
                  <a:pt x="17740" y="6053"/>
                  <a:pt x="17762" y="6072"/>
                  <a:pt x="17770" y="6118"/>
                </a:cubicBezTo>
                <a:cubicBezTo>
                  <a:pt x="17733" y="6197"/>
                  <a:pt x="17765" y="6295"/>
                  <a:pt x="17764" y="6388"/>
                </a:cubicBezTo>
                <a:cubicBezTo>
                  <a:pt x="17824" y="6380"/>
                  <a:pt x="17849" y="6214"/>
                  <a:pt x="17915" y="6210"/>
                </a:cubicBezTo>
                <a:cubicBezTo>
                  <a:pt x="17948" y="6209"/>
                  <a:pt x="18000" y="6248"/>
                  <a:pt x="18025" y="6305"/>
                </a:cubicBezTo>
                <a:cubicBezTo>
                  <a:pt x="18026" y="6363"/>
                  <a:pt x="18025" y="6418"/>
                  <a:pt x="18020" y="6463"/>
                </a:cubicBezTo>
                <a:cubicBezTo>
                  <a:pt x="18051" y="6596"/>
                  <a:pt x="18139" y="6488"/>
                  <a:pt x="18175" y="6607"/>
                </a:cubicBezTo>
                <a:cubicBezTo>
                  <a:pt x="18172" y="6640"/>
                  <a:pt x="18160" y="6655"/>
                  <a:pt x="18160" y="6692"/>
                </a:cubicBezTo>
                <a:cubicBezTo>
                  <a:pt x="18224" y="6773"/>
                  <a:pt x="18224" y="6919"/>
                  <a:pt x="18243" y="7089"/>
                </a:cubicBezTo>
                <a:cubicBezTo>
                  <a:pt x="18308" y="7122"/>
                  <a:pt x="18356" y="7017"/>
                  <a:pt x="18409" y="7027"/>
                </a:cubicBezTo>
                <a:cubicBezTo>
                  <a:pt x="18462" y="6925"/>
                  <a:pt x="18427" y="6824"/>
                  <a:pt x="18403" y="6722"/>
                </a:cubicBezTo>
                <a:cubicBezTo>
                  <a:pt x="18352" y="6508"/>
                  <a:pt x="18244" y="6366"/>
                  <a:pt x="18170" y="6220"/>
                </a:cubicBezTo>
                <a:cubicBezTo>
                  <a:pt x="18197" y="6157"/>
                  <a:pt x="18257" y="6109"/>
                  <a:pt x="18258" y="6013"/>
                </a:cubicBezTo>
                <a:cubicBezTo>
                  <a:pt x="18258" y="5959"/>
                  <a:pt x="18227" y="5941"/>
                  <a:pt x="18232" y="5866"/>
                </a:cubicBezTo>
                <a:cubicBezTo>
                  <a:pt x="18258" y="5812"/>
                  <a:pt x="18281" y="5747"/>
                  <a:pt x="18310" y="5699"/>
                </a:cubicBezTo>
                <a:cubicBezTo>
                  <a:pt x="18378" y="5801"/>
                  <a:pt x="18482" y="5731"/>
                  <a:pt x="18507" y="5574"/>
                </a:cubicBezTo>
                <a:cubicBezTo>
                  <a:pt x="18513" y="5536"/>
                  <a:pt x="18504" y="5462"/>
                  <a:pt x="18512" y="5397"/>
                </a:cubicBezTo>
                <a:cubicBezTo>
                  <a:pt x="18519" y="5347"/>
                  <a:pt x="18541" y="5307"/>
                  <a:pt x="18548" y="5259"/>
                </a:cubicBezTo>
                <a:cubicBezTo>
                  <a:pt x="18560" y="5187"/>
                  <a:pt x="18549" y="5133"/>
                  <a:pt x="18548" y="5062"/>
                </a:cubicBezTo>
                <a:cubicBezTo>
                  <a:pt x="18547" y="4966"/>
                  <a:pt x="18570" y="4876"/>
                  <a:pt x="18569" y="4823"/>
                </a:cubicBezTo>
                <a:cubicBezTo>
                  <a:pt x="18567" y="4591"/>
                  <a:pt x="18437" y="4509"/>
                  <a:pt x="18450" y="4308"/>
                </a:cubicBezTo>
                <a:cubicBezTo>
                  <a:pt x="18485" y="4336"/>
                  <a:pt x="18513" y="4379"/>
                  <a:pt x="18538" y="4426"/>
                </a:cubicBezTo>
                <a:cubicBezTo>
                  <a:pt x="18541" y="4496"/>
                  <a:pt x="18571" y="4529"/>
                  <a:pt x="18591" y="4580"/>
                </a:cubicBezTo>
                <a:cubicBezTo>
                  <a:pt x="18615" y="4646"/>
                  <a:pt x="18626" y="4728"/>
                  <a:pt x="18648" y="4790"/>
                </a:cubicBezTo>
                <a:cubicBezTo>
                  <a:pt x="18668" y="4849"/>
                  <a:pt x="18695" y="4863"/>
                  <a:pt x="18710" y="4925"/>
                </a:cubicBezTo>
                <a:cubicBezTo>
                  <a:pt x="18738" y="5045"/>
                  <a:pt x="18761" y="5182"/>
                  <a:pt x="18819" y="5239"/>
                </a:cubicBezTo>
                <a:cubicBezTo>
                  <a:pt x="18820" y="5173"/>
                  <a:pt x="18809" y="5145"/>
                  <a:pt x="18835" y="5125"/>
                </a:cubicBezTo>
                <a:cubicBezTo>
                  <a:pt x="18864" y="5137"/>
                  <a:pt x="18861" y="5210"/>
                  <a:pt x="18897" y="5207"/>
                </a:cubicBezTo>
                <a:cubicBezTo>
                  <a:pt x="18878" y="4971"/>
                  <a:pt x="18704" y="4989"/>
                  <a:pt x="18726" y="4705"/>
                </a:cubicBezTo>
                <a:cubicBezTo>
                  <a:pt x="18781" y="4694"/>
                  <a:pt x="18800" y="4805"/>
                  <a:pt x="18840" y="4790"/>
                </a:cubicBezTo>
                <a:cubicBezTo>
                  <a:pt x="18812" y="4726"/>
                  <a:pt x="18785" y="4667"/>
                  <a:pt x="18757" y="4613"/>
                </a:cubicBezTo>
                <a:cubicBezTo>
                  <a:pt x="18691" y="4485"/>
                  <a:pt x="18593" y="4356"/>
                  <a:pt x="18543" y="4226"/>
                </a:cubicBezTo>
                <a:cubicBezTo>
                  <a:pt x="18503" y="4122"/>
                  <a:pt x="18471" y="4060"/>
                  <a:pt x="18424" y="3976"/>
                </a:cubicBezTo>
                <a:cubicBezTo>
                  <a:pt x="18400" y="3932"/>
                  <a:pt x="18385" y="3850"/>
                  <a:pt x="18346" y="3892"/>
                </a:cubicBezTo>
                <a:cubicBezTo>
                  <a:pt x="18330" y="3959"/>
                  <a:pt x="18385" y="3947"/>
                  <a:pt x="18388" y="4006"/>
                </a:cubicBezTo>
                <a:cubicBezTo>
                  <a:pt x="18308" y="4109"/>
                  <a:pt x="18243" y="3844"/>
                  <a:pt x="18134" y="3902"/>
                </a:cubicBezTo>
                <a:cubicBezTo>
                  <a:pt x="18131" y="3936"/>
                  <a:pt x="18140" y="3993"/>
                  <a:pt x="18123" y="3996"/>
                </a:cubicBezTo>
                <a:cubicBezTo>
                  <a:pt x="18109" y="3961"/>
                  <a:pt x="18087" y="3944"/>
                  <a:pt x="18082" y="3892"/>
                </a:cubicBezTo>
                <a:cubicBezTo>
                  <a:pt x="18039" y="3926"/>
                  <a:pt x="18026" y="3871"/>
                  <a:pt x="17999" y="3849"/>
                </a:cubicBezTo>
                <a:cubicBezTo>
                  <a:pt x="17964" y="3862"/>
                  <a:pt x="17938" y="3855"/>
                  <a:pt x="17915" y="3819"/>
                </a:cubicBezTo>
                <a:cubicBezTo>
                  <a:pt x="17964" y="3696"/>
                  <a:pt x="17972" y="3493"/>
                  <a:pt x="18020" y="3370"/>
                </a:cubicBezTo>
                <a:cubicBezTo>
                  <a:pt x="18001" y="3311"/>
                  <a:pt x="18027" y="3227"/>
                  <a:pt x="18046" y="3183"/>
                </a:cubicBezTo>
                <a:cubicBezTo>
                  <a:pt x="18101" y="3148"/>
                  <a:pt x="18191" y="3130"/>
                  <a:pt x="18237" y="3193"/>
                </a:cubicBezTo>
                <a:cubicBezTo>
                  <a:pt x="18289" y="3153"/>
                  <a:pt x="18333" y="3181"/>
                  <a:pt x="18398" y="3183"/>
                </a:cubicBezTo>
                <a:cubicBezTo>
                  <a:pt x="18411" y="3177"/>
                  <a:pt x="18396" y="3113"/>
                  <a:pt x="18414" y="3118"/>
                </a:cubicBezTo>
                <a:cubicBezTo>
                  <a:pt x="18447" y="3133"/>
                  <a:pt x="18484" y="3137"/>
                  <a:pt x="18517" y="3150"/>
                </a:cubicBezTo>
                <a:cubicBezTo>
                  <a:pt x="18549" y="3319"/>
                  <a:pt x="18702" y="3198"/>
                  <a:pt x="18767" y="3170"/>
                </a:cubicBezTo>
                <a:cubicBezTo>
                  <a:pt x="18756" y="3097"/>
                  <a:pt x="18689" y="3141"/>
                  <a:pt x="18674" y="3078"/>
                </a:cubicBezTo>
                <a:cubicBezTo>
                  <a:pt x="18665" y="2999"/>
                  <a:pt x="18690" y="2912"/>
                  <a:pt x="18689" y="2816"/>
                </a:cubicBezTo>
                <a:cubicBezTo>
                  <a:pt x="18763" y="2800"/>
                  <a:pt x="18784" y="2802"/>
                  <a:pt x="18840" y="2826"/>
                </a:cubicBezTo>
                <a:cubicBezTo>
                  <a:pt x="18853" y="2922"/>
                  <a:pt x="18905" y="2941"/>
                  <a:pt x="18944" y="2983"/>
                </a:cubicBezTo>
                <a:cubicBezTo>
                  <a:pt x="18965" y="2914"/>
                  <a:pt x="18976" y="2826"/>
                  <a:pt x="19026" y="2816"/>
                </a:cubicBezTo>
                <a:cubicBezTo>
                  <a:pt x="19015" y="2775"/>
                  <a:pt x="18965" y="2759"/>
                  <a:pt x="18985" y="2691"/>
                </a:cubicBezTo>
                <a:cubicBezTo>
                  <a:pt x="19019" y="2712"/>
                  <a:pt x="19047" y="2830"/>
                  <a:pt x="19073" y="2901"/>
                </a:cubicBezTo>
                <a:cubicBezTo>
                  <a:pt x="19072" y="2949"/>
                  <a:pt x="19044" y="2944"/>
                  <a:pt x="19042" y="2993"/>
                </a:cubicBezTo>
                <a:cubicBezTo>
                  <a:pt x="19027" y="3168"/>
                  <a:pt x="19044" y="3350"/>
                  <a:pt x="18959" y="3390"/>
                </a:cubicBezTo>
                <a:cubicBezTo>
                  <a:pt x="18982" y="3431"/>
                  <a:pt x="18998" y="3488"/>
                  <a:pt x="18990" y="3589"/>
                </a:cubicBezTo>
                <a:cubicBezTo>
                  <a:pt x="19104" y="3924"/>
                  <a:pt x="19283" y="4128"/>
                  <a:pt x="19416" y="4426"/>
                </a:cubicBezTo>
                <a:cubicBezTo>
                  <a:pt x="19401" y="4461"/>
                  <a:pt x="19377" y="4510"/>
                  <a:pt x="19390" y="4570"/>
                </a:cubicBezTo>
                <a:cubicBezTo>
                  <a:pt x="19397" y="4587"/>
                  <a:pt x="19417" y="4579"/>
                  <a:pt x="19432" y="4580"/>
                </a:cubicBezTo>
                <a:cubicBezTo>
                  <a:pt x="19452" y="4452"/>
                  <a:pt x="19492" y="4252"/>
                  <a:pt x="19442" y="4131"/>
                </a:cubicBezTo>
                <a:cubicBezTo>
                  <a:pt x="19451" y="4104"/>
                  <a:pt x="19476" y="4111"/>
                  <a:pt x="19499" y="4111"/>
                </a:cubicBezTo>
                <a:cubicBezTo>
                  <a:pt x="19492" y="4014"/>
                  <a:pt x="19431" y="4024"/>
                  <a:pt x="19432" y="3912"/>
                </a:cubicBezTo>
                <a:cubicBezTo>
                  <a:pt x="19443" y="3869"/>
                  <a:pt x="19503" y="3938"/>
                  <a:pt x="19505" y="3859"/>
                </a:cubicBezTo>
                <a:cubicBezTo>
                  <a:pt x="19495" y="3755"/>
                  <a:pt x="19424" y="3771"/>
                  <a:pt x="19416" y="3662"/>
                </a:cubicBezTo>
                <a:cubicBezTo>
                  <a:pt x="19431" y="3648"/>
                  <a:pt x="19439" y="3668"/>
                  <a:pt x="19463" y="3662"/>
                </a:cubicBezTo>
                <a:cubicBezTo>
                  <a:pt x="19459" y="3489"/>
                  <a:pt x="19345" y="3538"/>
                  <a:pt x="19339" y="3370"/>
                </a:cubicBezTo>
                <a:cubicBezTo>
                  <a:pt x="19289" y="3337"/>
                  <a:pt x="19245" y="3370"/>
                  <a:pt x="19230" y="3275"/>
                </a:cubicBezTo>
                <a:cubicBezTo>
                  <a:pt x="19225" y="3245"/>
                  <a:pt x="19237" y="3212"/>
                  <a:pt x="19235" y="3183"/>
                </a:cubicBezTo>
                <a:cubicBezTo>
                  <a:pt x="19230" y="3129"/>
                  <a:pt x="19201" y="3139"/>
                  <a:pt x="19209" y="3088"/>
                </a:cubicBezTo>
                <a:cubicBezTo>
                  <a:pt x="19225" y="3061"/>
                  <a:pt x="19245" y="3091"/>
                  <a:pt x="19266" y="3088"/>
                </a:cubicBezTo>
                <a:cubicBezTo>
                  <a:pt x="19278" y="3078"/>
                  <a:pt x="19271" y="3029"/>
                  <a:pt x="19292" y="3035"/>
                </a:cubicBezTo>
                <a:cubicBezTo>
                  <a:pt x="19310" y="3048"/>
                  <a:pt x="19309" y="3098"/>
                  <a:pt x="19339" y="3088"/>
                </a:cubicBezTo>
                <a:cubicBezTo>
                  <a:pt x="19373" y="2883"/>
                  <a:pt x="19498" y="3058"/>
                  <a:pt x="19572" y="3065"/>
                </a:cubicBezTo>
                <a:cubicBezTo>
                  <a:pt x="19573" y="3033"/>
                  <a:pt x="19566" y="3016"/>
                  <a:pt x="19562" y="2993"/>
                </a:cubicBezTo>
                <a:cubicBezTo>
                  <a:pt x="19596" y="2877"/>
                  <a:pt x="19655" y="2716"/>
                  <a:pt x="19729" y="2691"/>
                </a:cubicBezTo>
                <a:cubicBezTo>
                  <a:pt x="19769" y="2677"/>
                  <a:pt x="19804" y="2733"/>
                  <a:pt x="19848" y="2721"/>
                </a:cubicBezTo>
                <a:cubicBezTo>
                  <a:pt x="19846" y="2613"/>
                  <a:pt x="19786" y="2581"/>
                  <a:pt x="19748" y="2544"/>
                </a:cubicBezTo>
                <a:cubicBezTo>
                  <a:pt x="19704" y="2499"/>
                  <a:pt x="19660" y="2461"/>
                  <a:pt x="19624" y="2409"/>
                </a:cubicBezTo>
                <a:cubicBezTo>
                  <a:pt x="19636" y="2365"/>
                  <a:pt x="19652" y="2331"/>
                  <a:pt x="19645" y="2252"/>
                </a:cubicBezTo>
                <a:cubicBezTo>
                  <a:pt x="19695" y="2305"/>
                  <a:pt x="19745" y="2244"/>
                  <a:pt x="19796" y="2272"/>
                </a:cubicBezTo>
                <a:cubicBezTo>
                  <a:pt x="19829" y="2290"/>
                  <a:pt x="19857" y="2359"/>
                  <a:pt x="19895" y="2376"/>
                </a:cubicBezTo>
                <a:cubicBezTo>
                  <a:pt x="19921" y="2389"/>
                  <a:pt x="19947" y="2373"/>
                  <a:pt x="19972" y="2386"/>
                </a:cubicBezTo>
                <a:cubicBezTo>
                  <a:pt x="20007" y="2406"/>
                  <a:pt x="20077" y="2500"/>
                  <a:pt x="20112" y="2409"/>
                </a:cubicBezTo>
                <a:cubicBezTo>
                  <a:pt x="20106" y="2340"/>
                  <a:pt x="20059" y="2354"/>
                  <a:pt x="20055" y="2284"/>
                </a:cubicBezTo>
                <a:cubicBezTo>
                  <a:pt x="20084" y="2279"/>
                  <a:pt x="20090" y="2225"/>
                  <a:pt x="20092" y="2167"/>
                </a:cubicBezTo>
                <a:cubicBezTo>
                  <a:pt x="19990" y="2101"/>
                  <a:pt x="19879" y="2007"/>
                  <a:pt x="19722" y="2022"/>
                </a:cubicBezTo>
                <a:cubicBezTo>
                  <a:pt x="19618" y="1920"/>
                  <a:pt x="19516" y="1878"/>
                  <a:pt x="19385" y="1835"/>
                </a:cubicBezTo>
                <a:cubicBezTo>
                  <a:pt x="19186" y="1663"/>
                  <a:pt x="18909" y="1648"/>
                  <a:pt x="18648" y="1603"/>
                </a:cubicBezTo>
                <a:cubicBezTo>
                  <a:pt x="18638" y="1709"/>
                  <a:pt x="18729" y="1698"/>
                  <a:pt x="18747" y="1782"/>
                </a:cubicBezTo>
                <a:cubicBezTo>
                  <a:pt x="18709" y="1764"/>
                  <a:pt x="18679" y="1731"/>
                  <a:pt x="18633" y="1730"/>
                </a:cubicBezTo>
                <a:cubicBezTo>
                  <a:pt x="18630" y="1697"/>
                  <a:pt x="18642" y="1691"/>
                  <a:pt x="18638" y="1655"/>
                </a:cubicBezTo>
                <a:cubicBezTo>
                  <a:pt x="18611" y="1631"/>
                  <a:pt x="18580" y="1618"/>
                  <a:pt x="18543" y="1615"/>
                </a:cubicBezTo>
                <a:cubicBezTo>
                  <a:pt x="18528" y="1637"/>
                  <a:pt x="18525" y="1681"/>
                  <a:pt x="18502" y="1687"/>
                </a:cubicBezTo>
                <a:cubicBezTo>
                  <a:pt x="18387" y="1608"/>
                  <a:pt x="18242" y="1737"/>
                  <a:pt x="18144" y="1655"/>
                </a:cubicBezTo>
                <a:cubicBezTo>
                  <a:pt x="18118" y="1634"/>
                  <a:pt x="18112" y="1568"/>
                  <a:pt x="18082" y="1540"/>
                </a:cubicBezTo>
                <a:cubicBezTo>
                  <a:pt x="18032" y="1493"/>
                  <a:pt x="17919" y="1467"/>
                  <a:pt x="17853" y="1468"/>
                </a:cubicBezTo>
                <a:cubicBezTo>
                  <a:pt x="17795" y="1468"/>
                  <a:pt x="17728" y="1529"/>
                  <a:pt x="17666" y="1510"/>
                </a:cubicBezTo>
                <a:cubicBezTo>
                  <a:pt x="17643" y="1503"/>
                  <a:pt x="17625" y="1461"/>
                  <a:pt x="17604" y="1448"/>
                </a:cubicBezTo>
                <a:cubicBezTo>
                  <a:pt x="17573" y="1429"/>
                  <a:pt x="17540" y="1443"/>
                  <a:pt x="17510" y="1425"/>
                </a:cubicBezTo>
                <a:cubicBezTo>
                  <a:pt x="17486" y="1412"/>
                  <a:pt x="17468" y="1363"/>
                  <a:pt x="17443" y="1343"/>
                </a:cubicBezTo>
                <a:cubicBezTo>
                  <a:pt x="17353" y="1273"/>
                  <a:pt x="17202" y="1317"/>
                  <a:pt x="17095" y="1281"/>
                </a:cubicBezTo>
                <a:cubicBezTo>
                  <a:pt x="17040" y="1262"/>
                  <a:pt x="16969" y="1254"/>
                  <a:pt x="16903" y="1238"/>
                </a:cubicBezTo>
                <a:cubicBezTo>
                  <a:pt x="16898" y="1268"/>
                  <a:pt x="16910" y="1265"/>
                  <a:pt x="16908" y="1291"/>
                </a:cubicBezTo>
                <a:cubicBezTo>
                  <a:pt x="16896" y="1284"/>
                  <a:pt x="16874" y="1276"/>
                  <a:pt x="16877" y="1323"/>
                </a:cubicBezTo>
                <a:cubicBezTo>
                  <a:pt x="16874" y="1381"/>
                  <a:pt x="16916" y="1346"/>
                  <a:pt x="16913" y="1405"/>
                </a:cubicBezTo>
                <a:cubicBezTo>
                  <a:pt x="16854" y="1423"/>
                  <a:pt x="16800" y="1393"/>
                  <a:pt x="16751" y="1405"/>
                </a:cubicBezTo>
                <a:cubicBezTo>
                  <a:pt x="16732" y="1410"/>
                  <a:pt x="16719" y="1438"/>
                  <a:pt x="16700" y="1438"/>
                </a:cubicBezTo>
                <a:cubicBezTo>
                  <a:pt x="16653" y="1438"/>
                  <a:pt x="16627" y="1347"/>
                  <a:pt x="16575" y="1363"/>
                </a:cubicBezTo>
                <a:cubicBezTo>
                  <a:pt x="16571" y="1427"/>
                  <a:pt x="16586" y="1454"/>
                  <a:pt x="16591" y="1500"/>
                </a:cubicBezTo>
                <a:cubicBezTo>
                  <a:pt x="16487" y="1499"/>
                  <a:pt x="16414" y="1347"/>
                  <a:pt x="16352" y="1228"/>
                </a:cubicBezTo>
                <a:cubicBezTo>
                  <a:pt x="16240" y="1174"/>
                  <a:pt x="16103" y="1118"/>
                  <a:pt x="15993" y="1143"/>
                </a:cubicBezTo>
                <a:cubicBezTo>
                  <a:pt x="15987" y="1178"/>
                  <a:pt x="16014" y="1200"/>
                  <a:pt x="15999" y="1218"/>
                </a:cubicBezTo>
                <a:cubicBezTo>
                  <a:pt x="15930" y="1216"/>
                  <a:pt x="15830" y="1255"/>
                  <a:pt x="15786" y="1156"/>
                </a:cubicBezTo>
                <a:cubicBezTo>
                  <a:pt x="15699" y="1117"/>
                  <a:pt x="15603" y="1169"/>
                  <a:pt x="15526" y="1143"/>
                </a:cubicBezTo>
                <a:cubicBezTo>
                  <a:pt x="15508" y="1137"/>
                  <a:pt x="15488" y="1100"/>
                  <a:pt x="15469" y="1103"/>
                </a:cubicBezTo>
                <a:cubicBezTo>
                  <a:pt x="15458" y="1105"/>
                  <a:pt x="15444" y="1135"/>
                  <a:pt x="15432" y="1133"/>
                </a:cubicBezTo>
                <a:cubicBezTo>
                  <a:pt x="15421" y="1132"/>
                  <a:pt x="15411" y="1099"/>
                  <a:pt x="15391" y="1091"/>
                </a:cubicBezTo>
                <a:cubicBezTo>
                  <a:pt x="15365" y="1080"/>
                  <a:pt x="15338" y="1094"/>
                  <a:pt x="15318" y="1091"/>
                </a:cubicBezTo>
                <a:cubicBezTo>
                  <a:pt x="15339" y="1017"/>
                  <a:pt x="15408" y="1041"/>
                  <a:pt x="15412" y="956"/>
                </a:cubicBezTo>
                <a:cubicBezTo>
                  <a:pt x="15416" y="893"/>
                  <a:pt x="15362" y="830"/>
                  <a:pt x="15329" y="809"/>
                </a:cubicBezTo>
                <a:cubicBezTo>
                  <a:pt x="15240" y="753"/>
                  <a:pt x="15108" y="742"/>
                  <a:pt x="15037" y="746"/>
                </a:cubicBezTo>
                <a:cubicBezTo>
                  <a:pt x="15025" y="753"/>
                  <a:pt x="15029" y="793"/>
                  <a:pt x="15006" y="779"/>
                </a:cubicBezTo>
                <a:cubicBezTo>
                  <a:pt x="14995" y="781"/>
                  <a:pt x="15004" y="741"/>
                  <a:pt x="15001" y="726"/>
                </a:cubicBezTo>
                <a:cubicBezTo>
                  <a:pt x="14927" y="696"/>
                  <a:pt x="14837" y="621"/>
                  <a:pt x="14761" y="644"/>
                </a:cubicBezTo>
                <a:close/>
                <a:moveTo>
                  <a:pt x="5324" y="719"/>
                </a:moveTo>
                <a:cubicBezTo>
                  <a:pt x="5278" y="722"/>
                  <a:pt x="5231" y="740"/>
                  <a:pt x="5197" y="776"/>
                </a:cubicBezTo>
                <a:cubicBezTo>
                  <a:pt x="5174" y="698"/>
                  <a:pt x="5091" y="713"/>
                  <a:pt x="5083" y="809"/>
                </a:cubicBezTo>
                <a:cubicBezTo>
                  <a:pt x="5098" y="897"/>
                  <a:pt x="5137" y="914"/>
                  <a:pt x="5187" y="881"/>
                </a:cubicBezTo>
                <a:cubicBezTo>
                  <a:pt x="5201" y="904"/>
                  <a:pt x="5183" y="939"/>
                  <a:pt x="5192" y="954"/>
                </a:cubicBezTo>
                <a:cubicBezTo>
                  <a:pt x="5322" y="980"/>
                  <a:pt x="5402" y="910"/>
                  <a:pt x="5442" y="756"/>
                </a:cubicBezTo>
                <a:cubicBezTo>
                  <a:pt x="5415" y="730"/>
                  <a:pt x="5370" y="716"/>
                  <a:pt x="5324" y="719"/>
                </a:cubicBezTo>
                <a:close/>
                <a:moveTo>
                  <a:pt x="13162" y="721"/>
                </a:moveTo>
                <a:cubicBezTo>
                  <a:pt x="13103" y="705"/>
                  <a:pt x="13032" y="796"/>
                  <a:pt x="12967" y="811"/>
                </a:cubicBezTo>
                <a:cubicBezTo>
                  <a:pt x="12926" y="821"/>
                  <a:pt x="12882" y="799"/>
                  <a:pt x="12842" y="811"/>
                </a:cubicBezTo>
                <a:cubicBezTo>
                  <a:pt x="12760" y="836"/>
                  <a:pt x="12697" y="933"/>
                  <a:pt x="12635" y="949"/>
                </a:cubicBezTo>
                <a:cubicBezTo>
                  <a:pt x="12643" y="1065"/>
                  <a:pt x="12609" y="1098"/>
                  <a:pt x="12573" y="1126"/>
                </a:cubicBezTo>
                <a:cubicBezTo>
                  <a:pt x="12609" y="1228"/>
                  <a:pt x="12512" y="1210"/>
                  <a:pt x="12541" y="1325"/>
                </a:cubicBezTo>
                <a:cubicBezTo>
                  <a:pt x="12533" y="1344"/>
                  <a:pt x="12505" y="1321"/>
                  <a:pt x="12510" y="1365"/>
                </a:cubicBezTo>
                <a:cubicBezTo>
                  <a:pt x="12521" y="1472"/>
                  <a:pt x="12593" y="1513"/>
                  <a:pt x="12645" y="1543"/>
                </a:cubicBezTo>
                <a:cubicBezTo>
                  <a:pt x="12706" y="1577"/>
                  <a:pt x="12784" y="1559"/>
                  <a:pt x="12858" y="1565"/>
                </a:cubicBezTo>
                <a:cubicBezTo>
                  <a:pt x="12829" y="1440"/>
                  <a:pt x="12716" y="1456"/>
                  <a:pt x="12718" y="1313"/>
                </a:cubicBezTo>
                <a:cubicBezTo>
                  <a:pt x="12720" y="1200"/>
                  <a:pt x="12807" y="1155"/>
                  <a:pt x="12832" y="1053"/>
                </a:cubicBezTo>
                <a:cubicBezTo>
                  <a:pt x="12875" y="1044"/>
                  <a:pt x="12887" y="986"/>
                  <a:pt x="12915" y="959"/>
                </a:cubicBezTo>
                <a:cubicBezTo>
                  <a:pt x="13002" y="875"/>
                  <a:pt x="13137" y="916"/>
                  <a:pt x="13211" y="801"/>
                </a:cubicBezTo>
                <a:cubicBezTo>
                  <a:pt x="13211" y="791"/>
                  <a:pt x="13216" y="790"/>
                  <a:pt x="13217" y="781"/>
                </a:cubicBezTo>
                <a:cubicBezTo>
                  <a:pt x="13200" y="745"/>
                  <a:pt x="13182" y="727"/>
                  <a:pt x="13162" y="721"/>
                </a:cubicBezTo>
                <a:close/>
                <a:moveTo>
                  <a:pt x="16542" y="801"/>
                </a:moveTo>
                <a:cubicBezTo>
                  <a:pt x="16512" y="795"/>
                  <a:pt x="16485" y="804"/>
                  <a:pt x="16481" y="854"/>
                </a:cubicBezTo>
                <a:cubicBezTo>
                  <a:pt x="16474" y="940"/>
                  <a:pt x="16611" y="1026"/>
                  <a:pt x="16678" y="1021"/>
                </a:cubicBezTo>
                <a:cubicBezTo>
                  <a:pt x="16698" y="1019"/>
                  <a:pt x="16721" y="993"/>
                  <a:pt x="16741" y="988"/>
                </a:cubicBezTo>
                <a:cubicBezTo>
                  <a:pt x="16809" y="975"/>
                  <a:pt x="16915" y="1051"/>
                  <a:pt x="16908" y="886"/>
                </a:cubicBezTo>
                <a:cubicBezTo>
                  <a:pt x="16830" y="845"/>
                  <a:pt x="16734" y="834"/>
                  <a:pt x="16652" y="801"/>
                </a:cubicBezTo>
                <a:cubicBezTo>
                  <a:pt x="16633" y="798"/>
                  <a:pt x="16638" y="843"/>
                  <a:pt x="16621" y="844"/>
                </a:cubicBezTo>
                <a:cubicBezTo>
                  <a:pt x="16604" y="829"/>
                  <a:pt x="16571" y="807"/>
                  <a:pt x="16542" y="801"/>
                </a:cubicBezTo>
                <a:close/>
                <a:moveTo>
                  <a:pt x="16918" y="879"/>
                </a:moveTo>
                <a:cubicBezTo>
                  <a:pt x="16918" y="892"/>
                  <a:pt x="16918" y="907"/>
                  <a:pt x="16918" y="921"/>
                </a:cubicBezTo>
                <a:cubicBezTo>
                  <a:pt x="16997" y="984"/>
                  <a:pt x="17104" y="1048"/>
                  <a:pt x="17193" y="974"/>
                </a:cubicBezTo>
                <a:cubicBezTo>
                  <a:pt x="17126" y="877"/>
                  <a:pt x="17037" y="929"/>
                  <a:pt x="16918" y="879"/>
                </a:cubicBezTo>
                <a:close/>
                <a:moveTo>
                  <a:pt x="4136" y="1046"/>
                </a:moveTo>
                <a:cubicBezTo>
                  <a:pt x="4052" y="1025"/>
                  <a:pt x="3926" y="1038"/>
                  <a:pt x="3918" y="1163"/>
                </a:cubicBezTo>
                <a:cubicBezTo>
                  <a:pt x="3826" y="1211"/>
                  <a:pt x="3755" y="1302"/>
                  <a:pt x="3678" y="1380"/>
                </a:cubicBezTo>
                <a:cubicBezTo>
                  <a:pt x="3713" y="1414"/>
                  <a:pt x="3740" y="1439"/>
                  <a:pt x="3742" y="1518"/>
                </a:cubicBezTo>
                <a:cubicBezTo>
                  <a:pt x="3846" y="1491"/>
                  <a:pt x="3942" y="1449"/>
                  <a:pt x="4016" y="1360"/>
                </a:cubicBezTo>
                <a:cubicBezTo>
                  <a:pt x="3997" y="1396"/>
                  <a:pt x="3981" y="1427"/>
                  <a:pt x="4006" y="1475"/>
                </a:cubicBezTo>
                <a:cubicBezTo>
                  <a:pt x="3994" y="1499"/>
                  <a:pt x="3962" y="1484"/>
                  <a:pt x="3970" y="1548"/>
                </a:cubicBezTo>
                <a:cubicBezTo>
                  <a:pt x="3967" y="1616"/>
                  <a:pt x="4033" y="1545"/>
                  <a:pt x="4037" y="1600"/>
                </a:cubicBezTo>
                <a:cubicBezTo>
                  <a:pt x="3999" y="1625"/>
                  <a:pt x="3970" y="1603"/>
                  <a:pt x="3939" y="1642"/>
                </a:cubicBezTo>
                <a:cubicBezTo>
                  <a:pt x="3922" y="1690"/>
                  <a:pt x="3954" y="1728"/>
                  <a:pt x="3939" y="1767"/>
                </a:cubicBezTo>
                <a:cubicBezTo>
                  <a:pt x="3813" y="1822"/>
                  <a:pt x="3736" y="1589"/>
                  <a:pt x="3606" y="1685"/>
                </a:cubicBezTo>
                <a:cubicBezTo>
                  <a:pt x="3605" y="1652"/>
                  <a:pt x="3618" y="1633"/>
                  <a:pt x="3606" y="1610"/>
                </a:cubicBezTo>
                <a:cubicBezTo>
                  <a:pt x="3546" y="1601"/>
                  <a:pt x="3529" y="1679"/>
                  <a:pt x="3481" y="1695"/>
                </a:cubicBezTo>
                <a:cubicBezTo>
                  <a:pt x="3458" y="1687"/>
                  <a:pt x="3493" y="1578"/>
                  <a:pt x="3466" y="1558"/>
                </a:cubicBezTo>
                <a:cubicBezTo>
                  <a:pt x="3432" y="1542"/>
                  <a:pt x="3416" y="1624"/>
                  <a:pt x="3383" y="1632"/>
                </a:cubicBezTo>
                <a:cubicBezTo>
                  <a:pt x="3354" y="1640"/>
                  <a:pt x="3306" y="1606"/>
                  <a:pt x="3258" y="1623"/>
                </a:cubicBezTo>
                <a:cubicBezTo>
                  <a:pt x="3217" y="1636"/>
                  <a:pt x="3195" y="1662"/>
                  <a:pt x="3139" y="1675"/>
                </a:cubicBezTo>
                <a:cubicBezTo>
                  <a:pt x="3122" y="1679"/>
                  <a:pt x="3105" y="1704"/>
                  <a:pt x="3098" y="1705"/>
                </a:cubicBezTo>
                <a:cubicBezTo>
                  <a:pt x="3037" y="1708"/>
                  <a:pt x="2947" y="1674"/>
                  <a:pt x="2900" y="1790"/>
                </a:cubicBezTo>
                <a:cubicBezTo>
                  <a:pt x="2847" y="1792"/>
                  <a:pt x="2822" y="1738"/>
                  <a:pt x="2791" y="1695"/>
                </a:cubicBezTo>
                <a:cubicBezTo>
                  <a:pt x="2737" y="1733"/>
                  <a:pt x="2694" y="1638"/>
                  <a:pt x="2651" y="1623"/>
                </a:cubicBezTo>
                <a:cubicBezTo>
                  <a:pt x="2619" y="1611"/>
                  <a:pt x="2584" y="1635"/>
                  <a:pt x="2552" y="1632"/>
                </a:cubicBezTo>
                <a:cubicBezTo>
                  <a:pt x="2465" y="1626"/>
                  <a:pt x="2390" y="1556"/>
                  <a:pt x="2276" y="1570"/>
                </a:cubicBezTo>
                <a:cubicBezTo>
                  <a:pt x="2260" y="1554"/>
                  <a:pt x="2248" y="1515"/>
                  <a:pt x="2230" y="1508"/>
                </a:cubicBezTo>
                <a:cubicBezTo>
                  <a:pt x="2214" y="1501"/>
                  <a:pt x="2195" y="1533"/>
                  <a:pt x="2173" y="1528"/>
                </a:cubicBezTo>
                <a:cubicBezTo>
                  <a:pt x="2157" y="1524"/>
                  <a:pt x="2125" y="1460"/>
                  <a:pt x="2100" y="1455"/>
                </a:cubicBezTo>
                <a:cubicBezTo>
                  <a:pt x="2057" y="1447"/>
                  <a:pt x="2009" y="1514"/>
                  <a:pt x="1955" y="1528"/>
                </a:cubicBezTo>
                <a:cubicBezTo>
                  <a:pt x="1930" y="1534"/>
                  <a:pt x="1902" y="1522"/>
                  <a:pt x="1876" y="1528"/>
                </a:cubicBezTo>
                <a:cubicBezTo>
                  <a:pt x="1816" y="1539"/>
                  <a:pt x="1749" y="1579"/>
                  <a:pt x="1695" y="1600"/>
                </a:cubicBezTo>
                <a:cubicBezTo>
                  <a:pt x="1618" y="1630"/>
                  <a:pt x="1553" y="1728"/>
                  <a:pt x="1482" y="1767"/>
                </a:cubicBezTo>
                <a:cubicBezTo>
                  <a:pt x="1433" y="1794"/>
                  <a:pt x="1381" y="1773"/>
                  <a:pt x="1337" y="1790"/>
                </a:cubicBezTo>
                <a:cubicBezTo>
                  <a:pt x="1305" y="1802"/>
                  <a:pt x="1280" y="1864"/>
                  <a:pt x="1248" y="1862"/>
                </a:cubicBezTo>
                <a:cubicBezTo>
                  <a:pt x="1240" y="1906"/>
                  <a:pt x="1283" y="1927"/>
                  <a:pt x="1294" y="1967"/>
                </a:cubicBezTo>
                <a:cubicBezTo>
                  <a:pt x="1269" y="2040"/>
                  <a:pt x="1292" y="2059"/>
                  <a:pt x="1306" y="2124"/>
                </a:cubicBezTo>
                <a:cubicBezTo>
                  <a:pt x="1288" y="2141"/>
                  <a:pt x="1283" y="2184"/>
                  <a:pt x="1258" y="2187"/>
                </a:cubicBezTo>
                <a:cubicBezTo>
                  <a:pt x="1240" y="2183"/>
                  <a:pt x="1239" y="2140"/>
                  <a:pt x="1232" y="2112"/>
                </a:cubicBezTo>
                <a:cubicBezTo>
                  <a:pt x="1101" y="2104"/>
                  <a:pt x="1004" y="2214"/>
                  <a:pt x="900" y="2227"/>
                </a:cubicBezTo>
                <a:cubicBezTo>
                  <a:pt x="894" y="2290"/>
                  <a:pt x="912" y="2345"/>
                  <a:pt x="890" y="2406"/>
                </a:cubicBezTo>
                <a:cubicBezTo>
                  <a:pt x="955" y="2458"/>
                  <a:pt x="1061" y="2427"/>
                  <a:pt x="1123" y="2436"/>
                </a:cubicBezTo>
                <a:cubicBezTo>
                  <a:pt x="1114" y="2571"/>
                  <a:pt x="1049" y="2526"/>
                  <a:pt x="1004" y="2541"/>
                </a:cubicBezTo>
                <a:cubicBezTo>
                  <a:pt x="977" y="2550"/>
                  <a:pt x="953" y="2596"/>
                  <a:pt x="926" y="2604"/>
                </a:cubicBezTo>
                <a:cubicBezTo>
                  <a:pt x="901" y="2610"/>
                  <a:pt x="873" y="2587"/>
                  <a:pt x="848" y="2594"/>
                </a:cubicBezTo>
                <a:cubicBezTo>
                  <a:pt x="813" y="2603"/>
                  <a:pt x="799" y="2650"/>
                  <a:pt x="771" y="2676"/>
                </a:cubicBezTo>
                <a:cubicBezTo>
                  <a:pt x="714" y="2727"/>
                  <a:pt x="642" y="2751"/>
                  <a:pt x="593" y="2823"/>
                </a:cubicBezTo>
                <a:cubicBezTo>
                  <a:pt x="592" y="2904"/>
                  <a:pt x="579" y="2960"/>
                  <a:pt x="547" y="2980"/>
                </a:cubicBezTo>
                <a:cubicBezTo>
                  <a:pt x="544" y="3033"/>
                  <a:pt x="556" y="3053"/>
                  <a:pt x="552" y="3105"/>
                </a:cubicBezTo>
                <a:cubicBezTo>
                  <a:pt x="589" y="3110"/>
                  <a:pt x="619" y="3102"/>
                  <a:pt x="650" y="3095"/>
                </a:cubicBezTo>
                <a:cubicBezTo>
                  <a:pt x="625" y="3170"/>
                  <a:pt x="584" y="3211"/>
                  <a:pt x="552" y="3272"/>
                </a:cubicBezTo>
                <a:cubicBezTo>
                  <a:pt x="603" y="3395"/>
                  <a:pt x="692" y="3163"/>
                  <a:pt x="714" y="3315"/>
                </a:cubicBezTo>
                <a:cubicBezTo>
                  <a:pt x="748" y="3332"/>
                  <a:pt x="751" y="3285"/>
                  <a:pt x="776" y="3282"/>
                </a:cubicBezTo>
                <a:cubicBezTo>
                  <a:pt x="752" y="3397"/>
                  <a:pt x="681" y="3429"/>
                  <a:pt x="619" y="3482"/>
                </a:cubicBezTo>
                <a:cubicBezTo>
                  <a:pt x="567" y="3527"/>
                  <a:pt x="461" y="3630"/>
                  <a:pt x="396" y="3659"/>
                </a:cubicBezTo>
                <a:cubicBezTo>
                  <a:pt x="354" y="3678"/>
                  <a:pt x="313" y="3668"/>
                  <a:pt x="272" y="3699"/>
                </a:cubicBezTo>
                <a:cubicBezTo>
                  <a:pt x="252" y="3714"/>
                  <a:pt x="229" y="3749"/>
                  <a:pt x="211" y="3764"/>
                </a:cubicBezTo>
                <a:cubicBezTo>
                  <a:pt x="144" y="3821"/>
                  <a:pt x="79" y="3794"/>
                  <a:pt x="0" y="3889"/>
                </a:cubicBezTo>
                <a:cubicBezTo>
                  <a:pt x="0" y="3903"/>
                  <a:pt x="0" y="3918"/>
                  <a:pt x="0" y="3931"/>
                </a:cubicBezTo>
                <a:cubicBezTo>
                  <a:pt x="79" y="3909"/>
                  <a:pt x="161" y="3881"/>
                  <a:pt x="237" y="3837"/>
                </a:cubicBezTo>
                <a:cubicBezTo>
                  <a:pt x="253" y="3827"/>
                  <a:pt x="271" y="3794"/>
                  <a:pt x="288" y="3784"/>
                </a:cubicBezTo>
                <a:cubicBezTo>
                  <a:pt x="332" y="3758"/>
                  <a:pt x="386" y="3772"/>
                  <a:pt x="431" y="3752"/>
                </a:cubicBezTo>
                <a:cubicBezTo>
                  <a:pt x="446" y="3745"/>
                  <a:pt x="456" y="3724"/>
                  <a:pt x="473" y="3712"/>
                </a:cubicBezTo>
                <a:cubicBezTo>
                  <a:pt x="495" y="3696"/>
                  <a:pt x="526" y="3703"/>
                  <a:pt x="546" y="3689"/>
                </a:cubicBezTo>
                <a:cubicBezTo>
                  <a:pt x="566" y="3676"/>
                  <a:pt x="580" y="3633"/>
                  <a:pt x="598" y="3617"/>
                </a:cubicBezTo>
                <a:cubicBezTo>
                  <a:pt x="644" y="3577"/>
                  <a:pt x="698" y="3571"/>
                  <a:pt x="745" y="3535"/>
                </a:cubicBezTo>
                <a:cubicBezTo>
                  <a:pt x="858" y="3447"/>
                  <a:pt x="971" y="3344"/>
                  <a:pt x="1087" y="3272"/>
                </a:cubicBezTo>
                <a:cubicBezTo>
                  <a:pt x="1098" y="3256"/>
                  <a:pt x="1086" y="3195"/>
                  <a:pt x="1097" y="3178"/>
                </a:cubicBezTo>
                <a:cubicBezTo>
                  <a:pt x="1141" y="3152"/>
                  <a:pt x="1181" y="3118"/>
                  <a:pt x="1227" y="3095"/>
                </a:cubicBezTo>
                <a:cubicBezTo>
                  <a:pt x="1245" y="3152"/>
                  <a:pt x="1178" y="3117"/>
                  <a:pt x="1191" y="3200"/>
                </a:cubicBezTo>
                <a:cubicBezTo>
                  <a:pt x="1270" y="3238"/>
                  <a:pt x="1339" y="3114"/>
                  <a:pt x="1415" y="3095"/>
                </a:cubicBezTo>
                <a:cubicBezTo>
                  <a:pt x="1469" y="3082"/>
                  <a:pt x="1524" y="3128"/>
                  <a:pt x="1570" y="3053"/>
                </a:cubicBezTo>
                <a:cubicBezTo>
                  <a:pt x="1589" y="3003"/>
                  <a:pt x="1548" y="3001"/>
                  <a:pt x="1560" y="2970"/>
                </a:cubicBezTo>
                <a:cubicBezTo>
                  <a:pt x="1624" y="2943"/>
                  <a:pt x="1657" y="3048"/>
                  <a:pt x="1705" y="3085"/>
                </a:cubicBezTo>
                <a:cubicBezTo>
                  <a:pt x="1845" y="3058"/>
                  <a:pt x="1943" y="3151"/>
                  <a:pt x="1976" y="3367"/>
                </a:cubicBezTo>
                <a:cubicBezTo>
                  <a:pt x="1944" y="3462"/>
                  <a:pt x="1920" y="3630"/>
                  <a:pt x="1976" y="3712"/>
                </a:cubicBezTo>
                <a:cubicBezTo>
                  <a:pt x="1970" y="3777"/>
                  <a:pt x="1934" y="3783"/>
                  <a:pt x="1943" y="3879"/>
                </a:cubicBezTo>
                <a:cubicBezTo>
                  <a:pt x="1968" y="3912"/>
                  <a:pt x="1975" y="3830"/>
                  <a:pt x="1991" y="3889"/>
                </a:cubicBezTo>
                <a:cubicBezTo>
                  <a:pt x="2025" y="3894"/>
                  <a:pt x="2028" y="3806"/>
                  <a:pt x="2064" y="3847"/>
                </a:cubicBezTo>
                <a:cubicBezTo>
                  <a:pt x="2078" y="3954"/>
                  <a:pt x="2032" y="3943"/>
                  <a:pt x="2012" y="3984"/>
                </a:cubicBezTo>
                <a:cubicBezTo>
                  <a:pt x="1986" y="4087"/>
                  <a:pt x="2042" y="4123"/>
                  <a:pt x="2017" y="4201"/>
                </a:cubicBezTo>
                <a:cubicBezTo>
                  <a:pt x="2015" y="4233"/>
                  <a:pt x="2034" y="4224"/>
                  <a:pt x="2043" y="4234"/>
                </a:cubicBezTo>
                <a:cubicBezTo>
                  <a:pt x="2026" y="4295"/>
                  <a:pt x="2014" y="4363"/>
                  <a:pt x="2007" y="4443"/>
                </a:cubicBezTo>
                <a:cubicBezTo>
                  <a:pt x="1992" y="4466"/>
                  <a:pt x="1952" y="4437"/>
                  <a:pt x="1943" y="4473"/>
                </a:cubicBezTo>
                <a:cubicBezTo>
                  <a:pt x="1942" y="4658"/>
                  <a:pt x="2006" y="4711"/>
                  <a:pt x="2038" y="4828"/>
                </a:cubicBezTo>
                <a:cubicBezTo>
                  <a:pt x="2011" y="4948"/>
                  <a:pt x="1995" y="5044"/>
                  <a:pt x="1970" y="5142"/>
                </a:cubicBezTo>
                <a:cubicBezTo>
                  <a:pt x="1912" y="5365"/>
                  <a:pt x="1836" y="5542"/>
                  <a:pt x="1757" y="5706"/>
                </a:cubicBezTo>
                <a:cubicBezTo>
                  <a:pt x="1747" y="5791"/>
                  <a:pt x="1725" y="5849"/>
                  <a:pt x="1721" y="5946"/>
                </a:cubicBezTo>
                <a:cubicBezTo>
                  <a:pt x="1694" y="5991"/>
                  <a:pt x="1677" y="6061"/>
                  <a:pt x="1648" y="6103"/>
                </a:cubicBezTo>
                <a:cubicBezTo>
                  <a:pt x="1668" y="6192"/>
                  <a:pt x="1634" y="6276"/>
                  <a:pt x="1632" y="6355"/>
                </a:cubicBezTo>
                <a:cubicBezTo>
                  <a:pt x="1630" y="6417"/>
                  <a:pt x="1651" y="6481"/>
                  <a:pt x="1653" y="6552"/>
                </a:cubicBezTo>
                <a:cubicBezTo>
                  <a:pt x="1654" y="6570"/>
                  <a:pt x="1643" y="6593"/>
                  <a:pt x="1643" y="6615"/>
                </a:cubicBezTo>
                <a:cubicBezTo>
                  <a:pt x="1642" y="6739"/>
                  <a:pt x="1653" y="6863"/>
                  <a:pt x="1679" y="6972"/>
                </a:cubicBezTo>
                <a:cubicBezTo>
                  <a:pt x="1677" y="7009"/>
                  <a:pt x="1666" y="7025"/>
                  <a:pt x="1669" y="7074"/>
                </a:cubicBezTo>
                <a:cubicBezTo>
                  <a:pt x="1741" y="7114"/>
                  <a:pt x="1798" y="7185"/>
                  <a:pt x="1835" y="7294"/>
                </a:cubicBezTo>
                <a:cubicBezTo>
                  <a:pt x="1847" y="7478"/>
                  <a:pt x="1822" y="7644"/>
                  <a:pt x="1845" y="7828"/>
                </a:cubicBezTo>
                <a:cubicBezTo>
                  <a:pt x="1858" y="7926"/>
                  <a:pt x="1922" y="7953"/>
                  <a:pt x="1919" y="8048"/>
                </a:cubicBezTo>
                <a:cubicBezTo>
                  <a:pt x="1916" y="8115"/>
                  <a:pt x="1880" y="8149"/>
                  <a:pt x="1845" y="8140"/>
                </a:cubicBezTo>
                <a:cubicBezTo>
                  <a:pt x="1855" y="8337"/>
                  <a:pt x="1966" y="8328"/>
                  <a:pt x="2001" y="8475"/>
                </a:cubicBezTo>
                <a:cubicBezTo>
                  <a:pt x="1996" y="8548"/>
                  <a:pt x="1969" y="8578"/>
                  <a:pt x="1976" y="8674"/>
                </a:cubicBezTo>
                <a:cubicBezTo>
                  <a:pt x="2028" y="8754"/>
                  <a:pt x="2084" y="8824"/>
                  <a:pt x="2105" y="8966"/>
                </a:cubicBezTo>
                <a:cubicBezTo>
                  <a:pt x="2197" y="8955"/>
                  <a:pt x="2148" y="8693"/>
                  <a:pt x="2095" y="8674"/>
                </a:cubicBezTo>
                <a:cubicBezTo>
                  <a:pt x="2082" y="8548"/>
                  <a:pt x="2087" y="8443"/>
                  <a:pt x="2074" y="8340"/>
                </a:cubicBezTo>
                <a:cubicBezTo>
                  <a:pt x="2058" y="8210"/>
                  <a:pt x="1991" y="8096"/>
                  <a:pt x="2022" y="7920"/>
                </a:cubicBezTo>
                <a:cubicBezTo>
                  <a:pt x="2015" y="7850"/>
                  <a:pt x="1973" y="7852"/>
                  <a:pt x="1955" y="7806"/>
                </a:cubicBezTo>
                <a:cubicBezTo>
                  <a:pt x="1960" y="7698"/>
                  <a:pt x="1957" y="7639"/>
                  <a:pt x="1976" y="7566"/>
                </a:cubicBezTo>
                <a:cubicBezTo>
                  <a:pt x="2016" y="7554"/>
                  <a:pt x="2029" y="7596"/>
                  <a:pt x="2053" y="7618"/>
                </a:cubicBezTo>
                <a:cubicBezTo>
                  <a:pt x="2055" y="7756"/>
                  <a:pt x="2076" y="7883"/>
                  <a:pt x="2043" y="7983"/>
                </a:cubicBezTo>
                <a:cubicBezTo>
                  <a:pt x="2040" y="8034"/>
                  <a:pt x="2078" y="8002"/>
                  <a:pt x="2084" y="8035"/>
                </a:cubicBezTo>
                <a:cubicBezTo>
                  <a:pt x="2123" y="8145"/>
                  <a:pt x="2153" y="8275"/>
                  <a:pt x="2199" y="8370"/>
                </a:cubicBezTo>
                <a:cubicBezTo>
                  <a:pt x="2210" y="8408"/>
                  <a:pt x="2177" y="8436"/>
                  <a:pt x="2183" y="8497"/>
                </a:cubicBezTo>
                <a:cubicBezTo>
                  <a:pt x="2200" y="8547"/>
                  <a:pt x="2235" y="8557"/>
                  <a:pt x="2256" y="8599"/>
                </a:cubicBezTo>
                <a:cubicBezTo>
                  <a:pt x="2296" y="8815"/>
                  <a:pt x="2395" y="8912"/>
                  <a:pt x="2401" y="9196"/>
                </a:cubicBezTo>
                <a:cubicBezTo>
                  <a:pt x="2392" y="9250"/>
                  <a:pt x="2377" y="9292"/>
                  <a:pt x="2359" y="9331"/>
                </a:cubicBezTo>
                <a:cubicBezTo>
                  <a:pt x="2355" y="9501"/>
                  <a:pt x="2415" y="9542"/>
                  <a:pt x="2458" y="9625"/>
                </a:cubicBezTo>
                <a:cubicBezTo>
                  <a:pt x="2477" y="9661"/>
                  <a:pt x="2484" y="9709"/>
                  <a:pt x="2499" y="9728"/>
                </a:cubicBezTo>
                <a:cubicBezTo>
                  <a:pt x="2521" y="9754"/>
                  <a:pt x="2558" y="9747"/>
                  <a:pt x="2578" y="9770"/>
                </a:cubicBezTo>
                <a:cubicBezTo>
                  <a:pt x="2631" y="9877"/>
                  <a:pt x="2720" y="9940"/>
                  <a:pt x="2791" y="10010"/>
                </a:cubicBezTo>
                <a:cubicBezTo>
                  <a:pt x="2883" y="10098"/>
                  <a:pt x="2978" y="10210"/>
                  <a:pt x="3072" y="10042"/>
                </a:cubicBezTo>
                <a:cubicBezTo>
                  <a:pt x="3179" y="10087"/>
                  <a:pt x="3200" y="10303"/>
                  <a:pt x="3279" y="10407"/>
                </a:cubicBezTo>
                <a:cubicBezTo>
                  <a:pt x="3385" y="10395"/>
                  <a:pt x="3413" y="10545"/>
                  <a:pt x="3518" y="10534"/>
                </a:cubicBezTo>
                <a:cubicBezTo>
                  <a:pt x="3548" y="10641"/>
                  <a:pt x="3639" y="10745"/>
                  <a:pt x="3652" y="10868"/>
                </a:cubicBezTo>
                <a:cubicBezTo>
                  <a:pt x="3657" y="10911"/>
                  <a:pt x="3641" y="10967"/>
                  <a:pt x="3647" y="11013"/>
                </a:cubicBezTo>
                <a:cubicBezTo>
                  <a:pt x="3655" y="11066"/>
                  <a:pt x="3693" y="11081"/>
                  <a:pt x="3699" y="11128"/>
                </a:cubicBezTo>
                <a:cubicBezTo>
                  <a:pt x="3738" y="11095"/>
                  <a:pt x="3761" y="11145"/>
                  <a:pt x="3793" y="11190"/>
                </a:cubicBezTo>
                <a:cubicBezTo>
                  <a:pt x="3801" y="11208"/>
                  <a:pt x="3798" y="11253"/>
                  <a:pt x="3799" y="11285"/>
                </a:cubicBezTo>
                <a:cubicBezTo>
                  <a:pt x="3816" y="11306"/>
                  <a:pt x="3838" y="11315"/>
                  <a:pt x="3845" y="11358"/>
                </a:cubicBezTo>
                <a:cubicBezTo>
                  <a:pt x="3906" y="11289"/>
                  <a:pt x="3960" y="11427"/>
                  <a:pt x="3996" y="11505"/>
                </a:cubicBezTo>
                <a:cubicBezTo>
                  <a:pt x="4027" y="11512"/>
                  <a:pt x="4037" y="11476"/>
                  <a:pt x="4058" y="11462"/>
                </a:cubicBezTo>
                <a:cubicBezTo>
                  <a:pt x="4060" y="11409"/>
                  <a:pt x="4055" y="11370"/>
                  <a:pt x="4042" y="11348"/>
                </a:cubicBezTo>
                <a:cubicBezTo>
                  <a:pt x="4067" y="11307"/>
                  <a:pt x="4091" y="11265"/>
                  <a:pt x="4110" y="11213"/>
                </a:cubicBezTo>
                <a:cubicBezTo>
                  <a:pt x="4165" y="11215"/>
                  <a:pt x="4156" y="11342"/>
                  <a:pt x="4172" y="11432"/>
                </a:cubicBezTo>
                <a:cubicBezTo>
                  <a:pt x="4183" y="11492"/>
                  <a:pt x="4215" y="11532"/>
                  <a:pt x="4224" y="11590"/>
                </a:cubicBezTo>
                <a:cubicBezTo>
                  <a:pt x="4231" y="11630"/>
                  <a:pt x="4220" y="11690"/>
                  <a:pt x="4219" y="11767"/>
                </a:cubicBezTo>
                <a:cubicBezTo>
                  <a:pt x="4219" y="11807"/>
                  <a:pt x="4230" y="11850"/>
                  <a:pt x="4229" y="11879"/>
                </a:cubicBezTo>
                <a:cubicBezTo>
                  <a:pt x="4228" y="11912"/>
                  <a:pt x="4214" y="11937"/>
                  <a:pt x="4213" y="11964"/>
                </a:cubicBezTo>
                <a:cubicBezTo>
                  <a:pt x="4213" y="12002"/>
                  <a:pt x="4227" y="12049"/>
                  <a:pt x="4224" y="12079"/>
                </a:cubicBezTo>
                <a:cubicBezTo>
                  <a:pt x="4217" y="12168"/>
                  <a:pt x="4166" y="12222"/>
                  <a:pt x="4130" y="12256"/>
                </a:cubicBezTo>
                <a:cubicBezTo>
                  <a:pt x="4140" y="12357"/>
                  <a:pt x="4092" y="12339"/>
                  <a:pt x="4105" y="12446"/>
                </a:cubicBezTo>
                <a:cubicBezTo>
                  <a:pt x="4081" y="12470"/>
                  <a:pt x="4051" y="12483"/>
                  <a:pt x="4027" y="12508"/>
                </a:cubicBezTo>
                <a:cubicBezTo>
                  <a:pt x="4031" y="12618"/>
                  <a:pt x="4000" y="12735"/>
                  <a:pt x="3970" y="12810"/>
                </a:cubicBezTo>
                <a:cubicBezTo>
                  <a:pt x="3973" y="12896"/>
                  <a:pt x="3987" y="12962"/>
                  <a:pt x="3965" y="13020"/>
                </a:cubicBezTo>
                <a:cubicBezTo>
                  <a:pt x="3981" y="13073"/>
                  <a:pt x="4015" y="13086"/>
                  <a:pt x="4022" y="13155"/>
                </a:cubicBezTo>
                <a:cubicBezTo>
                  <a:pt x="4006" y="13228"/>
                  <a:pt x="3959" y="13250"/>
                  <a:pt x="3949" y="13332"/>
                </a:cubicBezTo>
                <a:cubicBezTo>
                  <a:pt x="3935" y="13441"/>
                  <a:pt x="3979" y="13541"/>
                  <a:pt x="3970" y="13647"/>
                </a:cubicBezTo>
                <a:cubicBezTo>
                  <a:pt x="3982" y="13700"/>
                  <a:pt x="4012" y="13715"/>
                  <a:pt x="4037" y="13741"/>
                </a:cubicBezTo>
                <a:cubicBezTo>
                  <a:pt x="4155" y="14071"/>
                  <a:pt x="4226" y="14496"/>
                  <a:pt x="4344" y="14827"/>
                </a:cubicBezTo>
                <a:cubicBezTo>
                  <a:pt x="4355" y="14852"/>
                  <a:pt x="4332" y="14865"/>
                  <a:pt x="4339" y="14910"/>
                </a:cubicBezTo>
                <a:cubicBezTo>
                  <a:pt x="4416" y="15190"/>
                  <a:pt x="4574" y="15306"/>
                  <a:pt x="4712" y="15464"/>
                </a:cubicBezTo>
                <a:cubicBezTo>
                  <a:pt x="4724" y="15568"/>
                  <a:pt x="4792" y="15590"/>
                  <a:pt x="4811" y="15673"/>
                </a:cubicBezTo>
                <a:cubicBezTo>
                  <a:pt x="4816" y="15693"/>
                  <a:pt x="4814" y="15770"/>
                  <a:pt x="4821" y="15818"/>
                </a:cubicBezTo>
                <a:cubicBezTo>
                  <a:pt x="4834" y="15901"/>
                  <a:pt x="4846" y="16016"/>
                  <a:pt x="4852" y="16133"/>
                </a:cubicBezTo>
                <a:cubicBezTo>
                  <a:pt x="4860" y="16265"/>
                  <a:pt x="4839" y="16334"/>
                  <a:pt x="4838" y="16405"/>
                </a:cubicBezTo>
                <a:cubicBezTo>
                  <a:pt x="4835" y="16497"/>
                  <a:pt x="4860" y="16615"/>
                  <a:pt x="4864" y="16729"/>
                </a:cubicBezTo>
                <a:cubicBezTo>
                  <a:pt x="4870" y="16980"/>
                  <a:pt x="4833" y="17323"/>
                  <a:pt x="4878" y="17471"/>
                </a:cubicBezTo>
                <a:cubicBezTo>
                  <a:pt x="4839" y="17633"/>
                  <a:pt x="4901" y="17790"/>
                  <a:pt x="4921" y="17930"/>
                </a:cubicBezTo>
                <a:cubicBezTo>
                  <a:pt x="4919" y="18044"/>
                  <a:pt x="4915" y="18167"/>
                  <a:pt x="4931" y="18274"/>
                </a:cubicBezTo>
                <a:cubicBezTo>
                  <a:pt x="4896" y="18348"/>
                  <a:pt x="4914" y="18477"/>
                  <a:pt x="4900" y="18599"/>
                </a:cubicBezTo>
                <a:cubicBezTo>
                  <a:pt x="4895" y="18639"/>
                  <a:pt x="4883" y="18664"/>
                  <a:pt x="4883" y="18691"/>
                </a:cubicBezTo>
                <a:cubicBezTo>
                  <a:pt x="4884" y="18754"/>
                  <a:pt x="4904" y="18771"/>
                  <a:pt x="4914" y="18819"/>
                </a:cubicBezTo>
                <a:cubicBezTo>
                  <a:pt x="4933" y="18899"/>
                  <a:pt x="4934" y="18990"/>
                  <a:pt x="4962" y="19038"/>
                </a:cubicBezTo>
                <a:cubicBezTo>
                  <a:pt x="4930" y="19243"/>
                  <a:pt x="5004" y="19428"/>
                  <a:pt x="5004" y="19665"/>
                </a:cubicBezTo>
                <a:cubicBezTo>
                  <a:pt x="5095" y="19749"/>
                  <a:pt x="5062" y="19537"/>
                  <a:pt x="5050" y="19423"/>
                </a:cubicBezTo>
                <a:cubicBezTo>
                  <a:pt x="5100" y="19511"/>
                  <a:pt x="5088" y="19664"/>
                  <a:pt x="5102" y="19820"/>
                </a:cubicBezTo>
                <a:cubicBezTo>
                  <a:pt x="5080" y="19854"/>
                  <a:pt x="5065" y="19802"/>
                  <a:pt x="5040" y="19810"/>
                </a:cubicBezTo>
                <a:cubicBezTo>
                  <a:pt x="5035" y="19910"/>
                  <a:pt x="5077" y="19917"/>
                  <a:pt x="5076" y="20009"/>
                </a:cubicBezTo>
                <a:cubicBezTo>
                  <a:pt x="5079" y="20047"/>
                  <a:pt x="5060" y="20039"/>
                  <a:pt x="5045" y="20039"/>
                </a:cubicBezTo>
                <a:cubicBezTo>
                  <a:pt x="5050" y="20111"/>
                  <a:pt x="5043" y="20132"/>
                  <a:pt x="5045" y="20229"/>
                </a:cubicBezTo>
                <a:cubicBezTo>
                  <a:pt x="5068" y="20273"/>
                  <a:pt x="5096" y="20215"/>
                  <a:pt x="5133" y="20249"/>
                </a:cubicBezTo>
                <a:cubicBezTo>
                  <a:pt x="5143" y="20352"/>
                  <a:pt x="5108" y="20365"/>
                  <a:pt x="5087" y="20406"/>
                </a:cubicBezTo>
                <a:cubicBezTo>
                  <a:pt x="5109" y="20575"/>
                  <a:pt x="5164" y="20673"/>
                  <a:pt x="5190" y="20833"/>
                </a:cubicBezTo>
                <a:cubicBezTo>
                  <a:pt x="5227" y="20867"/>
                  <a:pt x="5274" y="20881"/>
                  <a:pt x="5304" y="20928"/>
                </a:cubicBezTo>
                <a:cubicBezTo>
                  <a:pt x="5300" y="20980"/>
                  <a:pt x="5266" y="20912"/>
                  <a:pt x="5263" y="20960"/>
                </a:cubicBezTo>
                <a:cubicBezTo>
                  <a:pt x="5260" y="20994"/>
                  <a:pt x="5266" y="21008"/>
                  <a:pt x="5268" y="21033"/>
                </a:cubicBezTo>
                <a:cubicBezTo>
                  <a:pt x="5278" y="21093"/>
                  <a:pt x="5315" y="21013"/>
                  <a:pt x="5325" y="21043"/>
                </a:cubicBezTo>
                <a:cubicBezTo>
                  <a:pt x="5339" y="21095"/>
                  <a:pt x="5341" y="21103"/>
                  <a:pt x="5320" y="21138"/>
                </a:cubicBezTo>
                <a:cubicBezTo>
                  <a:pt x="5367" y="21215"/>
                  <a:pt x="5419" y="21280"/>
                  <a:pt x="5465" y="21360"/>
                </a:cubicBezTo>
                <a:cubicBezTo>
                  <a:pt x="5484" y="21360"/>
                  <a:pt x="5504" y="21360"/>
                  <a:pt x="5523" y="21360"/>
                </a:cubicBezTo>
                <a:cubicBezTo>
                  <a:pt x="5540" y="21360"/>
                  <a:pt x="5555" y="21420"/>
                  <a:pt x="5570" y="21452"/>
                </a:cubicBezTo>
                <a:cubicBezTo>
                  <a:pt x="5617" y="21434"/>
                  <a:pt x="5630" y="21491"/>
                  <a:pt x="5657" y="21515"/>
                </a:cubicBezTo>
                <a:cubicBezTo>
                  <a:pt x="5714" y="21545"/>
                  <a:pt x="5758" y="21561"/>
                  <a:pt x="5838" y="21597"/>
                </a:cubicBezTo>
                <a:cubicBezTo>
                  <a:pt x="5838" y="21600"/>
                  <a:pt x="5838" y="21599"/>
                  <a:pt x="5838" y="21599"/>
                </a:cubicBezTo>
                <a:cubicBezTo>
                  <a:pt x="5838" y="21599"/>
                  <a:pt x="5843" y="21599"/>
                  <a:pt x="5850" y="21599"/>
                </a:cubicBezTo>
                <a:cubicBezTo>
                  <a:pt x="5849" y="21599"/>
                  <a:pt x="5852" y="21566"/>
                  <a:pt x="5871" y="21539"/>
                </a:cubicBezTo>
                <a:cubicBezTo>
                  <a:pt x="5875" y="21535"/>
                  <a:pt x="5889" y="21506"/>
                  <a:pt x="5897" y="21500"/>
                </a:cubicBezTo>
                <a:cubicBezTo>
                  <a:pt x="5924" y="21479"/>
                  <a:pt x="5977" y="21510"/>
                  <a:pt x="5979" y="21430"/>
                </a:cubicBezTo>
                <a:cubicBezTo>
                  <a:pt x="5913" y="21382"/>
                  <a:pt x="5829" y="21352"/>
                  <a:pt x="5767" y="21240"/>
                </a:cubicBezTo>
                <a:cubicBezTo>
                  <a:pt x="5733" y="21179"/>
                  <a:pt x="5712" y="21097"/>
                  <a:pt x="5684" y="21023"/>
                </a:cubicBezTo>
                <a:cubicBezTo>
                  <a:pt x="5637" y="20900"/>
                  <a:pt x="5552" y="20797"/>
                  <a:pt x="5653" y="20698"/>
                </a:cubicBezTo>
                <a:cubicBezTo>
                  <a:pt x="5657" y="20638"/>
                  <a:pt x="5639" y="20622"/>
                  <a:pt x="5637" y="20573"/>
                </a:cubicBezTo>
                <a:cubicBezTo>
                  <a:pt x="5657" y="20506"/>
                  <a:pt x="5692" y="20467"/>
                  <a:pt x="5710" y="20396"/>
                </a:cubicBezTo>
                <a:cubicBezTo>
                  <a:pt x="5703" y="20341"/>
                  <a:pt x="5700" y="20275"/>
                  <a:pt x="5684" y="20239"/>
                </a:cubicBezTo>
                <a:cubicBezTo>
                  <a:pt x="5614" y="20212"/>
                  <a:pt x="5542" y="20190"/>
                  <a:pt x="5549" y="20009"/>
                </a:cubicBezTo>
                <a:cubicBezTo>
                  <a:pt x="5565" y="19955"/>
                  <a:pt x="5598" y="19934"/>
                  <a:pt x="5637" y="19924"/>
                </a:cubicBezTo>
                <a:cubicBezTo>
                  <a:pt x="5650" y="19843"/>
                  <a:pt x="5614" y="19751"/>
                  <a:pt x="5622" y="19685"/>
                </a:cubicBezTo>
                <a:cubicBezTo>
                  <a:pt x="5630" y="19613"/>
                  <a:pt x="5669" y="19624"/>
                  <a:pt x="5694" y="19570"/>
                </a:cubicBezTo>
                <a:cubicBezTo>
                  <a:pt x="5698" y="19500"/>
                  <a:pt x="5689" y="19455"/>
                  <a:pt x="5668" y="19435"/>
                </a:cubicBezTo>
                <a:cubicBezTo>
                  <a:pt x="5637" y="19426"/>
                  <a:pt x="5633" y="19468"/>
                  <a:pt x="5601" y="19455"/>
                </a:cubicBezTo>
                <a:cubicBezTo>
                  <a:pt x="5583" y="19409"/>
                  <a:pt x="5574" y="19344"/>
                  <a:pt x="5565" y="19278"/>
                </a:cubicBezTo>
                <a:cubicBezTo>
                  <a:pt x="5598" y="19293"/>
                  <a:pt x="5708" y="19374"/>
                  <a:pt x="5736" y="19255"/>
                </a:cubicBezTo>
                <a:cubicBezTo>
                  <a:pt x="5721" y="19184"/>
                  <a:pt x="5707" y="19057"/>
                  <a:pt x="5715" y="18973"/>
                </a:cubicBezTo>
                <a:cubicBezTo>
                  <a:pt x="5877" y="18965"/>
                  <a:pt x="6036" y="18899"/>
                  <a:pt x="6005" y="18537"/>
                </a:cubicBezTo>
                <a:cubicBezTo>
                  <a:pt x="5979" y="18495"/>
                  <a:pt x="5938" y="18481"/>
                  <a:pt x="5953" y="18357"/>
                </a:cubicBezTo>
                <a:cubicBezTo>
                  <a:pt x="5939" y="18278"/>
                  <a:pt x="5881" y="18289"/>
                  <a:pt x="5860" y="18222"/>
                </a:cubicBezTo>
                <a:cubicBezTo>
                  <a:pt x="5872" y="18245"/>
                  <a:pt x="5884" y="18226"/>
                  <a:pt x="5897" y="18232"/>
                </a:cubicBezTo>
                <a:cubicBezTo>
                  <a:pt x="5927" y="18245"/>
                  <a:pt x="5956" y="18294"/>
                  <a:pt x="5985" y="18304"/>
                </a:cubicBezTo>
                <a:cubicBezTo>
                  <a:pt x="6004" y="18311"/>
                  <a:pt x="6076" y="18322"/>
                  <a:pt x="6095" y="18317"/>
                </a:cubicBezTo>
                <a:cubicBezTo>
                  <a:pt x="6146" y="18303"/>
                  <a:pt x="6149" y="18223"/>
                  <a:pt x="6177" y="18127"/>
                </a:cubicBezTo>
                <a:cubicBezTo>
                  <a:pt x="6200" y="18046"/>
                  <a:pt x="6236" y="18021"/>
                  <a:pt x="6229" y="17888"/>
                </a:cubicBezTo>
                <a:cubicBezTo>
                  <a:pt x="6335" y="17773"/>
                  <a:pt x="6328" y="17432"/>
                  <a:pt x="6416" y="17281"/>
                </a:cubicBezTo>
                <a:cubicBezTo>
                  <a:pt x="6439" y="17104"/>
                  <a:pt x="6404" y="16990"/>
                  <a:pt x="6406" y="16822"/>
                </a:cubicBezTo>
                <a:cubicBezTo>
                  <a:pt x="6444" y="16693"/>
                  <a:pt x="6496" y="16594"/>
                  <a:pt x="6561" y="16520"/>
                </a:cubicBezTo>
                <a:cubicBezTo>
                  <a:pt x="6578" y="16514"/>
                  <a:pt x="6579" y="16538"/>
                  <a:pt x="6597" y="16530"/>
                </a:cubicBezTo>
                <a:cubicBezTo>
                  <a:pt x="6618" y="16470"/>
                  <a:pt x="6659" y="16450"/>
                  <a:pt x="6675" y="16382"/>
                </a:cubicBezTo>
                <a:cubicBezTo>
                  <a:pt x="6727" y="16413"/>
                  <a:pt x="6774" y="16349"/>
                  <a:pt x="6827" y="16382"/>
                </a:cubicBezTo>
                <a:cubicBezTo>
                  <a:pt x="6838" y="16303"/>
                  <a:pt x="6860" y="16249"/>
                  <a:pt x="6894" y="16215"/>
                </a:cubicBezTo>
                <a:cubicBezTo>
                  <a:pt x="6883" y="16034"/>
                  <a:pt x="6958" y="15944"/>
                  <a:pt x="6967" y="15798"/>
                </a:cubicBezTo>
                <a:cubicBezTo>
                  <a:pt x="6973" y="15699"/>
                  <a:pt x="6951" y="15600"/>
                  <a:pt x="6993" y="15536"/>
                </a:cubicBezTo>
                <a:cubicBezTo>
                  <a:pt x="6979" y="15418"/>
                  <a:pt x="7008" y="15323"/>
                  <a:pt x="7008" y="15224"/>
                </a:cubicBezTo>
                <a:cubicBezTo>
                  <a:pt x="7008" y="15091"/>
                  <a:pt x="6966" y="14959"/>
                  <a:pt x="6998" y="14805"/>
                </a:cubicBezTo>
                <a:cubicBezTo>
                  <a:pt x="7002" y="14769"/>
                  <a:pt x="7032" y="14768"/>
                  <a:pt x="7044" y="14742"/>
                </a:cubicBezTo>
                <a:cubicBezTo>
                  <a:pt x="7075" y="14679"/>
                  <a:pt x="7081" y="14525"/>
                  <a:pt x="7117" y="14430"/>
                </a:cubicBezTo>
                <a:cubicBezTo>
                  <a:pt x="7151" y="14341"/>
                  <a:pt x="7226" y="14228"/>
                  <a:pt x="7248" y="14116"/>
                </a:cubicBezTo>
                <a:cubicBezTo>
                  <a:pt x="7289" y="13898"/>
                  <a:pt x="7252" y="13674"/>
                  <a:pt x="7222" y="13479"/>
                </a:cubicBezTo>
                <a:cubicBezTo>
                  <a:pt x="7105" y="13485"/>
                  <a:pt x="7078" y="13378"/>
                  <a:pt x="7013" y="13260"/>
                </a:cubicBezTo>
                <a:cubicBezTo>
                  <a:pt x="6980" y="13199"/>
                  <a:pt x="6919" y="13106"/>
                  <a:pt x="6889" y="13092"/>
                </a:cubicBezTo>
                <a:cubicBezTo>
                  <a:pt x="6833" y="13068"/>
                  <a:pt x="6775" y="13114"/>
                  <a:pt x="6723" y="13082"/>
                </a:cubicBezTo>
                <a:cubicBezTo>
                  <a:pt x="6678" y="13055"/>
                  <a:pt x="6650" y="12996"/>
                  <a:pt x="6587" y="13030"/>
                </a:cubicBezTo>
                <a:cubicBezTo>
                  <a:pt x="6569" y="13017"/>
                  <a:pt x="6577" y="12966"/>
                  <a:pt x="6566" y="12935"/>
                </a:cubicBezTo>
                <a:cubicBezTo>
                  <a:pt x="6564" y="12928"/>
                  <a:pt x="6554" y="12931"/>
                  <a:pt x="6546" y="12915"/>
                </a:cubicBezTo>
                <a:cubicBezTo>
                  <a:pt x="6531" y="12880"/>
                  <a:pt x="6528" y="12869"/>
                  <a:pt x="6489" y="12830"/>
                </a:cubicBezTo>
                <a:cubicBezTo>
                  <a:pt x="6441" y="12781"/>
                  <a:pt x="6374" y="12708"/>
                  <a:pt x="6297" y="12758"/>
                </a:cubicBezTo>
                <a:cubicBezTo>
                  <a:pt x="6286" y="12748"/>
                  <a:pt x="6285" y="12718"/>
                  <a:pt x="6286" y="12686"/>
                </a:cubicBezTo>
                <a:cubicBezTo>
                  <a:pt x="6228" y="12680"/>
                  <a:pt x="6209" y="12595"/>
                  <a:pt x="6172" y="12548"/>
                </a:cubicBezTo>
                <a:cubicBezTo>
                  <a:pt x="6228" y="12398"/>
                  <a:pt x="6151" y="12350"/>
                  <a:pt x="6126" y="12256"/>
                </a:cubicBezTo>
                <a:cubicBezTo>
                  <a:pt x="6097" y="12151"/>
                  <a:pt x="6113" y="12055"/>
                  <a:pt x="6088" y="11944"/>
                </a:cubicBezTo>
                <a:cubicBezTo>
                  <a:pt x="6012" y="11860"/>
                  <a:pt x="5976" y="11724"/>
                  <a:pt x="5881" y="11672"/>
                </a:cubicBezTo>
                <a:cubicBezTo>
                  <a:pt x="5821" y="11640"/>
                  <a:pt x="5761" y="11707"/>
                  <a:pt x="5699" y="11672"/>
                </a:cubicBezTo>
                <a:cubicBezTo>
                  <a:pt x="5657" y="11649"/>
                  <a:pt x="5635" y="11523"/>
                  <a:pt x="5591" y="11515"/>
                </a:cubicBezTo>
                <a:cubicBezTo>
                  <a:pt x="5584" y="11369"/>
                  <a:pt x="5521" y="11262"/>
                  <a:pt x="5434" y="11243"/>
                </a:cubicBezTo>
                <a:cubicBezTo>
                  <a:pt x="5427" y="11212"/>
                  <a:pt x="5429" y="11163"/>
                  <a:pt x="5429" y="11118"/>
                </a:cubicBezTo>
                <a:cubicBezTo>
                  <a:pt x="5411" y="11041"/>
                  <a:pt x="5349" y="11051"/>
                  <a:pt x="5315" y="11003"/>
                </a:cubicBezTo>
                <a:cubicBezTo>
                  <a:pt x="5311" y="10932"/>
                  <a:pt x="5362" y="10971"/>
                  <a:pt x="5361" y="10908"/>
                </a:cubicBezTo>
                <a:cubicBezTo>
                  <a:pt x="5298" y="10907"/>
                  <a:pt x="5248" y="10871"/>
                  <a:pt x="5195" y="10908"/>
                </a:cubicBezTo>
                <a:cubicBezTo>
                  <a:pt x="5163" y="10930"/>
                  <a:pt x="5150" y="11000"/>
                  <a:pt x="5123" y="11003"/>
                </a:cubicBezTo>
                <a:cubicBezTo>
                  <a:pt x="5092" y="11007"/>
                  <a:pt x="5078" y="10960"/>
                  <a:pt x="5050" y="10921"/>
                </a:cubicBezTo>
                <a:cubicBezTo>
                  <a:pt x="5002" y="10917"/>
                  <a:pt x="4965" y="10935"/>
                  <a:pt x="4921" y="10941"/>
                </a:cubicBezTo>
                <a:cubicBezTo>
                  <a:pt x="4912" y="10833"/>
                  <a:pt x="4880" y="10772"/>
                  <a:pt x="4816" y="10773"/>
                </a:cubicBezTo>
                <a:cubicBezTo>
                  <a:pt x="4804" y="10742"/>
                  <a:pt x="4811" y="10673"/>
                  <a:pt x="4785" y="10669"/>
                </a:cubicBezTo>
                <a:cubicBezTo>
                  <a:pt x="4745" y="10675"/>
                  <a:pt x="4764" y="10766"/>
                  <a:pt x="4749" y="10803"/>
                </a:cubicBezTo>
                <a:cubicBezTo>
                  <a:pt x="4717" y="10811"/>
                  <a:pt x="4684" y="10893"/>
                  <a:pt x="4660" y="10826"/>
                </a:cubicBezTo>
                <a:cubicBezTo>
                  <a:pt x="4668" y="10733"/>
                  <a:pt x="4712" y="10796"/>
                  <a:pt x="4712" y="10701"/>
                </a:cubicBezTo>
                <a:cubicBezTo>
                  <a:pt x="4712" y="10493"/>
                  <a:pt x="4560" y="10788"/>
                  <a:pt x="4536" y="10816"/>
                </a:cubicBezTo>
                <a:cubicBezTo>
                  <a:pt x="4453" y="10806"/>
                  <a:pt x="4353" y="10884"/>
                  <a:pt x="4370" y="11076"/>
                </a:cubicBezTo>
                <a:cubicBezTo>
                  <a:pt x="4330" y="11121"/>
                  <a:pt x="4312" y="11211"/>
                  <a:pt x="4270" y="11253"/>
                </a:cubicBezTo>
                <a:cubicBezTo>
                  <a:pt x="4224" y="11174"/>
                  <a:pt x="4172" y="11069"/>
                  <a:pt x="4099" y="11085"/>
                </a:cubicBezTo>
                <a:cubicBezTo>
                  <a:pt x="4051" y="11096"/>
                  <a:pt x="4022" y="11193"/>
                  <a:pt x="3980" y="11213"/>
                </a:cubicBezTo>
                <a:cubicBezTo>
                  <a:pt x="3898" y="11145"/>
                  <a:pt x="3848" y="11009"/>
                  <a:pt x="3814" y="10846"/>
                </a:cubicBezTo>
                <a:cubicBezTo>
                  <a:pt x="3846" y="10747"/>
                  <a:pt x="3834" y="10608"/>
                  <a:pt x="3850" y="10471"/>
                </a:cubicBezTo>
                <a:cubicBezTo>
                  <a:pt x="3860" y="10382"/>
                  <a:pt x="3900" y="10300"/>
                  <a:pt x="3887" y="10209"/>
                </a:cubicBezTo>
                <a:cubicBezTo>
                  <a:pt x="3880" y="10160"/>
                  <a:pt x="3816" y="10063"/>
                  <a:pt x="3773" y="10052"/>
                </a:cubicBezTo>
                <a:cubicBezTo>
                  <a:pt x="3748" y="10046"/>
                  <a:pt x="3695" y="10040"/>
                  <a:pt x="3690" y="10042"/>
                </a:cubicBezTo>
                <a:cubicBezTo>
                  <a:pt x="3671" y="10049"/>
                  <a:pt x="3662" y="10081"/>
                  <a:pt x="3647" y="10085"/>
                </a:cubicBezTo>
                <a:cubicBezTo>
                  <a:pt x="3605" y="10095"/>
                  <a:pt x="3562" y="10065"/>
                  <a:pt x="3523" y="10062"/>
                </a:cubicBezTo>
                <a:cubicBezTo>
                  <a:pt x="3535" y="10000"/>
                  <a:pt x="3561" y="9882"/>
                  <a:pt x="3564" y="9770"/>
                </a:cubicBezTo>
                <a:cubicBezTo>
                  <a:pt x="3622" y="9726"/>
                  <a:pt x="3618" y="9521"/>
                  <a:pt x="3647" y="9406"/>
                </a:cubicBezTo>
                <a:cubicBezTo>
                  <a:pt x="3667" y="9328"/>
                  <a:pt x="3722" y="9296"/>
                  <a:pt x="3695" y="9163"/>
                </a:cubicBezTo>
                <a:cubicBezTo>
                  <a:pt x="3601" y="9100"/>
                  <a:pt x="3535" y="9192"/>
                  <a:pt x="3445" y="9216"/>
                </a:cubicBezTo>
                <a:cubicBezTo>
                  <a:pt x="3418" y="9376"/>
                  <a:pt x="3389" y="9535"/>
                  <a:pt x="3326" y="9625"/>
                </a:cubicBezTo>
                <a:cubicBezTo>
                  <a:pt x="3256" y="9597"/>
                  <a:pt x="3197" y="9669"/>
                  <a:pt x="3134" y="9688"/>
                </a:cubicBezTo>
                <a:cubicBezTo>
                  <a:pt x="3109" y="9647"/>
                  <a:pt x="3084" y="9605"/>
                  <a:pt x="3045" y="9593"/>
                </a:cubicBezTo>
                <a:cubicBezTo>
                  <a:pt x="2993" y="9435"/>
                  <a:pt x="2978" y="9226"/>
                  <a:pt x="2946" y="9049"/>
                </a:cubicBezTo>
                <a:cubicBezTo>
                  <a:pt x="2977" y="8941"/>
                  <a:pt x="2967" y="8799"/>
                  <a:pt x="2993" y="8674"/>
                </a:cubicBezTo>
                <a:cubicBezTo>
                  <a:pt x="3008" y="8605"/>
                  <a:pt x="3044" y="8557"/>
                  <a:pt x="3050" y="8497"/>
                </a:cubicBezTo>
                <a:cubicBezTo>
                  <a:pt x="3063" y="8373"/>
                  <a:pt x="3040" y="8274"/>
                  <a:pt x="3076" y="8172"/>
                </a:cubicBezTo>
                <a:cubicBezTo>
                  <a:pt x="3105" y="8091"/>
                  <a:pt x="3180" y="8070"/>
                  <a:pt x="3238" y="7995"/>
                </a:cubicBezTo>
                <a:cubicBezTo>
                  <a:pt x="3280" y="7942"/>
                  <a:pt x="3309" y="7858"/>
                  <a:pt x="3372" y="7858"/>
                </a:cubicBezTo>
                <a:cubicBezTo>
                  <a:pt x="3414" y="7858"/>
                  <a:pt x="3458" y="7916"/>
                  <a:pt x="3497" y="7900"/>
                </a:cubicBezTo>
                <a:cubicBezTo>
                  <a:pt x="3520" y="7890"/>
                  <a:pt x="3506" y="7952"/>
                  <a:pt x="3523" y="7953"/>
                </a:cubicBezTo>
                <a:cubicBezTo>
                  <a:pt x="3552" y="7948"/>
                  <a:pt x="3591" y="7965"/>
                  <a:pt x="3611" y="7943"/>
                </a:cubicBezTo>
                <a:cubicBezTo>
                  <a:pt x="3632" y="7942"/>
                  <a:pt x="3635" y="8013"/>
                  <a:pt x="3659" y="7973"/>
                </a:cubicBezTo>
                <a:cubicBezTo>
                  <a:pt x="3680" y="7914"/>
                  <a:pt x="3648" y="7847"/>
                  <a:pt x="3673" y="7776"/>
                </a:cubicBezTo>
                <a:cubicBezTo>
                  <a:pt x="3699" y="7722"/>
                  <a:pt x="3729" y="7784"/>
                  <a:pt x="3767" y="7786"/>
                </a:cubicBezTo>
                <a:cubicBezTo>
                  <a:pt x="3804" y="7786"/>
                  <a:pt x="3834" y="7739"/>
                  <a:pt x="3866" y="7753"/>
                </a:cubicBezTo>
                <a:cubicBezTo>
                  <a:pt x="3899" y="7768"/>
                  <a:pt x="3904" y="7831"/>
                  <a:pt x="3928" y="7868"/>
                </a:cubicBezTo>
                <a:cubicBezTo>
                  <a:pt x="3966" y="7869"/>
                  <a:pt x="3987" y="7836"/>
                  <a:pt x="4016" y="7818"/>
                </a:cubicBezTo>
                <a:cubicBezTo>
                  <a:pt x="4036" y="7855"/>
                  <a:pt x="4076" y="7926"/>
                  <a:pt x="4079" y="7995"/>
                </a:cubicBezTo>
                <a:cubicBezTo>
                  <a:pt x="4081" y="8043"/>
                  <a:pt x="4060" y="8083"/>
                  <a:pt x="4058" y="8130"/>
                </a:cubicBezTo>
                <a:cubicBezTo>
                  <a:pt x="4050" y="8309"/>
                  <a:pt x="4114" y="8430"/>
                  <a:pt x="4130" y="8599"/>
                </a:cubicBezTo>
                <a:cubicBezTo>
                  <a:pt x="4199" y="8703"/>
                  <a:pt x="4248" y="8430"/>
                  <a:pt x="4246" y="8287"/>
                </a:cubicBezTo>
                <a:cubicBezTo>
                  <a:pt x="4245" y="8239"/>
                  <a:pt x="4231" y="8210"/>
                  <a:pt x="4229" y="8172"/>
                </a:cubicBezTo>
                <a:cubicBezTo>
                  <a:pt x="4226" y="8115"/>
                  <a:pt x="4236" y="8055"/>
                  <a:pt x="4234" y="8005"/>
                </a:cubicBezTo>
                <a:cubicBezTo>
                  <a:pt x="4232" y="7939"/>
                  <a:pt x="4215" y="7888"/>
                  <a:pt x="4213" y="7828"/>
                </a:cubicBezTo>
                <a:cubicBezTo>
                  <a:pt x="4205" y="7524"/>
                  <a:pt x="4322" y="7471"/>
                  <a:pt x="4411" y="7326"/>
                </a:cubicBezTo>
                <a:cubicBezTo>
                  <a:pt x="4429" y="7297"/>
                  <a:pt x="4457" y="7221"/>
                  <a:pt x="4474" y="7201"/>
                </a:cubicBezTo>
                <a:cubicBezTo>
                  <a:pt x="4489" y="7184"/>
                  <a:pt x="4510" y="7195"/>
                  <a:pt x="4526" y="7179"/>
                </a:cubicBezTo>
                <a:cubicBezTo>
                  <a:pt x="4564" y="7142"/>
                  <a:pt x="4587" y="7026"/>
                  <a:pt x="4644" y="7044"/>
                </a:cubicBezTo>
                <a:cubicBezTo>
                  <a:pt x="4659" y="6964"/>
                  <a:pt x="4686" y="6932"/>
                  <a:pt x="4726" y="6877"/>
                </a:cubicBezTo>
                <a:cubicBezTo>
                  <a:pt x="4726" y="6818"/>
                  <a:pt x="4726" y="6759"/>
                  <a:pt x="4726" y="6700"/>
                </a:cubicBezTo>
                <a:cubicBezTo>
                  <a:pt x="4766" y="6583"/>
                  <a:pt x="4828" y="6540"/>
                  <a:pt x="4841" y="6385"/>
                </a:cubicBezTo>
                <a:cubicBezTo>
                  <a:pt x="4896" y="6321"/>
                  <a:pt x="4943" y="6241"/>
                  <a:pt x="4967" y="6113"/>
                </a:cubicBezTo>
                <a:cubicBezTo>
                  <a:pt x="5020" y="6075"/>
                  <a:pt x="5098" y="6085"/>
                  <a:pt x="5123" y="5988"/>
                </a:cubicBezTo>
                <a:cubicBezTo>
                  <a:pt x="5167" y="5937"/>
                  <a:pt x="5273" y="6010"/>
                  <a:pt x="5258" y="5841"/>
                </a:cubicBezTo>
                <a:cubicBezTo>
                  <a:pt x="5225" y="5817"/>
                  <a:pt x="5247" y="5904"/>
                  <a:pt x="5221" y="5893"/>
                </a:cubicBezTo>
                <a:cubicBezTo>
                  <a:pt x="5225" y="5738"/>
                  <a:pt x="5271" y="5665"/>
                  <a:pt x="5315" y="5591"/>
                </a:cubicBezTo>
                <a:cubicBezTo>
                  <a:pt x="5363" y="5605"/>
                  <a:pt x="5381" y="5558"/>
                  <a:pt x="5403" y="5519"/>
                </a:cubicBezTo>
                <a:cubicBezTo>
                  <a:pt x="5502" y="5525"/>
                  <a:pt x="5548" y="5374"/>
                  <a:pt x="5648" y="5352"/>
                </a:cubicBezTo>
                <a:cubicBezTo>
                  <a:pt x="5629" y="5416"/>
                  <a:pt x="5521" y="5444"/>
                  <a:pt x="5554" y="5611"/>
                </a:cubicBezTo>
                <a:cubicBezTo>
                  <a:pt x="5615" y="5696"/>
                  <a:pt x="5671" y="5538"/>
                  <a:pt x="5715" y="5487"/>
                </a:cubicBezTo>
                <a:cubicBezTo>
                  <a:pt x="5795" y="5464"/>
                  <a:pt x="5856" y="5400"/>
                  <a:pt x="5928" y="5362"/>
                </a:cubicBezTo>
                <a:cubicBezTo>
                  <a:pt x="5937" y="5347"/>
                  <a:pt x="5933" y="5311"/>
                  <a:pt x="5943" y="5299"/>
                </a:cubicBezTo>
                <a:cubicBezTo>
                  <a:pt x="5993" y="5309"/>
                  <a:pt x="6019" y="5267"/>
                  <a:pt x="6038" y="5215"/>
                </a:cubicBezTo>
                <a:cubicBezTo>
                  <a:pt x="6024" y="5152"/>
                  <a:pt x="6014" y="5141"/>
                  <a:pt x="6021" y="5047"/>
                </a:cubicBezTo>
                <a:cubicBezTo>
                  <a:pt x="5962" y="5073"/>
                  <a:pt x="5920" y="5138"/>
                  <a:pt x="5907" y="5257"/>
                </a:cubicBezTo>
                <a:cubicBezTo>
                  <a:pt x="5844" y="5250"/>
                  <a:pt x="5768" y="5249"/>
                  <a:pt x="5736" y="5132"/>
                </a:cubicBezTo>
                <a:cubicBezTo>
                  <a:pt x="5742" y="5043"/>
                  <a:pt x="5777" y="4980"/>
                  <a:pt x="5772" y="4902"/>
                </a:cubicBezTo>
                <a:cubicBezTo>
                  <a:pt x="5797" y="4869"/>
                  <a:pt x="5850" y="4839"/>
                  <a:pt x="5834" y="4755"/>
                </a:cubicBezTo>
                <a:cubicBezTo>
                  <a:pt x="5754" y="4640"/>
                  <a:pt x="5612" y="4760"/>
                  <a:pt x="5549" y="4808"/>
                </a:cubicBezTo>
                <a:cubicBezTo>
                  <a:pt x="5573" y="4726"/>
                  <a:pt x="5620" y="4754"/>
                  <a:pt x="5658" y="4713"/>
                </a:cubicBezTo>
                <a:cubicBezTo>
                  <a:pt x="5679" y="4690"/>
                  <a:pt x="5687" y="4635"/>
                  <a:pt x="5710" y="4610"/>
                </a:cubicBezTo>
                <a:cubicBezTo>
                  <a:pt x="5748" y="4570"/>
                  <a:pt x="5795" y="4573"/>
                  <a:pt x="5844" y="4580"/>
                </a:cubicBezTo>
                <a:cubicBezTo>
                  <a:pt x="5868" y="4674"/>
                  <a:pt x="5960" y="4759"/>
                  <a:pt x="6004" y="4665"/>
                </a:cubicBezTo>
                <a:cubicBezTo>
                  <a:pt x="5987" y="4635"/>
                  <a:pt x="5965" y="4605"/>
                  <a:pt x="5940" y="4583"/>
                </a:cubicBezTo>
                <a:cubicBezTo>
                  <a:pt x="5957" y="4576"/>
                  <a:pt x="5974" y="4566"/>
                  <a:pt x="5990" y="4568"/>
                </a:cubicBezTo>
                <a:cubicBezTo>
                  <a:pt x="6002" y="4570"/>
                  <a:pt x="6008" y="4593"/>
                  <a:pt x="6021" y="4598"/>
                </a:cubicBezTo>
                <a:cubicBezTo>
                  <a:pt x="6160" y="4655"/>
                  <a:pt x="6229" y="4397"/>
                  <a:pt x="6349" y="4381"/>
                </a:cubicBezTo>
                <a:cubicBezTo>
                  <a:pt x="6337" y="4445"/>
                  <a:pt x="6303" y="4459"/>
                  <a:pt x="6281" y="4506"/>
                </a:cubicBezTo>
                <a:cubicBezTo>
                  <a:pt x="6232" y="4610"/>
                  <a:pt x="6203" y="4751"/>
                  <a:pt x="6126" y="4808"/>
                </a:cubicBezTo>
                <a:cubicBezTo>
                  <a:pt x="6125" y="4879"/>
                  <a:pt x="6092" y="4886"/>
                  <a:pt x="6100" y="4975"/>
                </a:cubicBezTo>
                <a:cubicBezTo>
                  <a:pt x="6167" y="4987"/>
                  <a:pt x="6234" y="4987"/>
                  <a:pt x="6307" y="5007"/>
                </a:cubicBezTo>
                <a:cubicBezTo>
                  <a:pt x="6322" y="5047"/>
                  <a:pt x="6274" y="5034"/>
                  <a:pt x="6286" y="5100"/>
                </a:cubicBezTo>
                <a:cubicBezTo>
                  <a:pt x="6330" y="5138"/>
                  <a:pt x="6357" y="5055"/>
                  <a:pt x="6390" y="5037"/>
                </a:cubicBezTo>
                <a:cubicBezTo>
                  <a:pt x="6392" y="5124"/>
                  <a:pt x="6427" y="5147"/>
                  <a:pt x="6452" y="5142"/>
                </a:cubicBezTo>
                <a:cubicBezTo>
                  <a:pt x="6519" y="5129"/>
                  <a:pt x="6517" y="4940"/>
                  <a:pt x="6530" y="4818"/>
                </a:cubicBezTo>
                <a:cubicBezTo>
                  <a:pt x="6535" y="4777"/>
                  <a:pt x="6503" y="4812"/>
                  <a:pt x="6499" y="4788"/>
                </a:cubicBezTo>
                <a:cubicBezTo>
                  <a:pt x="6485" y="4753"/>
                  <a:pt x="6522" y="4754"/>
                  <a:pt x="6515" y="4703"/>
                </a:cubicBezTo>
                <a:cubicBezTo>
                  <a:pt x="6490" y="4650"/>
                  <a:pt x="6450" y="4655"/>
                  <a:pt x="6406" y="4663"/>
                </a:cubicBezTo>
                <a:cubicBezTo>
                  <a:pt x="6413" y="4599"/>
                  <a:pt x="6406" y="4581"/>
                  <a:pt x="6374" y="4558"/>
                </a:cubicBezTo>
                <a:cubicBezTo>
                  <a:pt x="6396" y="4488"/>
                  <a:pt x="6433" y="4448"/>
                  <a:pt x="6457" y="4381"/>
                </a:cubicBezTo>
                <a:cubicBezTo>
                  <a:pt x="6433" y="4246"/>
                  <a:pt x="6559" y="4005"/>
                  <a:pt x="6426" y="3971"/>
                </a:cubicBezTo>
                <a:cubicBezTo>
                  <a:pt x="6423" y="3927"/>
                  <a:pt x="6444" y="3930"/>
                  <a:pt x="6442" y="3889"/>
                </a:cubicBezTo>
                <a:cubicBezTo>
                  <a:pt x="6439" y="3861"/>
                  <a:pt x="6418" y="3867"/>
                  <a:pt x="6416" y="3837"/>
                </a:cubicBezTo>
                <a:cubicBezTo>
                  <a:pt x="6364" y="3843"/>
                  <a:pt x="6362" y="3752"/>
                  <a:pt x="6307" y="3764"/>
                </a:cubicBezTo>
                <a:cubicBezTo>
                  <a:pt x="6321" y="3669"/>
                  <a:pt x="6275" y="3698"/>
                  <a:pt x="6266" y="3649"/>
                </a:cubicBezTo>
                <a:cubicBezTo>
                  <a:pt x="6327" y="3464"/>
                  <a:pt x="6254" y="3192"/>
                  <a:pt x="6235" y="2980"/>
                </a:cubicBezTo>
                <a:cubicBezTo>
                  <a:pt x="6171" y="3034"/>
                  <a:pt x="6118" y="3178"/>
                  <a:pt x="6043" y="3253"/>
                </a:cubicBezTo>
                <a:cubicBezTo>
                  <a:pt x="6021" y="3273"/>
                  <a:pt x="6006" y="3295"/>
                  <a:pt x="5990" y="3292"/>
                </a:cubicBezTo>
                <a:cubicBezTo>
                  <a:pt x="5955" y="3286"/>
                  <a:pt x="5960" y="3204"/>
                  <a:pt x="5912" y="3220"/>
                </a:cubicBezTo>
                <a:cubicBezTo>
                  <a:pt x="5938" y="3165"/>
                  <a:pt x="5930" y="3089"/>
                  <a:pt x="5948" y="3033"/>
                </a:cubicBezTo>
                <a:cubicBezTo>
                  <a:pt x="5962" y="2992"/>
                  <a:pt x="5996" y="2980"/>
                  <a:pt x="5990" y="2918"/>
                </a:cubicBezTo>
                <a:cubicBezTo>
                  <a:pt x="5978" y="2876"/>
                  <a:pt x="5932" y="2914"/>
                  <a:pt x="5902" y="2886"/>
                </a:cubicBezTo>
                <a:cubicBezTo>
                  <a:pt x="5896" y="2813"/>
                  <a:pt x="5859" y="2709"/>
                  <a:pt x="5814" y="2698"/>
                </a:cubicBezTo>
                <a:cubicBezTo>
                  <a:pt x="5791" y="2693"/>
                  <a:pt x="5763" y="2728"/>
                  <a:pt x="5736" y="2728"/>
                </a:cubicBezTo>
                <a:cubicBezTo>
                  <a:pt x="5668" y="2729"/>
                  <a:pt x="5576" y="2604"/>
                  <a:pt x="5539" y="2738"/>
                </a:cubicBezTo>
                <a:cubicBezTo>
                  <a:pt x="5556" y="2853"/>
                  <a:pt x="5488" y="2871"/>
                  <a:pt x="5475" y="2948"/>
                </a:cubicBezTo>
                <a:cubicBezTo>
                  <a:pt x="5471" y="2977"/>
                  <a:pt x="5484" y="3017"/>
                  <a:pt x="5475" y="3053"/>
                </a:cubicBezTo>
                <a:cubicBezTo>
                  <a:pt x="5464" y="3104"/>
                  <a:pt x="5355" y="3197"/>
                  <a:pt x="5351" y="3262"/>
                </a:cubicBezTo>
                <a:cubicBezTo>
                  <a:pt x="5348" y="3327"/>
                  <a:pt x="5400" y="3358"/>
                  <a:pt x="5403" y="3420"/>
                </a:cubicBezTo>
                <a:cubicBezTo>
                  <a:pt x="5407" y="3475"/>
                  <a:pt x="5376" y="3514"/>
                  <a:pt x="5372" y="3565"/>
                </a:cubicBezTo>
                <a:cubicBezTo>
                  <a:pt x="5370" y="3604"/>
                  <a:pt x="5388" y="3613"/>
                  <a:pt x="5377" y="3659"/>
                </a:cubicBezTo>
                <a:cubicBezTo>
                  <a:pt x="5358" y="3671"/>
                  <a:pt x="5369" y="3619"/>
                  <a:pt x="5351" y="3627"/>
                </a:cubicBezTo>
                <a:cubicBezTo>
                  <a:pt x="5282" y="3736"/>
                  <a:pt x="5196" y="3809"/>
                  <a:pt x="5097" y="3857"/>
                </a:cubicBezTo>
                <a:cubicBezTo>
                  <a:pt x="5092" y="4125"/>
                  <a:pt x="5060" y="4339"/>
                  <a:pt x="4936" y="4368"/>
                </a:cubicBezTo>
                <a:cubicBezTo>
                  <a:pt x="4939" y="4291"/>
                  <a:pt x="4897" y="4251"/>
                  <a:pt x="4909" y="4191"/>
                </a:cubicBezTo>
                <a:cubicBezTo>
                  <a:pt x="4916" y="4135"/>
                  <a:pt x="4952" y="4228"/>
                  <a:pt x="4972" y="4181"/>
                </a:cubicBezTo>
                <a:cubicBezTo>
                  <a:pt x="4984" y="4086"/>
                  <a:pt x="4949" y="4088"/>
                  <a:pt x="4921" y="4076"/>
                </a:cubicBezTo>
                <a:cubicBezTo>
                  <a:pt x="4920" y="3943"/>
                  <a:pt x="4975" y="3921"/>
                  <a:pt x="4983" y="3804"/>
                </a:cubicBezTo>
                <a:cubicBezTo>
                  <a:pt x="4938" y="3738"/>
                  <a:pt x="4882" y="3788"/>
                  <a:pt x="4831" y="3764"/>
                </a:cubicBezTo>
                <a:cubicBezTo>
                  <a:pt x="4814" y="3756"/>
                  <a:pt x="4804" y="3712"/>
                  <a:pt x="4780" y="3689"/>
                </a:cubicBezTo>
                <a:cubicBezTo>
                  <a:pt x="4767" y="3676"/>
                  <a:pt x="4742" y="3681"/>
                  <a:pt x="4733" y="3669"/>
                </a:cubicBezTo>
                <a:cubicBezTo>
                  <a:pt x="4707" y="3633"/>
                  <a:pt x="4700" y="3547"/>
                  <a:pt x="4676" y="3522"/>
                </a:cubicBezTo>
                <a:cubicBezTo>
                  <a:pt x="4631" y="3499"/>
                  <a:pt x="4567" y="3439"/>
                  <a:pt x="4505" y="3470"/>
                </a:cubicBezTo>
                <a:cubicBezTo>
                  <a:pt x="4499" y="3407"/>
                  <a:pt x="4527" y="3329"/>
                  <a:pt x="4531" y="3253"/>
                </a:cubicBezTo>
                <a:cubicBezTo>
                  <a:pt x="4518" y="3227"/>
                  <a:pt x="4477" y="3253"/>
                  <a:pt x="4463" y="3230"/>
                </a:cubicBezTo>
                <a:cubicBezTo>
                  <a:pt x="4536" y="2945"/>
                  <a:pt x="4695" y="2834"/>
                  <a:pt x="4831" y="2676"/>
                </a:cubicBezTo>
                <a:cubicBezTo>
                  <a:pt x="4917" y="2680"/>
                  <a:pt x="4942" y="2547"/>
                  <a:pt x="5014" y="2509"/>
                </a:cubicBezTo>
                <a:cubicBezTo>
                  <a:pt x="5046" y="2491"/>
                  <a:pt x="5075" y="2507"/>
                  <a:pt x="5102" y="2489"/>
                </a:cubicBezTo>
                <a:cubicBezTo>
                  <a:pt x="5188" y="2430"/>
                  <a:pt x="5242" y="2287"/>
                  <a:pt x="5330" y="2217"/>
                </a:cubicBezTo>
                <a:cubicBezTo>
                  <a:pt x="5350" y="2216"/>
                  <a:pt x="5339" y="2152"/>
                  <a:pt x="5356" y="2144"/>
                </a:cubicBezTo>
                <a:cubicBezTo>
                  <a:pt x="5407" y="2151"/>
                  <a:pt x="5389" y="2294"/>
                  <a:pt x="5456" y="2269"/>
                </a:cubicBezTo>
                <a:cubicBezTo>
                  <a:pt x="5479" y="2259"/>
                  <a:pt x="5450" y="2209"/>
                  <a:pt x="5465" y="2187"/>
                </a:cubicBezTo>
                <a:cubicBezTo>
                  <a:pt x="5533" y="2134"/>
                  <a:pt x="5614" y="2110"/>
                  <a:pt x="5663" y="2019"/>
                </a:cubicBezTo>
                <a:cubicBezTo>
                  <a:pt x="5665" y="1962"/>
                  <a:pt x="5657" y="1947"/>
                  <a:pt x="5663" y="1905"/>
                </a:cubicBezTo>
                <a:cubicBezTo>
                  <a:pt x="5699" y="1872"/>
                  <a:pt x="5740" y="1849"/>
                  <a:pt x="5751" y="1767"/>
                </a:cubicBezTo>
                <a:cubicBezTo>
                  <a:pt x="5756" y="1730"/>
                  <a:pt x="5728" y="1758"/>
                  <a:pt x="5725" y="1737"/>
                </a:cubicBezTo>
                <a:cubicBezTo>
                  <a:pt x="5744" y="1634"/>
                  <a:pt x="5792" y="1724"/>
                  <a:pt x="5829" y="1727"/>
                </a:cubicBezTo>
                <a:cubicBezTo>
                  <a:pt x="5877" y="1732"/>
                  <a:pt x="5910" y="1672"/>
                  <a:pt x="5948" y="1642"/>
                </a:cubicBezTo>
                <a:cubicBezTo>
                  <a:pt x="5962" y="1692"/>
                  <a:pt x="5986" y="1720"/>
                  <a:pt x="6005" y="1757"/>
                </a:cubicBezTo>
                <a:cubicBezTo>
                  <a:pt x="5983" y="1771"/>
                  <a:pt x="5952" y="1768"/>
                  <a:pt x="5953" y="1830"/>
                </a:cubicBezTo>
                <a:cubicBezTo>
                  <a:pt x="6022" y="1807"/>
                  <a:pt x="6122" y="1854"/>
                  <a:pt x="6110" y="1987"/>
                </a:cubicBezTo>
                <a:cubicBezTo>
                  <a:pt x="6100" y="2088"/>
                  <a:pt x="5995" y="2098"/>
                  <a:pt x="5948" y="2154"/>
                </a:cubicBezTo>
                <a:cubicBezTo>
                  <a:pt x="5932" y="2184"/>
                  <a:pt x="5957" y="2233"/>
                  <a:pt x="5943" y="2259"/>
                </a:cubicBezTo>
                <a:cubicBezTo>
                  <a:pt x="5861" y="2309"/>
                  <a:pt x="5776" y="2240"/>
                  <a:pt x="5705" y="2321"/>
                </a:cubicBezTo>
                <a:cubicBezTo>
                  <a:pt x="5652" y="2382"/>
                  <a:pt x="5652" y="2478"/>
                  <a:pt x="5731" y="2479"/>
                </a:cubicBezTo>
                <a:cubicBezTo>
                  <a:pt x="5778" y="2479"/>
                  <a:pt x="5842" y="2408"/>
                  <a:pt x="5902" y="2446"/>
                </a:cubicBezTo>
                <a:cubicBezTo>
                  <a:pt x="5940" y="2510"/>
                  <a:pt x="5945" y="2638"/>
                  <a:pt x="5979" y="2708"/>
                </a:cubicBezTo>
                <a:cubicBezTo>
                  <a:pt x="6069" y="2669"/>
                  <a:pt x="6150" y="2871"/>
                  <a:pt x="6235" y="2771"/>
                </a:cubicBezTo>
                <a:cubicBezTo>
                  <a:pt x="6250" y="2716"/>
                  <a:pt x="6204" y="2666"/>
                  <a:pt x="6193" y="2604"/>
                </a:cubicBezTo>
                <a:cubicBezTo>
                  <a:pt x="6239" y="2609"/>
                  <a:pt x="6332" y="2856"/>
                  <a:pt x="6338" y="2623"/>
                </a:cubicBezTo>
                <a:cubicBezTo>
                  <a:pt x="6351" y="2611"/>
                  <a:pt x="6369" y="2609"/>
                  <a:pt x="6385" y="2604"/>
                </a:cubicBezTo>
                <a:cubicBezTo>
                  <a:pt x="6396" y="2436"/>
                  <a:pt x="6367" y="2346"/>
                  <a:pt x="6317" y="2301"/>
                </a:cubicBezTo>
                <a:cubicBezTo>
                  <a:pt x="6318" y="2227"/>
                  <a:pt x="6340" y="2192"/>
                  <a:pt x="6364" y="2164"/>
                </a:cubicBezTo>
                <a:cubicBezTo>
                  <a:pt x="6401" y="2224"/>
                  <a:pt x="6411" y="2391"/>
                  <a:pt x="6473" y="2374"/>
                </a:cubicBezTo>
                <a:cubicBezTo>
                  <a:pt x="6504" y="2365"/>
                  <a:pt x="6503" y="2322"/>
                  <a:pt x="6525" y="2279"/>
                </a:cubicBezTo>
                <a:cubicBezTo>
                  <a:pt x="6562" y="2258"/>
                  <a:pt x="6603" y="2247"/>
                  <a:pt x="6613" y="2174"/>
                </a:cubicBezTo>
                <a:cubicBezTo>
                  <a:pt x="6688" y="2210"/>
                  <a:pt x="6697" y="2006"/>
                  <a:pt x="6613" y="2049"/>
                </a:cubicBezTo>
                <a:cubicBezTo>
                  <a:pt x="6613" y="1998"/>
                  <a:pt x="6601" y="1991"/>
                  <a:pt x="6577" y="2007"/>
                </a:cubicBezTo>
                <a:cubicBezTo>
                  <a:pt x="6571" y="1964"/>
                  <a:pt x="6558" y="1936"/>
                  <a:pt x="6546" y="1905"/>
                </a:cubicBezTo>
                <a:cubicBezTo>
                  <a:pt x="6497" y="1943"/>
                  <a:pt x="6478" y="1863"/>
                  <a:pt x="6437" y="1830"/>
                </a:cubicBezTo>
                <a:cubicBezTo>
                  <a:pt x="6440" y="1772"/>
                  <a:pt x="6472" y="1776"/>
                  <a:pt x="6504" y="1777"/>
                </a:cubicBezTo>
                <a:cubicBezTo>
                  <a:pt x="6518" y="1696"/>
                  <a:pt x="6514" y="1589"/>
                  <a:pt x="6478" y="1548"/>
                </a:cubicBezTo>
                <a:cubicBezTo>
                  <a:pt x="6459" y="1526"/>
                  <a:pt x="6431" y="1553"/>
                  <a:pt x="6406" y="1528"/>
                </a:cubicBezTo>
                <a:cubicBezTo>
                  <a:pt x="6381" y="1503"/>
                  <a:pt x="6370" y="1436"/>
                  <a:pt x="6354" y="1423"/>
                </a:cubicBezTo>
                <a:cubicBezTo>
                  <a:pt x="6333" y="1407"/>
                  <a:pt x="6310" y="1434"/>
                  <a:pt x="6292" y="1423"/>
                </a:cubicBezTo>
                <a:cubicBezTo>
                  <a:pt x="6233" y="1386"/>
                  <a:pt x="6244" y="1266"/>
                  <a:pt x="6198" y="1173"/>
                </a:cubicBezTo>
                <a:cubicBezTo>
                  <a:pt x="6098" y="1156"/>
                  <a:pt x="5962" y="1131"/>
                  <a:pt x="5865" y="1173"/>
                </a:cubicBezTo>
                <a:cubicBezTo>
                  <a:pt x="5843" y="1172"/>
                  <a:pt x="5841" y="1132"/>
                  <a:pt x="5819" y="1131"/>
                </a:cubicBezTo>
                <a:cubicBezTo>
                  <a:pt x="5631" y="1121"/>
                  <a:pt x="5515" y="1258"/>
                  <a:pt x="5429" y="1455"/>
                </a:cubicBezTo>
                <a:cubicBezTo>
                  <a:pt x="5450" y="1509"/>
                  <a:pt x="5432" y="1477"/>
                  <a:pt x="5425" y="1538"/>
                </a:cubicBezTo>
                <a:cubicBezTo>
                  <a:pt x="5423" y="1680"/>
                  <a:pt x="5513" y="1589"/>
                  <a:pt x="5544" y="1652"/>
                </a:cubicBezTo>
                <a:cubicBezTo>
                  <a:pt x="5540" y="1812"/>
                  <a:pt x="5458" y="1878"/>
                  <a:pt x="5403" y="1872"/>
                </a:cubicBezTo>
                <a:cubicBezTo>
                  <a:pt x="5373" y="1892"/>
                  <a:pt x="5372" y="2056"/>
                  <a:pt x="5325" y="1977"/>
                </a:cubicBezTo>
                <a:cubicBezTo>
                  <a:pt x="5328" y="1886"/>
                  <a:pt x="5410" y="1904"/>
                  <a:pt x="5377" y="1777"/>
                </a:cubicBezTo>
                <a:cubicBezTo>
                  <a:pt x="5359" y="1717"/>
                  <a:pt x="5288" y="1748"/>
                  <a:pt x="5278" y="1800"/>
                </a:cubicBezTo>
                <a:cubicBezTo>
                  <a:pt x="5253" y="1775"/>
                  <a:pt x="5295" y="1748"/>
                  <a:pt x="5304" y="1727"/>
                </a:cubicBezTo>
                <a:cubicBezTo>
                  <a:pt x="5299" y="1686"/>
                  <a:pt x="5260" y="1710"/>
                  <a:pt x="5263" y="1652"/>
                </a:cubicBezTo>
                <a:cubicBezTo>
                  <a:pt x="5273" y="1647"/>
                  <a:pt x="5285" y="1648"/>
                  <a:pt x="5289" y="1632"/>
                </a:cubicBezTo>
                <a:cubicBezTo>
                  <a:pt x="5271" y="1543"/>
                  <a:pt x="5297" y="1491"/>
                  <a:pt x="5284" y="1393"/>
                </a:cubicBezTo>
                <a:cubicBezTo>
                  <a:pt x="5311" y="1363"/>
                  <a:pt x="5336" y="1331"/>
                  <a:pt x="5361" y="1298"/>
                </a:cubicBezTo>
                <a:cubicBezTo>
                  <a:pt x="5468" y="1301"/>
                  <a:pt x="5533" y="1217"/>
                  <a:pt x="5596" y="1131"/>
                </a:cubicBezTo>
                <a:cubicBezTo>
                  <a:pt x="5473" y="1055"/>
                  <a:pt x="5305" y="1083"/>
                  <a:pt x="5242" y="1246"/>
                </a:cubicBezTo>
                <a:cubicBezTo>
                  <a:pt x="5232" y="1330"/>
                  <a:pt x="5209" y="1389"/>
                  <a:pt x="5164" y="1403"/>
                </a:cubicBezTo>
                <a:cubicBezTo>
                  <a:pt x="5181" y="1347"/>
                  <a:pt x="5219" y="1310"/>
                  <a:pt x="5185" y="1236"/>
                </a:cubicBezTo>
                <a:cubicBezTo>
                  <a:pt x="5211" y="1204"/>
                  <a:pt x="5254" y="1208"/>
                  <a:pt x="5252" y="1141"/>
                </a:cubicBezTo>
                <a:cubicBezTo>
                  <a:pt x="5249" y="1036"/>
                  <a:pt x="5044" y="1145"/>
                  <a:pt x="5004" y="1173"/>
                </a:cubicBezTo>
                <a:cubicBezTo>
                  <a:pt x="4984" y="1203"/>
                  <a:pt x="5023" y="1235"/>
                  <a:pt x="5004" y="1266"/>
                </a:cubicBezTo>
                <a:cubicBezTo>
                  <a:pt x="4974" y="1264"/>
                  <a:pt x="4907" y="1191"/>
                  <a:pt x="4883" y="1288"/>
                </a:cubicBezTo>
                <a:cubicBezTo>
                  <a:pt x="4892" y="1392"/>
                  <a:pt x="4971" y="1354"/>
                  <a:pt x="4967" y="1485"/>
                </a:cubicBezTo>
                <a:cubicBezTo>
                  <a:pt x="5030" y="1494"/>
                  <a:pt x="5061" y="1437"/>
                  <a:pt x="5118" y="1433"/>
                </a:cubicBezTo>
                <a:cubicBezTo>
                  <a:pt x="5072" y="1497"/>
                  <a:pt x="5023" y="1556"/>
                  <a:pt x="5014" y="1695"/>
                </a:cubicBezTo>
                <a:cubicBezTo>
                  <a:pt x="4921" y="1622"/>
                  <a:pt x="4849" y="1718"/>
                  <a:pt x="4785" y="1790"/>
                </a:cubicBezTo>
                <a:cubicBezTo>
                  <a:pt x="4780" y="1842"/>
                  <a:pt x="4816" y="1812"/>
                  <a:pt x="4816" y="1852"/>
                </a:cubicBezTo>
                <a:cubicBezTo>
                  <a:pt x="4784" y="1844"/>
                  <a:pt x="4775" y="1921"/>
                  <a:pt x="4738" y="1935"/>
                </a:cubicBezTo>
                <a:cubicBezTo>
                  <a:pt x="4721" y="1941"/>
                  <a:pt x="4698" y="1923"/>
                  <a:pt x="4671" y="1925"/>
                </a:cubicBezTo>
                <a:cubicBezTo>
                  <a:pt x="4637" y="1926"/>
                  <a:pt x="4615" y="1953"/>
                  <a:pt x="4583" y="1935"/>
                </a:cubicBezTo>
                <a:cubicBezTo>
                  <a:pt x="4570" y="1927"/>
                  <a:pt x="4557" y="1903"/>
                  <a:pt x="4541" y="1892"/>
                </a:cubicBezTo>
                <a:cubicBezTo>
                  <a:pt x="4505" y="1867"/>
                  <a:pt x="4461" y="1894"/>
                  <a:pt x="4474" y="1800"/>
                </a:cubicBezTo>
                <a:cubicBezTo>
                  <a:pt x="4533" y="1813"/>
                  <a:pt x="4617" y="1848"/>
                  <a:pt x="4686" y="1800"/>
                </a:cubicBezTo>
                <a:cubicBezTo>
                  <a:pt x="4707" y="1793"/>
                  <a:pt x="4698" y="1726"/>
                  <a:pt x="4712" y="1705"/>
                </a:cubicBezTo>
                <a:cubicBezTo>
                  <a:pt x="4753" y="1704"/>
                  <a:pt x="4804" y="1724"/>
                  <a:pt x="4800" y="1632"/>
                </a:cubicBezTo>
                <a:cubicBezTo>
                  <a:pt x="4777" y="1585"/>
                  <a:pt x="4741" y="1563"/>
                  <a:pt x="4707" y="1538"/>
                </a:cubicBezTo>
                <a:cubicBezTo>
                  <a:pt x="4735" y="1472"/>
                  <a:pt x="4734" y="1379"/>
                  <a:pt x="4759" y="1318"/>
                </a:cubicBezTo>
                <a:cubicBezTo>
                  <a:pt x="4790" y="1244"/>
                  <a:pt x="4855" y="1276"/>
                  <a:pt x="4873" y="1173"/>
                </a:cubicBezTo>
                <a:cubicBezTo>
                  <a:pt x="4807" y="1095"/>
                  <a:pt x="4732" y="1213"/>
                  <a:pt x="4676" y="1193"/>
                </a:cubicBezTo>
                <a:cubicBezTo>
                  <a:pt x="4645" y="1215"/>
                  <a:pt x="4625" y="1255"/>
                  <a:pt x="4609" y="1308"/>
                </a:cubicBezTo>
                <a:cubicBezTo>
                  <a:pt x="4586" y="1257"/>
                  <a:pt x="4518" y="1186"/>
                  <a:pt x="4494" y="1288"/>
                </a:cubicBezTo>
                <a:cubicBezTo>
                  <a:pt x="4454" y="1263"/>
                  <a:pt x="4438" y="1228"/>
                  <a:pt x="4391" y="1236"/>
                </a:cubicBezTo>
                <a:cubicBezTo>
                  <a:pt x="4364" y="1227"/>
                  <a:pt x="4336" y="1111"/>
                  <a:pt x="4303" y="1088"/>
                </a:cubicBezTo>
                <a:cubicBezTo>
                  <a:pt x="4280" y="1073"/>
                  <a:pt x="4233" y="1103"/>
                  <a:pt x="4193" y="1088"/>
                </a:cubicBezTo>
                <a:cubicBezTo>
                  <a:pt x="4173" y="1080"/>
                  <a:pt x="4153" y="1050"/>
                  <a:pt x="4136" y="1046"/>
                </a:cubicBezTo>
                <a:close/>
                <a:moveTo>
                  <a:pt x="16817" y="1118"/>
                </a:moveTo>
                <a:cubicBezTo>
                  <a:pt x="16817" y="1159"/>
                  <a:pt x="16788" y="1178"/>
                  <a:pt x="16802" y="1213"/>
                </a:cubicBezTo>
                <a:cubicBezTo>
                  <a:pt x="16874" y="1191"/>
                  <a:pt x="16927" y="1248"/>
                  <a:pt x="17009" y="1233"/>
                </a:cubicBezTo>
                <a:cubicBezTo>
                  <a:pt x="16984" y="1118"/>
                  <a:pt x="16897" y="1124"/>
                  <a:pt x="16817" y="1118"/>
                </a:cubicBezTo>
                <a:close/>
                <a:moveTo>
                  <a:pt x="19035" y="1360"/>
                </a:moveTo>
                <a:cubicBezTo>
                  <a:pt x="18992" y="1352"/>
                  <a:pt x="18950" y="1370"/>
                  <a:pt x="18943" y="1445"/>
                </a:cubicBezTo>
                <a:cubicBezTo>
                  <a:pt x="18987" y="1528"/>
                  <a:pt x="19099" y="1493"/>
                  <a:pt x="19140" y="1433"/>
                </a:cubicBezTo>
                <a:cubicBezTo>
                  <a:pt x="19123" y="1402"/>
                  <a:pt x="19078" y="1369"/>
                  <a:pt x="19035" y="1360"/>
                </a:cubicBezTo>
                <a:close/>
                <a:moveTo>
                  <a:pt x="4149" y="1570"/>
                </a:moveTo>
                <a:cubicBezTo>
                  <a:pt x="4175" y="1570"/>
                  <a:pt x="4200" y="1590"/>
                  <a:pt x="4208" y="1630"/>
                </a:cubicBezTo>
                <a:cubicBezTo>
                  <a:pt x="4167" y="1630"/>
                  <a:pt x="4126" y="1630"/>
                  <a:pt x="4084" y="1630"/>
                </a:cubicBezTo>
                <a:cubicBezTo>
                  <a:pt x="4096" y="1590"/>
                  <a:pt x="4123" y="1570"/>
                  <a:pt x="4149" y="1570"/>
                </a:cubicBezTo>
                <a:close/>
                <a:moveTo>
                  <a:pt x="5061" y="1727"/>
                </a:moveTo>
                <a:cubicBezTo>
                  <a:pt x="5086" y="1766"/>
                  <a:pt x="5017" y="1772"/>
                  <a:pt x="5030" y="1852"/>
                </a:cubicBezTo>
                <a:cubicBezTo>
                  <a:pt x="5013" y="1885"/>
                  <a:pt x="4983" y="1892"/>
                  <a:pt x="4957" y="1905"/>
                </a:cubicBezTo>
                <a:cubicBezTo>
                  <a:pt x="4942" y="1845"/>
                  <a:pt x="4989" y="1842"/>
                  <a:pt x="5014" y="1830"/>
                </a:cubicBezTo>
                <a:cubicBezTo>
                  <a:pt x="5029" y="1789"/>
                  <a:pt x="4995" y="1789"/>
                  <a:pt x="5009" y="1757"/>
                </a:cubicBezTo>
                <a:cubicBezTo>
                  <a:pt x="5034" y="1762"/>
                  <a:pt x="5050" y="1751"/>
                  <a:pt x="5061" y="1727"/>
                </a:cubicBezTo>
                <a:close/>
                <a:moveTo>
                  <a:pt x="3985" y="1790"/>
                </a:moveTo>
                <a:cubicBezTo>
                  <a:pt x="4004" y="1790"/>
                  <a:pt x="4023" y="1790"/>
                  <a:pt x="4042" y="1790"/>
                </a:cubicBezTo>
                <a:cubicBezTo>
                  <a:pt x="4049" y="1790"/>
                  <a:pt x="4039" y="1832"/>
                  <a:pt x="4042" y="1882"/>
                </a:cubicBezTo>
                <a:cubicBezTo>
                  <a:pt x="4122" y="1894"/>
                  <a:pt x="4184" y="1863"/>
                  <a:pt x="4255" y="1857"/>
                </a:cubicBezTo>
                <a:cubicBezTo>
                  <a:pt x="4255" y="1881"/>
                  <a:pt x="4267" y="1940"/>
                  <a:pt x="4255" y="1979"/>
                </a:cubicBezTo>
                <a:cubicBezTo>
                  <a:pt x="4229" y="1994"/>
                  <a:pt x="4223" y="1940"/>
                  <a:pt x="4198" y="1927"/>
                </a:cubicBezTo>
                <a:cubicBezTo>
                  <a:pt x="4124" y="1888"/>
                  <a:pt x="4022" y="2020"/>
                  <a:pt x="3939" y="1942"/>
                </a:cubicBezTo>
                <a:cubicBezTo>
                  <a:pt x="3951" y="1903"/>
                  <a:pt x="3990" y="1924"/>
                  <a:pt x="4011" y="1905"/>
                </a:cubicBezTo>
                <a:cubicBezTo>
                  <a:pt x="4021" y="1825"/>
                  <a:pt x="3997" y="1790"/>
                  <a:pt x="3985" y="1790"/>
                </a:cubicBezTo>
                <a:close/>
                <a:moveTo>
                  <a:pt x="9072" y="2077"/>
                </a:moveTo>
                <a:cubicBezTo>
                  <a:pt x="9029" y="2077"/>
                  <a:pt x="8943" y="2167"/>
                  <a:pt x="8884" y="2104"/>
                </a:cubicBezTo>
                <a:cubicBezTo>
                  <a:pt x="8871" y="2113"/>
                  <a:pt x="8864" y="2141"/>
                  <a:pt x="8848" y="2144"/>
                </a:cubicBezTo>
                <a:cubicBezTo>
                  <a:pt x="8814" y="2094"/>
                  <a:pt x="8802" y="2170"/>
                  <a:pt x="8775" y="2192"/>
                </a:cubicBezTo>
                <a:cubicBezTo>
                  <a:pt x="8735" y="2024"/>
                  <a:pt x="8606" y="2105"/>
                  <a:pt x="8578" y="2247"/>
                </a:cubicBezTo>
                <a:cubicBezTo>
                  <a:pt x="8603" y="2287"/>
                  <a:pt x="8658" y="2218"/>
                  <a:pt x="8671" y="2267"/>
                </a:cubicBezTo>
                <a:cubicBezTo>
                  <a:pt x="8649" y="2295"/>
                  <a:pt x="8619" y="2308"/>
                  <a:pt x="8583" y="2309"/>
                </a:cubicBezTo>
                <a:cubicBezTo>
                  <a:pt x="8581" y="2413"/>
                  <a:pt x="8682" y="2316"/>
                  <a:pt x="8677" y="2426"/>
                </a:cubicBezTo>
                <a:cubicBezTo>
                  <a:pt x="8659" y="2443"/>
                  <a:pt x="8627" y="2431"/>
                  <a:pt x="8635" y="2499"/>
                </a:cubicBezTo>
                <a:cubicBezTo>
                  <a:pt x="8715" y="2472"/>
                  <a:pt x="8768" y="2542"/>
                  <a:pt x="8817" y="2551"/>
                </a:cubicBezTo>
                <a:cubicBezTo>
                  <a:pt x="8915" y="2569"/>
                  <a:pt x="8971" y="2449"/>
                  <a:pt x="9077" y="2436"/>
                </a:cubicBezTo>
                <a:cubicBezTo>
                  <a:pt x="9102" y="2392"/>
                  <a:pt x="9154" y="2366"/>
                  <a:pt x="9154" y="2321"/>
                </a:cubicBezTo>
                <a:cubicBezTo>
                  <a:pt x="9154" y="2290"/>
                  <a:pt x="9154" y="2258"/>
                  <a:pt x="9154" y="2227"/>
                </a:cubicBezTo>
                <a:cubicBezTo>
                  <a:pt x="9154" y="2206"/>
                  <a:pt x="9102" y="2157"/>
                  <a:pt x="9129" y="2077"/>
                </a:cubicBezTo>
                <a:cubicBezTo>
                  <a:pt x="9110" y="2077"/>
                  <a:pt x="9091" y="2077"/>
                  <a:pt x="9072" y="2077"/>
                </a:cubicBezTo>
                <a:close/>
                <a:moveTo>
                  <a:pt x="3503" y="2102"/>
                </a:moveTo>
                <a:cubicBezTo>
                  <a:pt x="3503" y="2170"/>
                  <a:pt x="3543" y="2186"/>
                  <a:pt x="3596" y="2174"/>
                </a:cubicBezTo>
                <a:cubicBezTo>
                  <a:pt x="3550" y="2275"/>
                  <a:pt x="3448" y="2216"/>
                  <a:pt x="3386" y="2269"/>
                </a:cubicBezTo>
                <a:cubicBezTo>
                  <a:pt x="3387" y="2209"/>
                  <a:pt x="3415" y="2215"/>
                  <a:pt x="3455" y="2217"/>
                </a:cubicBezTo>
                <a:cubicBezTo>
                  <a:pt x="3455" y="2203"/>
                  <a:pt x="3455" y="2188"/>
                  <a:pt x="3455" y="2174"/>
                </a:cubicBezTo>
                <a:cubicBezTo>
                  <a:pt x="3455" y="2138"/>
                  <a:pt x="3418" y="2160"/>
                  <a:pt x="3400" y="2154"/>
                </a:cubicBezTo>
                <a:cubicBezTo>
                  <a:pt x="3422" y="2111"/>
                  <a:pt x="3485" y="2152"/>
                  <a:pt x="3503" y="2102"/>
                </a:cubicBezTo>
                <a:close/>
                <a:moveTo>
                  <a:pt x="11175" y="2229"/>
                </a:moveTo>
                <a:cubicBezTo>
                  <a:pt x="11216" y="2221"/>
                  <a:pt x="11259" y="2242"/>
                  <a:pt x="11277" y="2294"/>
                </a:cubicBezTo>
                <a:cubicBezTo>
                  <a:pt x="11217" y="2389"/>
                  <a:pt x="11167" y="2505"/>
                  <a:pt x="11090" y="2566"/>
                </a:cubicBezTo>
                <a:cubicBezTo>
                  <a:pt x="11034" y="2677"/>
                  <a:pt x="11125" y="2802"/>
                  <a:pt x="11085" y="2911"/>
                </a:cubicBezTo>
                <a:cubicBezTo>
                  <a:pt x="11085" y="2985"/>
                  <a:pt x="11111" y="2968"/>
                  <a:pt x="11142" y="3003"/>
                </a:cubicBezTo>
                <a:cubicBezTo>
                  <a:pt x="11169" y="3033"/>
                  <a:pt x="11174" y="3081"/>
                  <a:pt x="11194" y="3088"/>
                </a:cubicBezTo>
                <a:cubicBezTo>
                  <a:pt x="11295" y="3123"/>
                  <a:pt x="11446" y="2875"/>
                  <a:pt x="11527" y="3055"/>
                </a:cubicBezTo>
                <a:cubicBezTo>
                  <a:pt x="11490" y="3045"/>
                  <a:pt x="11479" y="3087"/>
                  <a:pt x="11470" y="3130"/>
                </a:cubicBezTo>
                <a:cubicBezTo>
                  <a:pt x="11384" y="3085"/>
                  <a:pt x="11291" y="3083"/>
                  <a:pt x="11225" y="3170"/>
                </a:cubicBezTo>
                <a:cubicBezTo>
                  <a:pt x="11219" y="3277"/>
                  <a:pt x="11240" y="3328"/>
                  <a:pt x="11282" y="3337"/>
                </a:cubicBezTo>
                <a:cubicBezTo>
                  <a:pt x="11292" y="3386"/>
                  <a:pt x="11289" y="3469"/>
                  <a:pt x="11267" y="3485"/>
                </a:cubicBezTo>
                <a:cubicBezTo>
                  <a:pt x="11218" y="3480"/>
                  <a:pt x="11222" y="3389"/>
                  <a:pt x="11184" y="3380"/>
                </a:cubicBezTo>
                <a:cubicBezTo>
                  <a:pt x="11108" y="3361"/>
                  <a:pt x="11087" y="3550"/>
                  <a:pt x="11106" y="3724"/>
                </a:cubicBezTo>
                <a:cubicBezTo>
                  <a:pt x="11080" y="3790"/>
                  <a:pt x="11030" y="3811"/>
                  <a:pt x="11007" y="3882"/>
                </a:cubicBezTo>
                <a:cubicBezTo>
                  <a:pt x="10907" y="3657"/>
                  <a:pt x="10740" y="4111"/>
                  <a:pt x="10669" y="3849"/>
                </a:cubicBezTo>
                <a:cubicBezTo>
                  <a:pt x="10614" y="3851"/>
                  <a:pt x="10582" y="3925"/>
                  <a:pt x="10535" y="3924"/>
                </a:cubicBezTo>
                <a:cubicBezTo>
                  <a:pt x="10523" y="3877"/>
                  <a:pt x="10551" y="3864"/>
                  <a:pt x="10576" y="3882"/>
                </a:cubicBezTo>
                <a:cubicBezTo>
                  <a:pt x="10590" y="3843"/>
                  <a:pt x="10599" y="3796"/>
                  <a:pt x="10607" y="3747"/>
                </a:cubicBezTo>
                <a:cubicBezTo>
                  <a:pt x="10638" y="3776"/>
                  <a:pt x="10671" y="3762"/>
                  <a:pt x="10711" y="3757"/>
                </a:cubicBezTo>
                <a:cubicBezTo>
                  <a:pt x="10730" y="3756"/>
                  <a:pt x="10715" y="3687"/>
                  <a:pt x="10726" y="3672"/>
                </a:cubicBezTo>
                <a:cubicBezTo>
                  <a:pt x="10773" y="3649"/>
                  <a:pt x="10802" y="3652"/>
                  <a:pt x="10847" y="3629"/>
                </a:cubicBezTo>
                <a:cubicBezTo>
                  <a:pt x="10858" y="3580"/>
                  <a:pt x="10865" y="3523"/>
                  <a:pt x="10883" y="3485"/>
                </a:cubicBezTo>
                <a:cubicBezTo>
                  <a:pt x="10869" y="3433"/>
                  <a:pt x="10843" y="3368"/>
                  <a:pt x="10861" y="3285"/>
                </a:cubicBezTo>
                <a:cubicBezTo>
                  <a:pt x="10913" y="3239"/>
                  <a:pt x="10966" y="3197"/>
                  <a:pt x="10987" y="3088"/>
                </a:cubicBezTo>
                <a:cubicBezTo>
                  <a:pt x="10974" y="2982"/>
                  <a:pt x="10913" y="2972"/>
                  <a:pt x="10878" y="2911"/>
                </a:cubicBezTo>
                <a:cubicBezTo>
                  <a:pt x="10867" y="2575"/>
                  <a:pt x="11031" y="2591"/>
                  <a:pt x="11101" y="2419"/>
                </a:cubicBezTo>
                <a:cubicBezTo>
                  <a:pt x="11101" y="2385"/>
                  <a:pt x="11085" y="2378"/>
                  <a:pt x="11090" y="2334"/>
                </a:cubicBezTo>
                <a:cubicBezTo>
                  <a:pt x="11098" y="2273"/>
                  <a:pt x="11135" y="2237"/>
                  <a:pt x="11175" y="2229"/>
                </a:cubicBezTo>
                <a:close/>
                <a:moveTo>
                  <a:pt x="3357" y="2279"/>
                </a:moveTo>
                <a:cubicBezTo>
                  <a:pt x="3349" y="2302"/>
                  <a:pt x="3343" y="2329"/>
                  <a:pt x="3321" y="2321"/>
                </a:cubicBezTo>
                <a:cubicBezTo>
                  <a:pt x="3322" y="2284"/>
                  <a:pt x="3338" y="2279"/>
                  <a:pt x="3357" y="2279"/>
                </a:cubicBezTo>
                <a:close/>
                <a:moveTo>
                  <a:pt x="3409" y="2571"/>
                </a:moveTo>
                <a:cubicBezTo>
                  <a:pt x="3419" y="2552"/>
                  <a:pt x="3422" y="2570"/>
                  <a:pt x="3435" y="2571"/>
                </a:cubicBezTo>
                <a:cubicBezTo>
                  <a:pt x="3440" y="2613"/>
                  <a:pt x="3404" y="2613"/>
                  <a:pt x="3409" y="2571"/>
                </a:cubicBezTo>
                <a:close/>
                <a:moveTo>
                  <a:pt x="4354" y="2571"/>
                </a:moveTo>
                <a:cubicBezTo>
                  <a:pt x="4329" y="2599"/>
                  <a:pt x="4329" y="2675"/>
                  <a:pt x="4286" y="2666"/>
                </a:cubicBezTo>
                <a:cubicBezTo>
                  <a:pt x="4287" y="2654"/>
                  <a:pt x="4286" y="2648"/>
                  <a:pt x="4282" y="2646"/>
                </a:cubicBezTo>
                <a:cubicBezTo>
                  <a:pt x="4293" y="2597"/>
                  <a:pt x="4324" y="2585"/>
                  <a:pt x="4354" y="2571"/>
                </a:cubicBezTo>
                <a:close/>
                <a:moveTo>
                  <a:pt x="4479" y="2666"/>
                </a:moveTo>
                <a:cubicBezTo>
                  <a:pt x="4495" y="2659"/>
                  <a:pt x="4489" y="2659"/>
                  <a:pt x="4505" y="2666"/>
                </a:cubicBezTo>
                <a:cubicBezTo>
                  <a:pt x="4502" y="2688"/>
                  <a:pt x="4497" y="2706"/>
                  <a:pt x="4479" y="2698"/>
                </a:cubicBezTo>
                <a:cubicBezTo>
                  <a:pt x="4479" y="2688"/>
                  <a:pt x="4479" y="2676"/>
                  <a:pt x="4479" y="2666"/>
                </a:cubicBezTo>
                <a:close/>
                <a:moveTo>
                  <a:pt x="3518" y="2738"/>
                </a:moveTo>
                <a:cubicBezTo>
                  <a:pt x="3544" y="2722"/>
                  <a:pt x="3576" y="2773"/>
                  <a:pt x="3580" y="2833"/>
                </a:cubicBezTo>
                <a:cubicBezTo>
                  <a:pt x="3501" y="2855"/>
                  <a:pt x="3455" y="2945"/>
                  <a:pt x="3357" y="2928"/>
                </a:cubicBezTo>
                <a:cubicBezTo>
                  <a:pt x="3410" y="2900"/>
                  <a:pt x="3439" y="2823"/>
                  <a:pt x="3507" y="2823"/>
                </a:cubicBezTo>
                <a:cubicBezTo>
                  <a:pt x="3519" y="2812"/>
                  <a:pt x="3505" y="2747"/>
                  <a:pt x="3518" y="2738"/>
                </a:cubicBezTo>
                <a:close/>
                <a:moveTo>
                  <a:pt x="4022" y="2948"/>
                </a:moveTo>
                <a:cubicBezTo>
                  <a:pt x="4022" y="2958"/>
                  <a:pt x="4022" y="2970"/>
                  <a:pt x="4022" y="2980"/>
                </a:cubicBezTo>
                <a:cubicBezTo>
                  <a:pt x="4011" y="2985"/>
                  <a:pt x="4008" y="2974"/>
                  <a:pt x="4001" y="2970"/>
                </a:cubicBezTo>
                <a:cubicBezTo>
                  <a:pt x="4002" y="2952"/>
                  <a:pt x="4010" y="2945"/>
                  <a:pt x="4022" y="2948"/>
                </a:cubicBezTo>
                <a:close/>
                <a:moveTo>
                  <a:pt x="9653" y="3118"/>
                </a:moveTo>
                <a:cubicBezTo>
                  <a:pt x="9648" y="3155"/>
                  <a:pt x="9664" y="3167"/>
                  <a:pt x="9653" y="3190"/>
                </a:cubicBezTo>
                <a:cubicBezTo>
                  <a:pt x="9615" y="3188"/>
                  <a:pt x="9593" y="3209"/>
                  <a:pt x="9560" y="3190"/>
                </a:cubicBezTo>
                <a:cubicBezTo>
                  <a:pt x="9539" y="3317"/>
                  <a:pt x="9471" y="3298"/>
                  <a:pt x="9445" y="3400"/>
                </a:cubicBezTo>
                <a:cubicBezTo>
                  <a:pt x="9451" y="3433"/>
                  <a:pt x="9477" y="3425"/>
                  <a:pt x="9481" y="3462"/>
                </a:cubicBezTo>
                <a:cubicBezTo>
                  <a:pt x="9452" y="3516"/>
                  <a:pt x="9468" y="3594"/>
                  <a:pt x="9445" y="3659"/>
                </a:cubicBezTo>
                <a:cubicBezTo>
                  <a:pt x="9442" y="3697"/>
                  <a:pt x="9477" y="3660"/>
                  <a:pt x="9471" y="3702"/>
                </a:cubicBezTo>
                <a:cubicBezTo>
                  <a:pt x="9387" y="3664"/>
                  <a:pt x="9312" y="3700"/>
                  <a:pt x="9289" y="3839"/>
                </a:cubicBezTo>
                <a:cubicBezTo>
                  <a:pt x="9263" y="3836"/>
                  <a:pt x="9242" y="3840"/>
                  <a:pt x="9222" y="3849"/>
                </a:cubicBezTo>
                <a:cubicBezTo>
                  <a:pt x="9223" y="3906"/>
                  <a:pt x="9215" y="3936"/>
                  <a:pt x="9206" y="3994"/>
                </a:cubicBezTo>
                <a:cubicBezTo>
                  <a:pt x="9210" y="4027"/>
                  <a:pt x="9240" y="4011"/>
                  <a:pt x="9237" y="4059"/>
                </a:cubicBezTo>
                <a:cubicBezTo>
                  <a:pt x="9219" y="4103"/>
                  <a:pt x="9210" y="4164"/>
                  <a:pt x="9175" y="4174"/>
                </a:cubicBezTo>
                <a:cubicBezTo>
                  <a:pt x="9170" y="4243"/>
                  <a:pt x="9180" y="4281"/>
                  <a:pt x="9196" y="4308"/>
                </a:cubicBezTo>
                <a:cubicBezTo>
                  <a:pt x="9304" y="4349"/>
                  <a:pt x="9324" y="4193"/>
                  <a:pt x="9429" y="4204"/>
                </a:cubicBezTo>
                <a:cubicBezTo>
                  <a:pt x="9455" y="4145"/>
                  <a:pt x="9466" y="4054"/>
                  <a:pt x="9460" y="3931"/>
                </a:cubicBezTo>
                <a:cubicBezTo>
                  <a:pt x="9475" y="3909"/>
                  <a:pt x="9488" y="3882"/>
                  <a:pt x="9507" y="3869"/>
                </a:cubicBezTo>
                <a:cubicBezTo>
                  <a:pt x="9515" y="3791"/>
                  <a:pt x="9491" y="3777"/>
                  <a:pt x="9486" y="3724"/>
                </a:cubicBezTo>
                <a:cubicBezTo>
                  <a:pt x="9492" y="3712"/>
                  <a:pt x="9505" y="3710"/>
                  <a:pt x="9517" y="3712"/>
                </a:cubicBezTo>
                <a:cubicBezTo>
                  <a:pt x="9514" y="3768"/>
                  <a:pt x="9522" y="3801"/>
                  <a:pt x="9534" y="3827"/>
                </a:cubicBezTo>
                <a:cubicBezTo>
                  <a:pt x="9558" y="3824"/>
                  <a:pt x="9573" y="3804"/>
                  <a:pt x="9601" y="3807"/>
                </a:cubicBezTo>
                <a:cubicBezTo>
                  <a:pt x="9607" y="3861"/>
                  <a:pt x="9626" y="3889"/>
                  <a:pt x="9632" y="3944"/>
                </a:cubicBezTo>
                <a:cubicBezTo>
                  <a:pt x="9623" y="4025"/>
                  <a:pt x="9578" y="3980"/>
                  <a:pt x="9538" y="3984"/>
                </a:cubicBezTo>
                <a:cubicBezTo>
                  <a:pt x="9545" y="4045"/>
                  <a:pt x="9526" y="4055"/>
                  <a:pt x="9529" y="4109"/>
                </a:cubicBezTo>
                <a:cubicBezTo>
                  <a:pt x="9547" y="4118"/>
                  <a:pt x="9555" y="4084"/>
                  <a:pt x="9560" y="4121"/>
                </a:cubicBezTo>
                <a:cubicBezTo>
                  <a:pt x="9552" y="4204"/>
                  <a:pt x="9483" y="4161"/>
                  <a:pt x="9481" y="4256"/>
                </a:cubicBezTo>
                <a:cubicBezTo>
                  <a:pt x="9490" y="4330"/>
                  <a:pt x="9546" y="4249"/>
                  <a:pt x="9560" y="4318"/>
                </a:cubicBezTo>
                <a:cubicBezTo>
                  <a:pt x="9520" y="4382"/>
                  <a:pt x="9479" y="4443"/>
                  <a:pt x="9445" y="4518"/>
                </a:cubicBezTo>
                <a:cubicBezTo>
                  <a:pt x="9493" y="4598"/>
                  <a:pt x="9522" y="4437"/>
                  <a:pt x="9581" y="4506"/>
                </a:cubicBezTo>
                <a:cubicBezTo>
                  <a:pt x="9601" y="4495"/>
                  <a:pt x="9597" y="4437"/>
                  <a:pt x="9622" y="4433"/>
                </a:cubicBezTo>
                <a:cubicBezTo>
                  <a:pt x="9677" y="4495"/>
                  <a:pt x="9746" y="4416"/>
                  <a:pt x="9788" y="4413"/>
                </a:cubicBezTo>
                <a:cubicBezTo>
                  <a:pt x="9840" y="4410"/>
                  <a:pt x="9874" y="4411"/>
                  <a:pt x="9907" y="4351"/>
                </a:cubicBezTo>
                <a:cubicBezTo>
                  <a:pt x="9861" y="4241"/>
                  <a:pt x="9940" y="4240"/>
                  <a:pt x="9928" y="4089"/>
                </a:cubicBezTo>
                <a:cubicBezTo>
                  <a:pt x="9911" y="4061"/>
                  <a:pt x="9891" y="4037"/>
                  <a:pt x="9855" y="4046"/>
                </a:cubicBezTo>
                <a:cubicBezTo>
                  <a:pt x="9835" y="3976"/>
                  <a:pt x="9832" y="3871"/>
                  <a:pt x="9804" y="3817"/>
                </a:cubicBezTo>
                <a:cubicBezTo>
                  <a:pt x="9754" y="3821"/>
                  <a:pt x="9762" y="3719"/>
                  <a:pt x="9746" y="3659"/>
                </a:cubicBezTo>
                <a:cubicBezTo>
                  <a:pt x="9731" y="3604"/>
                  <a:pt x="9695" y="3609"/>
                  <a:pt x="9689" y="3547"/>
                </a:cubicBezTo>
                <a:cubicBezTo>
                  <a:pt x="9712" y="3490"/>
                  <a:pt x="9740" y="3440"/>
                  <a:pt x="9746" y="3347"/>
                </a:cubicBezTo>
                <a:cubicBezTo>
                  <a:pt x="9719" y="3326"/>
                  <a:pt x="9674" y="3338"/>
                  <a:pt x="9648" y="3315"/>
                </a:cubicBezTo>
                <a:cubicBezTo>
                  <a:pt x="9665" y="3256"/>
                  <a:pt x="9695" y="3221"/>
                  <a:pt x="9705" y="3148"/>
                </a:cubicBezTo>
                <a:cubicBezTo>
                  <a:pt x="9694" y="3125"/>
                  <a:pt x="9679" y="3109"/>
                  <a:pt x="9653" y="3118"/>
                </a:cubicBezTo>
                <a:close/>
                <a:moveTo>
                  <a:pt x="3651" y="3160"/>
                </a:moveTo>
                <a:cubicBezTo>
                  <a:pt x="3658" y="3163"/>
                  <a:pt x="3664" y="3171"/>
                  <a:pt x="3663" y="3188"/>
                </a:cubicBezTo>
                <a:cubicBezTo>
                  <a:pt x="3653" y="3181"/>
                  <a:pt x="3628" y="3205"/>
                  <a:pt x="3632" y="3168"/>
                </a:cubicBezTo>
                <a:cubicBezTo>
                  <a:pt x="3637" y="3159"/>
                  <a:pt x="3644" y="3157"/>
                  <a:pt x="3651" y="3160"/>
                </a:cubicBezTo>
                <a:close/>
                <a:moveTo>
                  <a:pt x="3424" y="3262"/>
                </a:moveTo>
                <a:cubicBezTo>
                  <a:pt x="3439" y="3263"/>
                  <a:pt x="3438" y="3325"/>
                  <a:pt x="3419" y="3315"/>
                </a:cubicBezTo>
                <a:cubicBezTo>
                  <a:pt x="3408" y="3293"/>
                  <a:pt x="3419" y="3281"/>
                  <a:pt x="3424" y="3262"/>
                </a:cubicBezTo>
                <a:close/>
                <a:moveTo>
                  <a:pt x="3918" y="3315"/>
                </a:moveTo>
                <a:cubicBezTo>
                  <a:pt x="3932" y="3340"/>
                  <a:pt x="3893" y="3347"/>
                  <a:pt x="3892" y="3377"/>
                </a:cubicBezTo>
                <a:cubicBezTo>
                  <a:pt x="3876" y="3347"/>
                  <a:pt x="3912" y="3335"/>
                  <a:pt x="3918" y="3315"/>
                </a:cubicBezTo>
                <a:close/>
                <a:moveTo>
                  <a:pt x="3965" y="3377"/>
                </a:moveTo>
                <a:cubicBezTo>
                  <a:pt x="3975" y="3416"/>
                  <a:pt x="3918" y="3497"/>
                  <a:pt x="3887" y="3522"/>
                </a:cubicBezTo>
                <a:cubicBezTo>
                  <a:pt x="3875" y="3435"/>
                  <a:pt x="3942" y="3428"/>
                  <a:pt x="3965" y="3377"/>
                </a:cubicBezTo>
                <a:close/>
                <a:moveTo>
                  <a:pt x="3925" y="4014"/>
                </a:moveTo>
                <a:cubicBezTo>
                  <a:pt x="3939" y="4003"/>
                  <a:pt x="3956" y="4000"/>
                  <a:pt x="3975" y="4014"/>
                </a:cubicBezTo>
                <a:cubicBezTo>
                  <a:pt x="3949" y="4174"/>
                  <a:pt x="3962" y="4414"/>
                  <a:pt x="3897" y="4496"/>
                </a:cubicBezTo>
                <a:cubicBezTo>
                  <a:pt x="3887" y="4448"/>
                  <a:pt x="3927" y="4409"/>
                  <a:pt x="3933" y="4358"/>
                </a:cubicBezTo>
                <a:cubicBezTo>
                  <a:pt x="3929" y="4302"/>
                  <a:pt x="3915" y="4273"/>
                  <a:pt x="3887" y="4266"/>
                </a:cubicBezTo>
                <a:cubicBezTo>
                  <a:pt x="3866" y="4171"/>
                  <a:pt x="3883" y="4047"/>
                  <a:pt x="3925" y="4014"/>
                </a:cubicBezTo>
                <a:close/>
                <a:moveTo>
                  <a:pt x="5731" y="4014"/>
                </a:moveTo>
                <a:cubicBezTo>
                  <a:pt x="5731" y="4028"/>
                  <a:pt x="5731" y="4043"/>
                  <a:pt x="5731" y="4056"/>
                </a:cubicBezTo>
                <a:cubicBezTo>
                  <a:pt x="5725" y="4065"/>
                  <a:pt x="5717" y="4070"/>
                  <a:pt x="5705" y="4066"/>
                </a:cubicBezTo>
                <a:cubicBezTo>
                  <a:pt x="5712" y="4045"/>
                  <a:pt x="5713" y="4013"/>
                  <a:pt x="5731" y="4014"/>
                </a:cubicBezTo>
                <a:close/>
                <a:moveTo>
                  <a:pt x="3804" y="4348"/>
                </a:moveTo>
                <a:cubicBezTo>
                  <a:pt x="3809" y="4387"/>
                  <a:pt x="3790" y="4378"/>
                  <a:pt x="3793" y="4411"/>
                </a:cubicBezTo>
                <a:cubicBezTo>
                  <a:pt x="3777" y="4397"/>
                  <a:pt x="3781" y="4353"/>
                  <a:pt x="3804" y="4348"/>
                </a:cubicBezTo>
                <a:close/>
                <a:moveTo>
                  <a:pt x="5361" y="4401"/>
                </a:moveTo>
                <a:cubicBezTo>
                  <a:pt x="5361" y="4443"/>
                  <a:pt x="5329" y="4460"/>
                  <a:pt x="5320" y="4453"/>
                </a:cubicBezTo>
                <a:cubicBezTo>
                  <a:pt x="5330" y="4428"/>
                  <a:pt x="5343" y="4409"/>
                  <a:pt x="5361" y="4401"/>
                </a:cubicBezTo>
                <a:close/>
                <a:moveTo>
                  <a:pt x="3778" y="4453"/>
                </a:moveTo>
                <a:cubicBezTo>
                  <a:pt x="3791" y="4469"/>
                  <a:pt x="3802" y="4488"/>
                  <a:pt x="3804" y="4526"/>
                </a:cubicBezTo>
                <a:cubicBezTo>
                  <a:pt x="3800" y="4535"/>
                  <a:pt x="3789" y="4533"/>
                  <a:pt x="3788" y="4548"/>
                </a:cubicBezTo>
                <a:cubicBezTo>
                  <a:pt x="3773" y="4540"/>
                  <a:pt x="3774" y="4465"/>
                  <a:pt x="3778" y="4453"/>
                </a:cubicBezTo>
                <a:close/>
                <a:moveTo>
                  <a:pt x="4357" y="4610"/>
                </a:moveTo>
                <a:cubicBezTo>
                  <a:pt x="4361" y="4599"/>
                  <a:pt x="4366" y="4594"/>
                  <a:pt x="4375" y="4610"/>
                </a:cubicBezTo>
                <a:cubicBezTo>
                  <a:pt x="4368" y="4628"/>
                  <a:pt x="4364" y="4650"/>
                  <a:pt x="4349" y="4650"/>
                </a:cubicBezTo>
                <a:cubicBezTo>
                  <a:pt x="4351" y="4639"/>
                  <a:pt x="4353" y="4622"/>
                  <a:pt x="4357" y="4610"/>
                </a:cubicBezTo>
                <a:close/>
                <a:moveTo>
                  <a:pt x="2157" y="4703"/>
                </a:moveTo>
                <a:cubicBezTo>
                  <a:pt x="2174" y="4718"/>
                  <a:pt x="2174" y="4767"/>
                  <a:pt x="2178" y="4808"/>
                </a:cubicBezTo>
                <a:cubicBezTo>
                  <a:pt x="2168" y="4812"/>
                  <a:pt x="2168" y="4837"/>
                  <a:pt x="2152" y="4828"/>
                </a:cubicBezTo>
                <a:cubicBezTo>
                  <a:pt x="2148" y="4800"/>
                  <a:pt x="2150" y="4738"/>
                  <a:pt x="2157" y="4703"/>
                </a:cubicBezTo>
                <a:close/>
                <a:moveTo>
                  <a:pt x="4437" y="4808"/>
                </a:moveTo>
                <a:cubicBezTo>
                  <a:pt x="4446" y="4827"/>
                  <a:pt x="4442" y="4877"/>
                  <a:pt x="4443" y="4912"/>
                </a:cubicBezTo>
                <a:cubicBezTo>
                  <a:pt x="4452" y="4942"/>
                  <a:pt x="4479" y="4935"/>
                  <a:pt x="4484" y="4975"/>
                </a:cubicBezTo>
                <a:cubicBezTo>
                  <a:pt x="4484" y="5020"/>
                  <a:pt x="4480" y="5056"/>
                  <a:pt x="4474" y="5090"/>
                </a:cubicBezTo>
                <a:cubicBezTo>
                  <a:pt x="4401" y="5079"/>
                  <a:pt x="4324" y="5169"/>
                  <a:pt x="4282" y="5070"/>
                </a:cubicBezTo>
                <a:cubicBezTo>
                  <a:pt x="4289" y="5036"/>
                  <a:pt x="4316" y="5041"/>
                  <a:pt x="4313" y="4985"/>
                </a:cubicBezTo>
                <a:cubicBezTo>
                  <a:pt x="4233" y="4958"/>
                  <a:pt x="4198" y="5109"/>
                  <a:pt x="4110" y="5100"/>
                </a:cubicBezTo>
                <a:cubicBezTo>
                  <a:pt x="4111" y="5074"/>
                  <a:pt x="4101" y="5067"/>
                  <a:pt x="4099" y="5047"/>
                </a:cubicBezTo>
                <a:cubicBezTo>
                  <a:pt x="4114" y="4985"/>
                  <a:pt x="4153" y="4976"/>
                  <a:pt x="4182" y="4955"/>
                </a:cubicBezTo>
                <a:cubicBezTo>
                  <a:pt x="4255" y="4903"/>
                  <a:pt x="4327" y="4799"/>
                  <a:pt x="4437" y="4808"/>
                </a:cubicBezTo>
                <a:close/>
                <a:moveTo>
                  <a:pt x="4531" y="5205"/>
                </a:moveTo>
                <a:cubicBezTo>
                  <a:pt x="4595" y="5191"/>
                  <a:pt x="4622" y="5251"/>
                  <a:pt x="4676" y="5257"/>
                </a:cubicBezTo>
                <a:cubicBezTo>
                  <a:pt x="4699" y="5287"/>
                  <a:pt x="4708" y="5392"/>
                  <a:pt x="4676" y="5417"/>
                </a:cubicBezTo>
                <a:cubicBezTo>
                  <a:pt x="4655" y="5400"/>
                  <a:pt x="4652" y="5384"/>
                  <a:pt x="4634" y="5304"/>
                </a:cubicBezTo>
                <a:cubicBezTo>
                  <a:pt x="4624" y="5304"/>
                  <a:pt x="4613" y="5304"/>
                  <a:pt x="4603" y="5304"/>
                </a:cubicBezTo>
                <a:cubicBezTo>
                  <a:pt x="4599" y="5384"/>
                  <a:pt x="4612" y="5361"/>
                  <a:pt x="4609" y="5394"/>
                </a:cubicBezTo>
                <a:cubicBezTo>
                  <a:pt x="4562" y="5446"/>
                  <a:pt x="4563" y="5605"/>
                  <a:pt x="4505" y="5634"/>
                </a:cubicBezTo>
                <a:cubicBezTo>
                  <a:pt x="4504" y="5580"/>
                  <a:pt x="4513" y="5511"/>
                  <a:pt x="4484" y="5514"/>
                </a:cubicBezTo>
                <a:cubicBezTo>
                  <a:pt x="4491" y="5449"/>
                  <a:pt x="4515" y="5416"/>
                  <a:pt x="4510" y="5327"/>
                </a:cubicBezTo>
                <a:cubicBezTo>
                  <a:pt x="4503" y="5289"/>
                  <a:pt x="4469" y="5306"/>
                  <a:pt x="4474" y="5244"/>
                </a:cubicBezTo>
                <a:cubicBezTo>
                  <a:pt x="4495" y="5234"/>
                  <a:pt x="4540" y="5276"/>
                  <a:pt x="4531" y="5205"/>
                </a:cubicBezTo>
                <a:close/>
                <a:moveTo>
                  <a:pt x="4409" y="5247"/>
                </a:moveTo>
                <a:cubicBezTo>
                  <a:pt x="4362" y="5368"/>
                  <a:pt x="4274" y="5415"/>
                  <a:pt x="4239" y="5561"/>
                </a:cubicBezTo>
                <a:cubicBezTo>
                  <a:pt x="4238" y="5747"/>
                  <a:pt x="4201" y="5851"/>
                  <a:pt x="4129" y="5893"/>
                </a:cubicBezTo>
                <a:cubicBezTo>
                  <a:pt x="4132" y="5663"/>
                  <a:pt x="4210" y="5510"/>
                  <a:pt x="4289" y="5372"/>
                </a:cubicBezTo>
                <a:cubicBezTo>
                  <a:pt x="4289" y="5351"/>
                  <a:pt x="4289" y="5330"/>
                  <a:pt x="4289" y="5309"/>
                </a:cubicBezTo>
                <a:cubicBezTo>
                  <a:pt x="4329" y="5309"/>
                  <a:pt x="4351" y="5233"/>
                  <a:pt x="4409" y="5247"/>
                </a:cubicBezTo>
                <a:close/>
                <a:moveTo>
                  <a:pt x="13604" y="5249"/>
                </a:moveTo>
                <a:cubicBezTo>
                  <a:pt x="13633" y="5312"/>
                  <a:pt x="13671" y="5360"/>
                  <a:pt x="13672" y="5479"/>
                </a:cubicBezTo>
                <a:cubicBezTo>
                  <a:pt x="13657" y="5517"/>
                  <a:pt x="13610" y="5501"/>
                  <a:pt x="13599" y="5469"/>
                </a:cubicBezTo>
                <a:cubicBezTo>
                  <a:pt x="13618" y="5376"/>
                  <a:pt x="13585" y="5296"/>
                  <a:pt x="13604" y="5249"/>
                </a:cubicBezTo>
                <a:close/>
                <a:moveTo>
                  <a:pt x="18813" y="5272"/>
                </a:moveTo>
                <a:cubicBezTo>
                  <a:pt x="18809" y="5274"/>
                  <a:pt x="18807" y="5270"/>
                  <a:pt x="18808" y="5282"/>
                </a:cubicBezTo>
                <a:cubicBezTo>
                  <a:pt x="18831" y="5385"/>
                  <a:pt x="18889" y="5427"/>
                  <a:pt x="18875" y="5586"/>
                </a:cubicBezTo>
                <a:cubicBezTo>
                  <a:pt x="18861" y="5586"/>
                  <a:pt x="18848" y="5586"/>
                  <a:pt x="18834" y="5586"/>
                </a:cubicBezTo>
                <a:cubicBezTo>
                  <a:pt x="18844" y="5666"/>
                  <a:pt x="18839" y="5677"/>
                  <a:pt x="18834" y="5754"/>
                </a:cubicBezTo>
                <a:cubicBezTo>
                  <a:pt x="18866" y="5829"/>
                  <a:pt x="18896" y="5911"/>
                  <a:pt x="18927" y="5988"/>
                </a:cubicBezTo>
                <a:cubicBezTo>
                  <a:pt x="18911" y="6071"/>
                  <a:pt x="18948" y="6079"/>
                  <a:pt x="18943" y="6168"/>
                </a:cubicBezTo>
                <a:cubicBezTo>
                  <a:pt x="18985" y="6202"/>
                  <a:pt x="18995" y="6300"/>
                  <a:pt x="18994" y="6420"/>
                </a:cubicBezTo>
                <a:cubicBezTo>
                  <a:pt x="18968" y="6500"/>
                  <a:pt x="18966" y="6628"/>
                  <a:pt x="18901" y="6630"/>
                </a:cubicBezTo>
                <a:cubicBezTo>
                  <a:pt x="18892" y="6610"/>
                  <a:pt x="18897" y="6561"/>
                  <a:pt x="18896" y="6525"/>
                </a:cubicBezTo>
                <a:cubicBezTo>
                  <a:pt x="18872" y="6529"/>
                  <a:pt x="18852" y="6542"/>
                  <a:pt x="18849" y="6587"/>
                </a:cubicBezTo>
                <a:cubicBezTo>
                  <a:pt x="18875" y="6662"/>
                  <a:pt x="18853" y="6762"/>
                  <a:pt x="18839" y="6840"/>
                </a:cubicBezTo>
                <a:cubicBezTo>
                  <a:pt x="18786" y="6794"/>
                  <a:pt x="18733" y="6890"/>
                  <a:pt x="18662" y="6849"/>
                </a:cubicBezTo>
                <a:cubicBezTo>
                  <a:pt x="18625" y="6902"/>
                  <a:pt x="18620" y="7021"/>
                  <a:pt x="18563" y="7037"/>
                </a:cubicBezTo>
                <a:cubicBezTo>
                  <a:pt x="18572" y="7155"/>
                  <a:pt x="18521" y="7155"/>
                  <a:pt x="18506" y="7226"/>
                </a:cubicBezTo>
                <a:cubicBezTo>
                  <a:pt x="18524" y="7369"/>
                  <a:pt x="18596" y="7402"/>
                  <a:pt x="18605" y="7561"/>
                </a:cubicBezTo>
                <a:cubicBezTo>
                  <a:pt x="18643" y="7610"/>
                  <a:pt x="18664" y="7628"/>
                  <a:pt x="18698" y="7561"/>
                </a:cubicBezTo>
                <a:cubicBezTo>
                  <a:pt x="18700" y="7467"/>
                  <a:pt x="18666" y="7337"/>
                  <a:pt x="18713" y="7299"/>
                </a:cubicBezTo>
                <a:cubicBezTo>
                  <a:pt x="18729" y="7320"/>
                  <a:pt x="18748" y="7336"/>
                  <a:pt x="18772" y="7341"/>
                </a:cubicBezTo>
                <a:cubicBezTo>
                  <a:pt x="18772" y="7294"/>
                  <a:pt x="18766" y="7233"/>
                  <a:pt x="18787" y="7226"/>
                </a:cubicBezTo>
                <a:cubicBezTo>
                  <a:pt x="18805" y="7224"/>
                  <a:pt x="18812" y="7245"/>
                  <a:pt x="18829" y="7246"/>
                </a:cubicBezTo>
                <a:cubicBezTo>
                  <a:pt x="18832" y="7197"/>
                  <a:pt x="18840" y="7159"/>
                  <a:pt x="18854" y="7132"/>
                </a:cubicBezTo>
                <a:cubicBezTo>
                  <a:pt x="18876" y="7167"/>
                  <a:pt x="18891" y="7219"/>
                  <a:pt x="18932" y="7216"/>
                </a:cubicBezTo>
                <a:cubicBezTo>
                  <a:pt x="18937" y="7188"/>
                  <a:pt x="18943" y="7161"/>
                  <a:pt x="18943" y="7122"/>
                </a:cubicBezTo>
                <a:cubicBezTo>
                  <a:pt x="18964" y="7097"/>
                  <a:pt x="18983" y="7072"/>
                  <a:pt x="18994" y="7027"/>
                </a:cubicBezTo>
                <a:cubicBezTo>
                  <a:pt x="19045" y="7028"/>
                  <a:pt x="19063" y="6992"/>
                  <a:pt x="19103" y="7027"/>
                </a:cubicBezTo>
                <a:cubicBezTo>
                  <a:pt x="19115" y="7013"/>
                  <a:pt x="19112" y="6967"/>
                  <a:pt x="19119" y="6944"/>
                </a:cubicBezTo>
                <a:cubicBezTo>
                  <a:pt x="19133" y="6958"/>
                  <a:pt x="19138" y="6991"/>
                  <a:pt x="19161" y="6987"/>
                </a:cubicBezTo>
                <a:cubicBezTo>
                  <a:pt x="19186" y="6959"/>
                  <a:pt x="19187" y="6886"/>
                  <a:pt x="19197" y="6830"/>
                </a:cubicBezTo>
                <a:cubicBezTo>
                  <a:pt x="19141" y="6766"/>
                  <a:pt x="19167" y="6535"/>
                  <a:pt x="19119" y="6453"/>
                </a:cubicBezTo>
                <a:cubicBezTo>
                  <a:pt x="19127" y="6440"/>
                  <a:pt x="19143" y="6443"/>
                  <a:pt x="19140" y="6410"/>
                </a:cubicBezTo>
                <a:cubicBezTo>
                  <a:pt x="19153" y="6126"/>
                  <a:pt x="19044" y="6089"/>
                  <a:pt x="19005" y="5908"/>
                </a:cubicBezTo>
                <a:cubicBezTo>
                  <a:pt x="18976" y="5877"/>
                  <a:pt x="18941" y="5933"/>
                  <a:pt x="18932" y="5898"/>
                </a:cubicBezTo>
                <a:cubicBezTo>
                  <a:pt x="18933" y="5866"/>
                  <a:pt x="18966" y="5896"/>
                  <a:pt x="18963" y="5856"/>
                </a:cubicBezTo>
                <a:cubicBezTo>
                  <a:pt x="18963" y="5813"/>
                  <a:pt x="18940" y="5822"/>
                  <a:pt x="18938" y="5784"/>
                </a:cubicBezTo>
                <a:cubicBezTo>
                  <a:pt x="18981" y="5705"/>
                  <a:pt x="19034" y="5846"/>
                  <a:pt x="19088" y="5846"/>
                </a:cubicBezTo>
                <a:cubicBezTo>
                  <a:pt x="19048" y="5635"/>
                  <a:pt x="19187" y="5746"/>
                  <a:pt x="19192" y="5596"/>
                </a:cubicBezTo>
                <a:cubicBezTo>
                  <a:pt x="19149" y="5587"/>
                  <a:pt x="19126" y="5532"/>
                  <a:pt x="19114" y="5459"/>
                </a:cubicBezTo>
                <a:cubicBezTo>
                  <a:pt x="19098" y="5435"/>
                  <a:pt x="19091" y="5500"/>
                  <a:pt x="19072" y="5502"/>
                </a:cubicBezTo>
                <a:cubicBezTo>
                  <a:pt x="18973" y="5465"/>
                  <a:pt x="18889" y="5264"/>
                  <a:pt x="18813" y="5272"/>
                </a:cubicBezTo>
                <a:close/>
                <a:moveTo>
                  <a:pt x="10642" y="5289"/>
                </a:moveTo>
                <a:cubicBezTo>
                  <a:pt x="10666" y="5285"/>
                  <a:pt x="10677" y="5361"/>
                  <a:pt x="10690" y="5417"/>
                </a:cubicBezTo>
                <a:cubicBezTo>
                  <a:pt x="10784" y="5412"/>
                  <a:pt x="10778" y="5610"/>
                  <a:pt x="10861" y="5626"/>
                </a:cubicBezTo>
                <a:cubicBezTo>
                  <a:pt x="10856" y="5678"/>
                  <a:pt x="10873" y="5687"/>
                  <a:pt x="10878" y="5719"/>
                </a:cubicBezTo>
                <a:cubicBezTo>
                  <a:pt x="10996" y="5732"/>
                  <a:pt x="11091" y="5862"/>
                  <a:pt x="11054" y="6096"/>
                </a:cubicBezTo>
                <a:cubicBezTo>
                  <a:pt x="11073" y="6196"/>
                  <a:pt x="11099" y="6283"/>
                  <a:pt x="11142" y="6335"/>
                </a:cubicBezTo>
                <a:cubicBezTo>
                  <a:pt x="11142" y="6388"/>
                  <a:pt x="11129" y="6414"/>
                  <a:pt x="11127" y="6463"/>
                </a:cubicBezTo>
                <a:cubicBezTo>
                  <a:pt x="11136" y="6492"/>
                  <a:pt x="11177" y="6504"/>
                  <a:pt x="11179" y="6463"/>
                </a:cubicBezTo>
                <a:cubicBezTo>
                  <a:pt x="11175" y="6548"/>
                  <a:pt x="11224" y="6581"/>
                  <a:pt x="11210" y="6650"/>
                </a:cubicBezTo>
                <a:cubicBezTo>
                  <a:pt x="11225" y="6723"/>
                  <a:pt x="11262" y="6691"/>
                  <a:pt x="11277" y="6755"/>
                </a:cubicBezTo>
                <a:cubicBezTo>
                  <a:pt x="11297" y="6770"/>
                  <a:pt x="11287" y="6724"/>
                  <a:pt x="11303" y="6732"/>
                </a:cubicBezTo>
                <a:cubicBezTo>
                  <a:pt x="11304" y="6765"/>
                  <a:pt x="11299" y="6814"/>
                  <a:pt x="11319" y="6807"/>
                </a:cubicBezTo>
                <a:cubicBezTo>
                  <a:pt x="11336" y="6730"/>
                  <a:pt x="11343" y="6595"/>
                  <a:pt x="11339" y="6525"/>
                </a:cubicBezTo>
                <a:cubicBezTo>
                  <a:pt x="11356" y="6525"/>
                  <a:pt x="11358" y="6558"/>
                  <a:pt x="11376" y="6555"/>
                </a:cubicBezTo>
                <a:cubicBezTo>
                  <a:pt x="11391" y="6540"/>
                  <a:pt x="11398" y="6510"/>
                  <a:pt x="11417" y="6503"/>
                </a:cubicBezTo>
                <a:cubicBezTo>
                  <a:pt x="11394" y="6344"/>
                  <a:pt x="11311" y="6308"/>
                  <a:pt x="11293" y="6138"/>
                </a:cubicBezTo>
                <a:cubicBezTo>
                  <a:pt x="11321" y="6189"/>
                  <a:pt x="11371" y="6212"/>
                  <a:pt x="11403" y="6148"/>
                </a:cubicBezTo>
                <a:cubicBezTo>
                  <a:pt x="11403" y="6104"/>
                  <a:pt x="11377" y="6117"/>
                  <a:pt x="11381" y="6066"/>
                </a:cubicBezTo>
                <a:cubicBezTo>
                  <a:pt x="11398" y="6064"/>
                  <a:pt x="11396" y="6098"/>
                  <a:pt x="11417" y="6086"/>
                </a:cubicBezTo>
                <a:cubicBezTo>
                  <a:pt x="11457" y="5926"/>
                  <a:pt x="11550" y="6176"/>
                  <a:pt x="11486" y="6295"/>
                </a:cubicBezTo>
                <a:cubicBezTo>
                  <a:pt x="11482" y="6351"/>
                  <a:pt x="11517" y="6327"/>
                  <a:pt x="11532" y="6348"/>
                </a:cubicBezTo>
                <a:cubicBezTo>
                  <a:pt x="11523" y="6386"/>
                  <a:pt x="11519" y="6413"/>
                  <a:pt x="11517" y="6440"/>
                </a:cubicBezTo>
                <a:cubicBezTo>
                  <a:pt x="11521" y="6484"/>
                  <a:pt x="11547" y="6485"/>
                  <a:pt x="11569" y="6493"/>
                </a:cubicBezTo>
                <a:cubicBezTo>
                  <a:pt x="11571" y="6529"/>
                  <a:pt x="11543" y="6505"/>
                  <a:pt x="11543" y="6535"/>
                </a:cubicBezTo>
                <a:cubicBezTo>
                  <a:pt x="11549" y="6570"/>
                  <a:pt x="11578" y="6560"/>
                  <a:pt x="11584" y="6597"/>
                </a:cubicBezTo>
                <a:cubicBezTo>
                  <a:pt x="11589" y="6650"/>
                  <a:pt x="11572" y="6657"/>
                  <a:pt x="11574" y="6702"/>
                </a:cubicBezTo>
                <a:cubicBezTo>
                  <a:pt x="11612" y="6714"/>
                  <a:pt x="11650" y="6749"/>
                  <a:pt x="11683" y="6712"/>
                </a:cubicBezTo>
                <a:cubicBezTo>
                  <a:pt x="11724" y="6759"/>
                  <a:pt x="11753" y="6840"/>
                  <a:pt x="11817" y="6785"/>
                </a:cubicBezTo>
                <a:cubicBezTo>
                  <a:pt x="11831" y="6771"/>
                  <a:pt x="11824" y="6716"/>
                  <a:pt x="11833" y="6692"/>
                </a:cubicBezTo>
                <a:cubicBezTo>
                  <a:pt x="11889" y="6700"/>
                  <a:pt x="11914" y="6765"/>
                  <a:pt x="11947" y="6817"/>
                </a:cubicBezTo>
                <a:cubicBezTo>
                  <a:pt x="12020" y="6832"/>
                  <a:pt x="12061" y="6782"/>
                  <a:pt x="12093" y="6712"/>
                </a:cubicBezTo>
                <a:cubicBezTo>
                  <a:pt x="12118" y="6721"/>
                  <a:pt x="12141" y="6735"/>
                  <a:pt x="12161" y="6755"/>
                </a:cubicBezTo>
                <a:cubicBezTo>
                  <a:pt x="12163" y="6790"/>
                  <a:pt x="12173" y="6848"/>
                  <a:pt x="12161" y="6879"/>
                </a:cubicBezTo>
                <a:cubicBezTo>
                  <a:pt x="12166" y="6908"/>
                  <a:pt x="12176" y="6923"/>
                  <a:pt x="12181" y="6952"/>
                </a:cubicBezTo>
                <a:cubicBezTo>
                  <a:pt x="12184" y="7078"/>
                  <a:pt x="12141" y="7191"/>
                  <a:pt x="12124" y="7339"/>
                </a:cubicBezTo>
                <a:cubicBezTo>
                  <a:pt x="12111" y="7451"/>
                  <a:pt x="12114" y="7528"/>
                  <a:pt x="12078" y="7568"/>
                </a:cubicBezTo>
                <a:cubicBezTo>
                  <a:pt x="12050" y="7600"/>
                  <a:pt x="12020" y="7571"/>
                  <a:pt x="11978" y="7578"/>
                </a:cubicBezTo>
                <a:cubicBezTo>
                  <a:pt x="11967" y="7560"/>
                  <a:pt x="11957" y="7540"/>
                  <a:pt x="11942" y="7528"/>
                </a:cubicBezTo>
                <a:cubicBezTo>
                  <a:pt x="11851" y="7461"/>
                  <a:pt x="11798" y="7613"/>
                  <a:pt x="11750" y="7621"/>
                </a:cubicBezTo>
                <a:cubicBezTo>
                  <a:pt x="11730" y="7624"/>
                  <a:pt x="11679" y="7590"/>
                  <a:pt x="11641" y="7568"/>
                </a:cubicBezTo>
                <a:cubicBezTo>
                  <a:pt x="11590" y="7539"/>
                  <a:pt x="11556" y="7490"/>
                  <a:pt x="11501" y="7516"/>
                </a:cubicBezTo>
                <a:cubicBezTo>
                  <a:pt x="11465" y="7443"/>
                  <a:pt x="11429" y="7437"/>
                  <a:pt x="11365" y="7424"/>
                </a:cubicBezTo>
                <a:cubicBezTo>
                  <a:pt x="11327" y="7236"/>
                  <a:pt x="11150" y="7284"/>
                  <a:pt x="11116" y="7444"/>
                </a:cubicBezTo>
                <a:cubicBezTo>
                  <a:pt x="11126" y="7593"/>
                  <a:pt x="11133" y="7717"/>
                  <a:pt x="11070" y="7716"/>
                </a:cubicBezTo>
                <a:cubicBezTo>
                  <a:pt x="11040" y="7715"/>
                  <a:pt x="11016" y="7628"/>
                  <a:pt x="10982" y="7601"/>
                </a:cubicBezTo>
                <a:cubicBezTo>
                  <a:pt x="10919" y="7552"/>
                  <a:pt x="10839" y="7587"/>
                  <a:pt x="10825" y="7496"/>
                </a:cubicBezTo>
                <a:cubicBezTo>
                  <a:pt x="10828" y="7452"/>
                  <a:pt x="10811" y="7449"/>
                  <a:pt x="10816" y="7401"/>
                </a:cubicBezTo>
                <a:cubicBezTo>
                  <a:pt x="10732" y="7263"/>
                  <a:pt x="10557" y="7373"/>
                  <a:pt x="10519" y="7142"/>
                </a:cubicBezTo>
                <a:cubicBezTo>
                  <a:pt x="10491" y="7127"/>
                  <a:pt x="10483" y="7186"/>
                  <a:pt x="10462" y="7152"/>
                </a:cubicBezTo>
                <a:cubicBezTo>
                  <a:pt x="10452" y="7060"/>
                  <a:pt x="10531" y="7038"/>
                  <a:pt x="10535" y="6942"/>
                </a:cubicBezTo>
                <a:cubicBezTo>
                  <a:pt x="10539" y="6862"/>
                  <a:pt x="10507" y="6855"/>
                  <a:pt x="10488" y="6785"/>
                </a:cubicBezTo>
                <a:cubicBezTo>
                  <a:pt x="10503" y="6740"/>
                  <a:pt x="10544" y="6699"/>
                  <a:pt x="10524" y="6617"/>
                </a:cubicBezTo>
                <a:cubicBezTo>
                  <a:pt x="10488" y="6657"/>
                  <a:pt x="10468" y="6618"/>
                  <a:pt x="10441" y="6587"/>
                </a:cubicBezTo>
                <a:cubicBezTo>
                  <a:pt x="10358" y="6642"/>
                  <a:pt x="10281" y="6655"/>
                  <a:pt x="10207" y="6617"/>
                </a:cubicBezTo>
                <a:cubicBezTo>
                  <a:pt x="10151" y="6713"/>
                  <a:pt x="10063" y="6632"/>
                  <a:pt x="9974" y="6670"/>
                </a:cubicBezTo>
                <a:cubicBezTo>
                  <a:pt x="9935" y="6686"/>
                  <a:pt x="9911" y="6699"/>
                  <a:pt x="9865" y="6712"/>
                </a:cubicBezTo>
                <a:cubicBezTo>
                  <a:pt x="9820" y="6725"/>
                  <a:pt x="9811" y="6779"/>
                  <a:pt x="9766" y="6817"/>
                </a:cubicBezTo>
                <a:cubicBezTo>
                  <a:pt x="9752" y="6829"/>
                  <a:pt x="9733" y="6824"/>
                  <a:pt x="9720" y="6837"/>
                </a:cubicBezTo>
                <a:cubicBezTo>
                  <a:pt x="9682" y="6873"/>
                  <a:pt x="9660" y="6943"/>
                  <a:pt x="9625" y="6942"/>
                </a:cubicBezTo>
                <a:cubicBezTo>
                  <a:pt x="9608" y="6941"/>
                  <a:pt x="9602" y="6906"/>
                  <a:pt x="9584" y="6899"/>
                </a:cubicBezTo>
                <a:cubicBezTo>
                  <a:pt x="9561" y="6890"/>
                  <a:pt x="9507" y="6926"/>
                  <a:pt x="9475" y="6932"/>
                </a:cubicBezTo>
                <a:cubicBezTo>
                  <a:pt x="9451" y="6908"/>
                  <a:pt x="9434" y="6869"/>
                  <a:pt x="9428" y="6807"/>
                </a:cubicBezTo>
                <a:cubicBezTo>
                  <a:pt x="9464" y="6657"/>
                  <a:pt x="9575" y="6756"/>
                  <a:pt x="9637" y="6712"/>
                </a:cubicBezTo>
                <a:cubicBezTo>
                  <a:pt x="9682" y="6680"/>
                  <a:pt x="9681" y="6538"/>
                  <a:pt x="9740" y="6565"/>
                </a:cubicBezTo>
                <a:cubicBezTo>
                  <a:pt x="9742" y="6462"/>
                  <a:pt x="9780" y="6429"/>
                  <a:pt x="9808" y="6378"/>
                </a:cubicBezTo>
                <a:cubicBezTo>
                  <a:pt x="9811" y="6322"/>
                  <a:pt x="9782" y="6334"/>
                  <a:pt x="9782" y="6285"/>
                </a:cubicBezTo>
                <a:cubicBezTo>
                  <a:pt x="9788" y="6148"/>
                  <a:pt x="9852" y="6127"/>
                  <a:pt x="9870" y="6013"/>
                </a:cubicBezTo>
                <a:cubicBezTo>
                  <a:pt x="9948" y="5969"/>
                  <a:pt x="10045" y="5927"/>
                  <a:pt x="10010" y="5689"/>
                </a:cubicBezTo>
                <a:cubicBezTo>
                  <a:pt x="10027" y="5672"/>
                  <a:pt x="10046" y="5631"/>
                  <a:pt x="10067" y="5626"/>
                </a:cubicBezTo>
                <a:cubicBezTo>
                  <a:pt x="10113" y="5616"/>
                  <a:pt x="10169" y="5727"/>
                  <a:pt x="10222" y="5679"/>
                </a:cubicBezTo>
                <a:cubicBezTo>
                  <a:pt x="10268" y="5638"/>
                  <a:pt x="10334" y="5545"/>
                  <a:pt x="10369" y="5479"/>
                </a:cubicBezTo>
                <a:cubicBezTo>
                  <a:pt x="10398" y="5499"/>
                  <a:pt x="10430" y="5519"/>
                  <a:pt x="10452" y="5554"/>
                </a:cubicBezTo>
                <a:cubicBezTo>
                  <a:pt x="10463" y="5609"/>
                  <a:pt x="10474" y="5660"/>
                  <a:pt x="10483" y="5719"/>
                </a:cubicBezTo>
                <a:cubicBezTo>
                  <a:pt x="10556" y="5788"/>
                  <a:pt x="10580" y="5957"/>
                  <a:pt x="10675" y="5981"/>
                </a:cubicBezTo>
                <a:cubicBezTo>
                  <a:pt x="10704" y="6018"/>
                  <a:pt x="10715" y="6089"/>
                  <a:pt x="10763" y="6086"/>
                </a:cubicBezTo>
                <a:cubicBezTo>
                  <a:pt x="10762" y="6172"/>
                  <a:pt x="10801" y="6176"/>
                  <a:pt x="10825" y="6210"/>
                </a:cubicBezTo>
                <a:cubicBezTo>
                  <a:pt x="10843" y="6294"/>
                  <a:pt x="10847" y="6345"/>
                  <a:pt x="10825" y="6420"/>
                </a:cubicBezTo>
                <a:cubicBezTo>
                  <a:pt x="10760" y="6524"/>
                  <a:pt x="10659" y="6393"/>
                  <a:pt x="10607" y="6493"/>
                </a:cubicBezTo>
                <a:cubicBezTo>
                  <a:pt x="10600" y="6594"/>
                  <a:pt x="10675" y="6602"/>
                  <a:pt x="10711" y="6640"/>
                </a:cubicBezTo>
                <a:cubicBezTo>
                  <a:pt x="10738" y="6668"/>
                  <a:pt x="10746" y="6729"/>
                  <a:pt x="10794" y="6712"/>
                </a:cubicBezTo>
                <a:cubicBezTo>
                  <a:pt x="10819" y="6677"/>
                  <a:pt x="10803" y="6615"/>
                  <a:pt x="10804" y="6545"/>
                </a:cubicBezTo>
                <a:cubicBezTo>
                  <a:pt x="10817" y="6529"/>
                  <a:pt x="10827" y="6507"/>
                  <a:pt x="10852" y="6515"/>
                </a:cubicBezTo>
                <a:cubicBezTo>
                  <a:pt x="10893" y="6490"/>
                  <a:pt x="10876" y="6347"/>
                  <a:pt x="10930" y="6348"/>
                </a:cubicBezTo>
                <a:cubicBezTo>
                  <a:pt x="10936" y="6262"/>
                  <a:pt x="10912" y="6234"/>
                  <a:pt x="10892" y="6200"/>
                </a:cubicBezTo>
                <a:cubicBezTo>
                  <a:pt x="10889" y="6155"/>
                  <a:pt x="10902" y="6143"/>
                  <a:pt x="10909" y="6118"/>
                </a:cubicBezTo>
                <a:cubicBezTo>
                  <a:pt x="10960" y="6106"/>
                  <a:pt x="10960" y="6189"/>
                  <a:pt x="10989" y="6220"/>
                </a:cubicBezTo>
                <a:cubicBezTo>
                  <a:pt x="11054" y="6058"/>
                  <a:pt x="10891" y="5988"/>
                  <a:pt x="10852" y="5928"/>
                </a:cubicBezTo>
                <a:cubicBezTo>
                  <a:pt x="10852" y="5901"/>
                  <a:pt x="10852" y="5874"/>
                  <a:pt x="10852" y="5846"/>
                </a:cubicBezTo>
                <a:cubicBezTo>
                  <a:pt x="10772" y="5876"/>
                  <a:pt x="10712" y="5747"/>
                  <a:pt x="10693" y="5594"/>
                </a:cubicBezTo>
                <a:cubicBezTo>
                  <a:pt x="10666" y="5550"/>
                  <a:pt x="10631" y="5526"/>
                  <a:pt x="10611" y="5469"/>
                </a:cubicBezTo>
                <a:cubicBezTo>
                  <a:pt x="10612" y="5413"/>
                  <a:pt x="10621" y="5373"/>
                  <a:pt x="10612" y="5322"/>
                </a:cubicBezTo>
                <a:cubicBezTo>
                  <a:pt x="10624" y="5299"/>
                  <a:pt x="10634" y="5291"/>
                  <a:pt x="10642" y="5289"/>
                </a:cubicBezTo>
                <a:close/>
                <a:moveTo>
                  <a:pt x="13537" y="5354"/>
                </a:moveTo>
                <a:cubicBezTo>
                  <a:pt x="13553" y="5366"/>
                  <a:pt x="13563" y="5426"/>
                  <a:pt x="13552" y="5459"/>
                </a:cubicBezTo>
                <a:cubicBezTo>
                  <a:pt x="13537" y="5444"/>
                  <a:pt x="13537" y="5401"/>
                  <a:pt x="13537" y="5354"/>
                </a:cubicBezTo>
                <a:close/>
                <a:moveTo>
                  <a:pt x="4914" y="5529"/>
                </a:moveTo>
                <a:cubicBezTo>
                  <a:pt x="4890" y="5712"/>
                  <a:pt x="4788" y="5620"/>
                  <a:pt x="4691" y="5654"/>
                </a:cubicBezTo>
                <a:cubicBezTo>
                  <a:pt x="4730" y="5548"/>
                  <a:pt x="4837" y="5523"/>
                  <a:pt x="4914" y="5529"/>
                </a:cubicBezTo>
                <a:close/>
                <a:moveTo>
                  <a:pt x="14840" y="5741"/>
                </a:moveTo>
                <a:cubicBezTo>
                  <a:pt x="14846" y="5840"/>
                  <a:pt x="14773" y="5823"/>
                  <a:pt x="14752" y="5784"/>
                </a:cubicBezTo>
                <a:cubicBezTo>
                  <a:pt x="14766" y="5739"/>
                  <a:pt x="14803" y="5741"/>
                  <a:pt x="14840" y="5741"/>
                </a:cubicBezTo>
                <a:close/>
                <a:moveTo>
                  <a:pt x="4640" y="5754"/>
                </a:moveTo>
                <a:cubicBezTo>
                  <a:pt x="4646" y="5745"/>
                  <a:pt x="4655" y="5743"/>
                  <a:pt x="4660" y="5759"/>
                </a:cubicBezTo>
                <a:cubicBezTo>
                  <a:pt x="4659" y="5780"/>
                  <a:pt x="4642" y="5770"/>
                  <a:pt x="4640" y="5791"/>
                </a:cubicBezTo>
                <a:cubicBezTo>
                  <a:pt x="4631" y="5780"/>
                  <a:pt x="4634" y="5763"/>
                  <a:pt x="4640" y="5754"/>
                </a:cubicBezTo>
                <a:close/>
                <a:moveTo>
                  <a:pt x="4561" y="5786"/>
                </a:moveTo>
                <a:cubicBezTo>
                  <a:pt x="4581" y="5779"/>
                  <a:pt x="4603" y="5779"/>
                  <a:pt x="4629" y="5791"/>
                </a:cubicBezTo>
                <a:cubicBezTo>
                  <a:pt x="4559" y="5841"/>
                  <a:pt x="4486" y="5969"/>
                  <a:pt x="4406" y="5906"/>
                </a:cubicBezTo>
                <a:cubicBezTo>
                  <a:pt x="4460" y="5893"/>
                  <a:pt x="4500" y="5808"/>
                  <a:pt x="4561" y="5786"/>
                </a:cubicBezTo>
                <a:close/>
                <a:moveTo>
                  <a:pt x="13283" y="5846"/>
                </a:moveTo>
                <a:cubicBezTo>
                  <a:pt x="13299" y="5900"/>
                  <a:pt x="13311" y="5961"/>
                  <a:pt x="13340" y="5991"/>
                </a:cubicBezTo>
                <a:cubicBezTo>
                  <a:pt x="13329" y="6064"/>
                  <a:pt x="13301" y="6002"/>
                  <a:pt x="13267" y="6013"/>
                </a:cubicBezTo>
                <a:cubicBezTo>
                  <a:pt x="13246" y="5988"/>
                  <a:pt x="13225" y="5822"/>
                  <a:pt x="13283" y="5846"/>
                </a:cubicBezTo>
                <a:close/>
                <a:moveTo>
                  <a:pt x="2458" y="5968"/>
                </a:moveTo>
                <a:cubicBezTo>
                  <a:pt x="2476" y="5970"/>
                  <a:pt x="2486" y="6022"/>
                  <a:pt x="2480" y="6041"/>
                </a:cubicBezTo>
                <a:cubicBezTo>
                  <a:pt x="2456" y="6050"/>
                  <a:pt x="2448" y="5995"/>
                  <a:pt x="2458" y="5968"/>
                </a:cubicBezTo>
                <a:close/>
                <a:moveTo>
                  <a:pt x="11627" y="6021"/>
                </a:moveTo>
                <a:cubicBezTo>
                  <a:pt x="11645" y="6020"/>
                  <a:pt x="11667" y="6028"/>
                  <a:pt x="11683" y="6023"/>
                </a:cubicBezTo>
                <a:cubicBezTo>
                  <a:pt x="11688" y="6124"/>
                  <a:pt x="11621" y="6075"/>
                  <a:pt x="11594" y="6066"/>
                </a:cubicBezTo>
                <a:cubicBezTo>
                  <a:pt x="11594" y="6030"/>
                  <a:pt x="11609" y="6021"/>
                  <a:pt x="11627" y="6021"/>
                </a:cubicBezTo>
                <a:close/>
                <a:moveTo>
                  <a:pt x="12639" y="6368"/>
                </a:moveTo>
                <a:cubicBezTo>
                  <a:pt x="12638" y="6380"/>
                  <a:pt x="12640" y="6385"/>
                  <a:pt x="12644" y="6388"/>
                </a:cubicBezTo>
                <a:cubicBezTo>
                  <a:pt x="12643" y="6428"/>
                  <a:pt x="12598" y="6423"/>
                  <a:pt x="12596" y="6378"/>
                </a:cubicBezTo>
                <a:cubicBezTo>
                  <a:pt x="12609" y="6371"/>
                  <a:pt x="12621" y="6363"/>
                  <a:pt x="12639" y="6368"/>
                </a:cubicBezTo>
                <a:close/>
                <a:moveTo>
                  <a:pt x="16430" y="6650"/>
                </a:moveTo>
                <a:cubicBezTo>
                  <a:pt x="16447" y="6645"/>
                  <a:pt x="16461" y="6673"/>
                  <a:pt x="16451" y="6692"/>
                </a:cubicBezTo>
                <a:cubicBezTo>
                  <a:pt x="16438" y="6691"/>
                  <a:pt x="16431" y="6676"/>
                  <a:pt x="16430" y="6650"/>
                </a:cubicBezTo>
                <a:close/>
                <a:moveTo>
                  <a:pt x="15786" y="7476"/>
                </a:moveTo>
                <a:cubicBezTo>
                  <a:pt x="15799" y="7475"/>
                  <a:pt x="15807" y="7480"/>
                  <a:pt x="15812" y="7496"/>
                </a:cubicBezTo>
                <a:cubicBezTo>
                  <a:pt x="15811" y="7542"/>
                  <a:pt x="15778" y="7530"/>
                  <a:pt x="15786" y="7476"/>
                </a:cubicBezTo>
                <a:close/>
                <a:moveTo>
                  <a:pt x="12150" y="8113"/>
                </a:moveTo>
                <a:cubicBezTo>
                  <a:pt x="12226" y="8217"/>
                  <a:pt x="12254" y="8420"/>
                  <a:pt x="12316" y="8552"/>
                </a:cubicBezTo>
                <a:cubicBezTo>
                  <a:pt x="12318" y="8620"/>
                  <a:pt x="12331" y="8668"/>
                  <a:pt x="12342" y="8719"/>
                </a:cubicBezTo>
                <a:cubicBezTo>
                  <a:pt x="12408" y="8754"/>
                  <a:pt x="12430" y="8877"/>
                  <a:pt x="12456" y="8991"/>
                </a:cubicBezTo>
                <a:cubicBezTo>
                  <a:pt x="12459" y="9149"/>
                  <a:pt x="12463" y="9262"/>
                  <a:pt x="12508" y="9346"/>
                </a:cubicBezTo>
                <a:cubicBezTo>
                  <a:pt x="12527" y="9380"/>
                  <a:pt x="12553" y="9385"/>
                  <a:pt x="12570" y="9418"/>
                </a:cubicBezTo>
                <a:cubicBezTo>
                  <a:pt x="12625" y="9523"/>
                  <a:pt x="12617" y="9712"/>
                  <a:pt x="12691" y="9795"/>
                </a:cubicBezTo>
                <a:cubicBezTo>
                  <a:pt x="12704" y="9882"/>
                  <a:pt x="12733" y="9940"/>
                  <a:pt x="12748" y="10025"/>
                </a:cubicBezTo>
                <a:cubicBezTo>
                  <a:pt x="12738" y="10061"/>
                  <a:pt x="12745" y="10131"/>
                  <a:pt x="12732" y="10159"/>
                </a:cubicBezTo>
                <a:cubicBezTo>
                  <a:pt x="12761" y="10272"/>
                  <a:pt x="12782" y="10400"/>
                  <a:pt x="12789" y="10556"/>
                </a:cubicBezTo>
                <a:cubicBezTo>
                  <a:pt x="12711" y="10458"/>
                  <a:pt x="12685" y="10258"/>
                  <a:pt x="12586" y="10202"/>
                </a:cubicBezTo>
                <a:cubicBezTo>
                  <a:pt x="12574" y="10140"/>
                  <a:pt x="12546" y="10109"/>
                  <a:pt x="12518" y="10077"/>
                </a:cubicBezTo>
                <a:cubicBezTo>
                  <a:pt x="12491" y="9865"/>
                  <a:pt x="12466" y="9646"/>
                  <a:pt x="12368" y="9575"/>
                </a:cubicBezTo>
                <a:cubicBezTo>
                  <a:pt x="12366" y="9459"/>
                  <a:pt x="12342" y="9363"/>
                  <a:pt x="12358" y="9221"/>
                </a:cubicBezTo>
                <a:cubicBezTo>
                  <a:pt x="12342" y="9166"/>
                  <a:pt x="12323" y="9114"/>
                  <a:pt x="12316" y="9041"/>
                </a:cubicBezTo>
                <a:cubicBezTo>
                  <a:pt x="12280" y="8967"/>
                  <a:pt x="12228" y="8927"/>
                  <a:pt x="12218" y="8802"/>
                </a:cubicBezTo>
                <a:cubicBezTo>
                  <a:pt x="12219" y="8777"/>
                  <a:pt x="12233" y="8778"/>
                  <a:pt x="12238" y="8759"/>
                </a:cubicBezTo>
                <a:cubicBezTo>
                  <a:pt x="12173" y="8586"/>
                  <a:pt x="12123" y="8386"/>
                  <a:pt x="12083" y="8165"/>
                </a:cubicBezTo>
                <a:cubicBezTo>
                  <a:pt x="12113" y="8170"/>
                  <a:pt x="12122" y="8135"/>
                  <a:pt x="12150" y="8113"/>
                </a:cubicBezTo>
                <a:close/>
                <a:moveTo>
                  <a:pt x="18136" y="8549"/>
                </a:moveTo>
                <a:cubicBezTo>
                  <a:pt x="18089" y="8576"/>
                  <a:pt x="18064" y="8772"/>
                  <a:pt x="18071" y="8921"/>
                </a:cubicBezTo>
                <a:cubicBezTo>
                  <a:pt x="18094" y="8992"/>
                  <a:pt x="18113" y="9071"/>
                  <a:pt x="18154" y="9109"/>
                </a:cubicBezTo>
                <a:cubicBezTo>
                  <a:pt x="18161" y="8957"/>
                  <a:pt x="18184" y="8774"/>
                  <a:pt x="18190" y="8587"/>
                </a:cubicBezTo>
                <a:cubicBezTo>
                  <a:pt x="18169" y="8550"/>
                  <a:pt x="18152" y="8540"/>
                  <a:pt x="18136" y="8549"/>
                </a:cubicBezTo>
                <a:close/>
                <a:moveTo>
                  <a:pt x="4021" y="8871"/>
                </a:moveTo>
                <a:cubicBezTo>
                  <a:pt x="3961" y="8882"/>
                  <a:pt x="3904" y="8914"/>
                  <a:pt x="3865" y="8969"/>
                </a:cubicBezTo>
                <a:cubicBezTo>
                  <a:pt x="3871" y="9058"/>
                  <a:pt x="3824" y="9039"/>
                  <a:pt x="3812" y="9094"/>
                </a:cubicBezTo>
                <a:cubicBezTo>
                  <a:pt x="3893" y="9156"/>
                  <a:pt x="3943" y="8991"/>
                  <a:pt x="4015" y="8969"/>
                </a:cubicBezTo>
                <a:cubicBezTo>
                  <a:pt x="4021" y="8989"/>
                  <a:pt x="4011" y="9021"/>
                  <a:pt x="4026" y="9041"/>
                </a:cubicBezTo>
                <a:cubicBezTo>
                  <a:pt x="4105" y="9063"/>
                  <a:pt x="4158" y="9136"/>
                  <a:pt x="4238" y="9156"/>
                </a:cubicBezTo>
                <a:cubicBezTo>
                  <a:pt x="4246" y="9252"/>
                  <a:pt x="4282" y="9291"/>
                  <a:pt x="4326" y="9313"/>
                </a:cubicBezTo>
                <a:cubicBezTo>
                  <a:pt x="4323" y="9366"/>
                  <a:pt x="4289" y="9357"/>
                  <a:pt x="4290" y="9418"/>
                </a:cubicBezTo>
                <a:cubicBezTo>
                  <a:pt x="4372" y="9405"/>
                  <a:pt x="4498" y="9455"/>
                  <a:pt x="4555" y="9356"/>
                </a:cubicBezTo>
                <a:cubicBezTo>
                  <a:pt x="4555" y="9282"/>
                  <a:pt x="4475" y="9279"/>
                  <a:pt x="4461" y="9198"/>
                </a:cubicBezTo>
                <a:cubicBezTo>
                  <a:pt x="4402" y="9193"/>
                  <a:pt x="4377" y="9120"/>
                  <a:pt x="4337" y="9074"/>
                </a:cubicBezTo>
                <a:cubicBezTo>
                  <a:pt x="4323" y="9016"/>
                  <a:pt x="4307" y="8960"/>
                  <a:pt x="4264" y="8959"/>
                </a:cubicBezTo>
                <a:cubicBezTo>
                  <a:pt x="4252" y="8954"/>
                  <a:pt x="4268" y="9005"/>
                  <a:pt x="4249" y="8989"/>
                </a:cubicBezTo>
                <a:cubicBezTo>
                  <a:pt x="4218" y="8986"/>
                  <a:pt x="4208" y="8940"/>
                  <a:pt x="4192" y="8906"/>
                </a:cubicBezTo>
                <a:cubicBezTo>
                  <a:pt x="4144" y="8872"/>
                  <a:pt x="4081" y="8861"/>
                  <a:pt x="4021" y="8871"/>
                </a:cubicBezTo>
                <a:close/>
                <a:moveTo>
                  <a:pt x="4651" y="9346"/>
                </a:moveTo>
                <a:cubicBezTo>
                  <a:pt x="4633" y="9344"/>
                  <a:pt x="4618" y="9354"/>
                  <a:pt x="4615" y="9406"/>
                </a:cubicBezTo>
                <a:cubicBezTo>
                  <a:pt x="4624" y="9426"/>
                  <a:pt x="4649" y="9414"/>
                  <a:pt x="4651" y="9448"/>
                </a:cubicBezTo>
                <a:cubicBezTo>
                  <a:pt x="4646" y="9505"/>
                  <a:pt x="4663" y="9517"/>
                  <a:pt x="4663" y="9563"/>
                </a:cubicBezTo>
                <a:cubicBezTo>
                  <a:pt x="4625" y="9627"/>
                  <a:pt x="4548" y="9475"/>
                  <a:pt x="4527" y="9595"/>
                </a:cubicBezTo>
                <a:cubicBezTo>
                  <a:pt x="4535" y="9642"/>
                  <a:pt x="4557" y="9661"/>
                  <a:pt x="4579" y="9678"/>
                </a:cubicBezTo>
                <a:cubicBezTo>
                  <a:pt x="4596" y="9625"/>
                  <a:pt x="4654" y="9652"/>
                  <a:pt x="4694" y="9645"/>
                </a:cubicBezTo>
                <a:cubicBezTo>
                  <a:pt x="4717" y="9661"/>
                  <a:pt x="4713" y="9732"/>
                  <a:pt x="4741" y="9740"/>
                </a:cubicBezTo>
                <a:cubicBezTo>
                  <a:pt x="4768" y="9733"/>
                  <a:pt x="4766" y="9667"/>
                  <a:pt x="4787" y="9645"/>
                </a:cubicBezTo>
                <a:cubicBezTo>
                  <a:pt x="4849" y="9627"/>
                  <a:pt x="4904" y="9610"/>
                  <a:pt x="4948" y="9645"/>
                </a:cubicBezTo>
                <a:cubicBezTo>
                  <a:pt x="5010" y="9573"/>
                  <a:pt x="4927" y="9434"/>
                  <a:pt x="4886" y="9448"/>
                </a:cubicBezTo>
                <a:cubicBezTo>
                  <a:pt x="4881" y="9429"/>
                  <a:pt x="4871" y="9422"/>
                  <a:pt x="4875" y="9386"/>
                </a:cubicBezTo>
                <a:cubicBezTo>
                  <a:pt x="4831" y="9343"/>
                  <a:pt x="4763" y="9370"/>
                  <a:pt x="4708" y="9366"/>
                </a:cubicBezTo>
                <a:cubicBezTo>
                  <a:pt x="4691" y="9364"/>
                  <a:pt x="4670" y="9348"/>
                  <a:pt x="4651" y="9346"/>
                </a:cubicBezTo>
                <a:close/>
                <a:moveTo>
                  <a:pt x="5045" y="9585"/>
                </a:moveTo>
                <a:cubicBezTo>
                  <a:pt x="5015" y="9589"/>
                  <a:pt x="4994" y="9618"/>
                  <a:pt x="5008" y="9710"/>
                </a:cubicBezTo>
                <a:cubicBezTo>
                  <a:pt x="5048" y="9708"/>
                  <a:pt x="5096" y="9721"/>
                  <a:pt x="5122" y="9690"/>
                </a:cubicBezTo>
                <a:cubicBezTo>
                  <a:pt x="5121" y="9657"/>
                  <a:pt x="5136" y="9653"/>
                  <a:pt x="5133" y="9615"/>
                </a:cubicBezTo>
                <a:cubicBezTo>
                  <a:pt x="5112" y="9604"/>
                  <a:pt x="5074" y="9582"/>
                  <a:pt x="5045" y="9585"/>
                </a:cubicBezTo>
                <a:close/>
                <a:moveTo>
                  <a:pt x="4337" y="9588"/>
                </a:moveTo>
                <a:cubicBezTo>
                  <a:pt x="4301" y="9576"/>
                  <a:pt x="4262" y="9596"/>
                  <a:pt x="4249" y="9650"/>
                </a:cubicBezTo>
                <a:cubicBezTo>
                  <a:pt x="4285" y="9735"/>
                  <a:pt x="4336" y="9737"/>
                  <a:pt x="4406" y="9713"/>
                </a:cubicBezTo>
                <a:cubicBezTo>
                  <a:pt x="4408" y="9644"/>
                  <a:pt x="4374" y="9600"/>
                  <a:pt x="4337" y="9588"/>
                </a:cubicBezTo>
                <a:close/>
                <a:moveTo>
                  <a:pt x="18190" y="9588"/>
                </a:moveTo>
                <a:cubicBezTo>
                  <a:pt x="18159" y="9669"/>
                  <a:pt x="18181" y="9844"/>
                  <a:pt x="18185" y="9952"/>
                </a:cubicBezTo>
                <a:cubicBezTo>
                  <a:pt x="18173" y="9947"/>
                  <a:pt x="18158" y="9932"/>
                  <a:pt x="18149" y="9952"/>
                </a:cubicBezTo>
                <a:cubicBezTo>
                  <a:pt x="18150" y="10156"/>
                  <a:pt x="18214" y="10214"/>
                  <a:pt x="18237" y="10392"/>
                </a:cubicBezTo>
                <a:cubicBezTo>
                  <a:pt x="18235" y="10416"/>
                  <a:pt x="18212" y="10398"/>
                  <a:pt x="18216" y="10434"/>
                </a:cubicBezTo>
                <a:cubicBezTo>
                  <a:pt x="18252" y="10496"/>
                  <a:pt x="18252" y="10634"/>
                  <a:pt x="18315" y="10644"/>
                </a:cubicBezTo>
                <a:cubicBezTo>
                  <a:pt x="18350" y="10545"/>
                  <a:pt x="18284" y="10428"/>
                  <a:pt x="18325" y="10392"/>
                </a:cubicBezTo>
                <a:cubicBezTo>
                  <a:pt x="18302" y="10518"/>
                  <a:pt x="18387" y="10486"/>
                  <a:pt x="18408" y="10454"/>
                </a:cubicBezTo>
                <a:cubicBezTo>
                  <a:pt x="18409" y="10526"/>
                  <a:pt x="18444" y="10568"/>
                  <a:pt x="18429" y="10684"/>
                </a:cubicBezTo>
                <a:cubicBezTo>
                  <a:pt x="18477" y="10654"/>
                  <a:pt x="18540" y="10745"/>
                  <a:pt x="18481" y="10831"/>
                </a:cubicBezTo>
                <a:cubicBezTo>
                  <a:pt x="18459" y="10817"/>
                  <a:pt x="18438" y="10801"/>
                  <a:pt x="18445" y="10726"/>
                </a:cubicBezTo>
                <a:cubicBezTo>
                  <a:pt x="18405" y="10726"/>
                  <a:pt x="18376" y="10651"/>
                  <a:pt x="18341" y="10674"/>
                </a:cubicBezTo>
                <a:cubicBezTo>
                  <a:pt x="18361" y="10760"/>
                  <a:pt x="18355" y="10825"/>
                  <a:pt x="18351" y="10923"/>
                </a:cubicBezTo>
                <a:cubicBezTo>
                  <a:pt x="18378" y="10912"/>
                  <a:pt x="18404" y="10906"/>
                  <a:pt x="18408" y="10966"/>
                </a:cubicBezTo>
                <a:cubicBezTo>
                  <a:pt x="18403" y="10990"/>
                  <a:pt x="18388" y="10993"/>
                  <a:pt x="18393" y="11038"/>
                </a:cubicBezTo>
                <a:cubicBezTo>
                  <a:pt x="18409" y="11090"/>
                  <a:pt x="18426" y="11140"/>
                  <a:pt x="18455" y="11165"/>
                </a:cubicBezTo>
                <a:cubicBezTo>
                  <a:pt x="18485" y="11072"/>
                  <a:pt x="18505" y="10960"/>
                  <a:pt x="18522" y="10841"/>
                </a:cubicBezTo>
                <a:cubicBezTo>
                  <a:pt x="18565" y="10845"/>
                  <a:pt x="18540" y="10994"/>
                  <a:pt x="18579" y="11006"/>
                </a:cubicBezTo>
                <a:cubicBezTo>
                  <a:pt x="18624" y="10969"/>
                  <a:pt x="18595" y="10928"/>
                  <a:pt x="18591" y="10848"/>
                </a:cubicBezTo>
                <a:cubicBezTo>
                  <a:pt x="18604" y="10848"/>
                  <a:pt x="18618" y="10848"/>
                  <a:pt x="18631" y="10848"/>
                </a:cubicBezTo>
                <a:cubicBezTo>
                  <a:pt x="18613" y="10768"/>
                  <a:pt x="18612" y="10625"/>
                  <a:pt x="18579" y="10566"/>
                </a:cubicBezTo>
                <a:cubicBezTo>
                  <a:pt x="18552" y="10562"/>
                  <a:pt x="18515" y="10576"/>
                  <a:pt x="18502" y="10541"/>
                </a:cubicBezTo>
                <a:cubicBezTo>
                  <a:pt x="18505" y="10522"/>
                  <a:pt x="18513" y="10528"/>
                  <a:pt x="18512" y="10501"/>
                </a:cubicBezTo>
                <a:cubicBezTo>
                  <a:pt x="18501" y="10482"/>
                  <a:pt x="18477" y="10449"/>
                  <a:pt x="18481" y="10449"/>
                </a:cubicBezTo>
                <a:cubicBezTo>
                  <a:pt x="18493" y="10449"/>
                  <a:pt x="18505" y="10449"/>
                  <a:pt x="18517" y="10449"/>
                </a:cubicBezTo>
                <a:cubicBezTo>
                  <a:pt x="18522" y="10369"/>
                  <a:pt x="18510" y="10346"/>
                  <a:pt x="18496" y="10322"/>
                </a:cubicBezTo>
                <a:cubicBezTo>
                  <a:pt x="18439" y="10391"/>
                  <a:pt x="18390" y="10213"/>
                  <a:pt x="18336" y="10304"/>
                </a:cubicBezTo>
                <a:cubicBezTo>
                  <a:pt x="18318" y="10246"/>
                  <a:pt x="18292" y="10176"/>
                  <a:pt x="18294" y="10112"/>
                </a:cubicBezTo>
                <a:cubicBezTo>
                  <a:pt x="18295" y="10052"/>
                  <a:pt x="18316" y="10057"/>
                  <a:pt x="18330" y="10007"/>
                </a:cubicBezTo>
                <a:cubicBezTo>
                  <a:pt x="18360" y="9897"/>
                  <a:pt x="18346" y="9804"/>
                  <a:pt x="18315" y="9745"/>
                </a:cubicBezTo>
                <a:cubicBezTo>
                  <a:pt x="18314" y="9694"/>
                  <a:pt x="18318" y="9634"/>
                  <a:pt x="18310" y="9598"/>
                </a:cubicBezTo>
                <a:cubicBezTo>
                  <a:pt x="18267" y="9645"/>
                  <a:pt x="18244" y="9573"/>
                  <a:pt x="18190" y="9588"/>
                </a:cubicBezTo>
                <a:close/>
                <a:moveTo>
                  <a:pt x="10747" y="10514"/>
                </a:moveTo>
                <a:cubicBezTo>
                  <a:pt x="10760" y="10508"/>
                  <a:pt x="10774" y="10518"/>
                  <a:pt x="10773" y="10546"/>
                </a:cubicBezTo>
                <a:cubicBezTo>
                  <a:pt x="10752" y="10542"/>
                  <a:pt x="10752" y="10580"/>
                  <a:pt x="10726" y="10566"/>
                </a:cubicBezTo>
                <a:cubicBezTo>
                  <a:pt x="10722" y="10539"/>
                  <a:pt x="10734" y="10519"/>
                  <a:pt x="10747" y="10514"/>
                </a:cubicBezTo>
                <a:close/>
                <a:moveTo>
                  <a:pt x="12353" y="10671"/>
                </a:moveTo>
                <a:cubicBezTo>
                  <a:pt x="12364" y="10649"/>
                  <a:pt x="12382" y="10668"/>
                  <a:pt x="12389" y="10684"/>
                </a:cubicBezTo>
                <a:cubicBezTo>
                  <a:pt x="12386" y="10699"/>
                  <a:pt x="12381" y="10708"/>
                  <a:pt x="12378" y="10724"/>
                </a:cubicBezTo>
                <a:cubicBezTo>
                  <a:pt x="12363" y="10719"/>
                  <a:pt x="12355" y="10701"/>
                  <a:pt x="12353" y="10671"/>
                </a:cubicBezTo>
                <a:close/>
                <a:moveTo>
                  <a:pt x="3685" y="10746"/>
                </a:moveTo>
                <a:cubicBezTo>
                  <a:pt x="3703" y="10751"/>
                  <a:pt x="3724" y="10813"/>
                  <a:pt x="3716" y="10836"/>
                </a:cubicBezTo>
                <a:cubicBezTo>
                  <a:pt x="3691" y="10830"/>
                  <a:pt x="3700" y="10755"/>
                  <a:pt x="3668" y="10763"/>
                </a:cubicBezTo>
                <a:cubicBezTo>
                  <a:pt x="3673" y="10749"/>
                  <a:pt x="3679" y="10744"/>
                  <a:pt x="3685" y="10746"/>
                </a:cubicBezTo>
                <a:close/>
                <a:moveTo>
                  <a:pt x="18170" y="10783"/>
                </a:moveTo>
                <a:cubicBezTo>
                  <a:pt x="18162" y="11031"/>
                  <a:pt x="18055" y="11081"/>
                  <a:pt x="18030" y="11295"/>
                </a:cubicBezTo>
                <a:cubicBezTo>
                  <a:pt x="18090" y="11264"/>
                  <a:pt x="18123" y="11177"/>
                  <a:pt x="18144" y="11066"/>
                </a:cubicBezTo>
                <a:cubicBezTo>
                  <a:pt x="18169" y="11019"/>
                  <a:pt x="18199" y="10983"/>
                  <a:pt x="18222" y="10931"/>
                </a:cubicBezTo>
                <a:cubicBezTo>
                  <a:pt x="18191" y="10909"/>
                  <a:pt x="18199" y="10809"/>
                  <a:pt x="18170" y="10783"/>
                </a:cubicBezTo>
                <a:close/>
                <a:moveTo>
                  <a:pt x="4671" y="10993"/>
                </a:moveTo>
                <a:cubicBezTo>
                  <a:pt x="4682" y="11058"/>
                  <a:pt x="4705" y="11111"/>
                  <a:pt x="4671" y="11160"/>
                </a:cubicBezTo>
                <a:cubicBezTo>
                  <a:pt x="4641" y="11129"/>
                  <a:pt x="4627" y="11014"/>
                  <a:pt x="4671" y="10993"/>
                </a:cubicBezTo>
                <a:close/>
                <a:moveTo>
                  <a:pt x="15385" y="11023"/>
                </a:moveTo>
                <a:cubicBezTo>
                  <a:pt x="15365" y="11060"/>
                  <a:pt x="15389" y="11092"/>
                  <a:pt x="15390" y="11138"/>
                </a:cubicBezTo>
                <a:cubicBezTo>
                  <a:pt x="15392" y="11190"/>
                  <a:pt x="15371" y="11239"/>
                  <a:pt x="15369" y="11315"/>
                </a:cubicBezTo>
                <a:cubicBezTo>
                  <a:pt x="15366" y="11428"/>
                  <a:pt x="15389" y="11635"/>
                  <a:pt x="15411" y="11672"/>
                </a:cubicBezTo>
                <a:cubicBezTo>
                  <a:pt x="15438" y="11717"/>
                  <a:pt x="15511" y="11653"/>
                  <a:pt x="15525" y="11607"/>
                </a:cubicBezTo>
                <a:cubicBezTo>
                  <a:pt x="15579" y="11437"/>
                  <a:pt x="15456" y="11028"/>
                  <a:pt x="15385" y="11023"/>
                </a:cubicBezTo>
                <a:close/>
                <a:moveTo>
                  <a:pt x="18577" y="11023"/>
                </a:moveTo>
                <a:cubicBezTo>
                  <a:pt x="18573" y="11073"/>
                  <a:pt x="18583" y="11095"/>
                  <a:pt x="18582" y="11138"/>
                </a:cubicBezTo>
                <a:cubicBezTo>
                  <a:pt x="18544" y="11163"/>
                  <a:pt x="18521" y="11218"/>
                  <a:pt x="18499" y="11275"/>
                </a:cubicBezTo>
                <a:cubicBezTo>
                  <a:pt x="18455" y="11131"/>
                  <a:pt x="18403" y="11299"/>
                  <a:pt x="18358" y="11338"/>
                </a:cubicBezTo>
                <a:cubicBezTo>
                  <a:pt x="18358" y="11390"/>
                  <a:pt x="18327" y="11517"/>
                  <a:pt x="18368" y="11525"/>
                </a:cubicBezTo>
                <a:cubicBezTo>
                  <a:pt x="18386" y="11508"/>
                  <a:pt x="18381" y="11443"/>
                  <a:pt x="18401" y="11430"/>
                </a:cubicBezTo>
                <a:cubicBezTo>
                  <a:pt x="18439" y="11463"/>
                  <a:pt x="18454" y="11434"/>
                  <a:pt x="18483" y="11410"/>
                </a:cubicBezTo>
                <a:cubicBezTo>
                  <a:pt x="18509" y="11439"/>
                  <a:pt x="18490" y="11503"/>
                  <a:pt x="18494" y="11555"/>
                </a:cubicBezTo>
                <a:cubicBezTo>
                  <a:pt x="18502" y="11683"/>
                  <a:pt x="18566" y="11684"/>
                  <a:pt x="18608" y="11744"/>
                </a:cubicBezTo>
                <a:cubicBezTo>
                  <a:pt x="18654" y="11701"/>
                  <a:pt x="18613" y="11570"/>
                  <a:pt x="18623" y="11535"/>
                </a:cubicBezTo>
                <a:cubicBezTo>
                  <a:pt x="18651" y="11531"/>
                  <a:pt x="18630" y="11627"/>
                  <a:pt x="18660" y="11620"/>
                </a:cubicBezTo>
                <a:cubicBezTo>
                  <a:pt x="18711" y="11422"/>
                  <a:pt x="18675" y="11080"/>
                  <a:pt x="18577" y="11023"/>
                </a:cubicBezTo>
                <a:close/>
                <a:moveTo>
                  <a:pt x="17974" y="11502"/>
                </a:moveTo>
                <a:cubicBezTo>
                  <a:pt x="17930" y="11662"/>
                  <a:pt x="17887" y="11814"/>
                  <a:pt x="17793" y="11874"/>
                </a:cubicBezTo>
                <a:cubicBezTo>
                  <a:pt x="17759" y="12034"/>
                  <a:pt x="17715" y="12163"/>
                  <a:pt x="17600" y="12159"/>
                </a:cubicBezTo>
                <a:cubicBezTo>
                  <a:pt x="17594" y="12226"/>
                  <a:pt x="17601" y="12318"/>
                  <a:pt x="17574" y="12344"/>
                </a:cubicBezTo>
                <a:cubicBezTo>
                  <a:pt x="17539" y="12331"/>
                  <a:pt x="17512" y="12298"/>
                  <a:pt x="17480" y="12279"/>
                </a:cubicBezTo>
                <a:cubicBezTo>
                  <a:pt x="17396" y="12399"/>
                  <a:pt x="17447" y="12658"/>
                  <a:pt x="17470" y="12843"/>
                </a:cubicBezTo>
                <a:cubicBezTo>
                  <a:pt x="17486" y="12846"/>
                  <a:pt x="17511" y="12830"/>
                  <a:pt x="17512" y="12863"/>
                </a:cubicBezTo>
                <a:cubicBezTo>
                  <a:pt x="17495" y="12936"/>
                  <a:pt x="17534" y="13034"/>
                  <a:pt x="17541" y="13122"/>
                </a:cubicBezTo>
                <a:cubicBezTo>
                  <a:pt x="17575" y="13126"/>
                  <a:pt x="17613" y="13115"/>
                  <a:pt x="17652" y="13135"/>
                </a:cubicBezTo>
                <a:cubicBezTo>
                  <a:pt x="17652" y="13159"/>
                  <a:pt x="17652" y="13183"/>
                  <a:pt x="17652" y="13207"/>
                </a:cubicBezTo>
                <a:cubicBezTo>
                  <a:pt x="17652" y="13192"/>
                  <a:pt x="17719" y="13184"/>
                  <a:pt x="17748" y="13155"/>
                </a:cubicBezTo>
                <a:cubicBezTo>
                  <a:pt x="17768" y="13179"/>
                  <a:pt x="17784" y="13216"/>
                  <a:pt x="17817" y="13187"/>
                </a:cubicBezTo>
                <a:cubicBezTo>
                  <a:pt x="17840" y="13219"/>
                  <a:pt x="17829" y="13263"/>
                  <a:pt x="17836" y="13312"/>
                </a:cubicBezTo>
                <a:cubicBezTo>
                  <a:pt x="17875" y="13311"/>
                  <a:pt x="17885" y="13253"/>
                  <a:pt x="17923" y="13250"/>
                </a:cubicBezTo>
                <a:cubicBezTo>
                  <a:pt x="17939" y="13244"/>
                  <a:pt x="17924" y="13300"/>
                  <a:pt x="17943" y="13290"/>
                </a:cubicBezTo>
                <a:cubicBezTo>
                  <a:pt x="17989" y="13245"/>
                  <a:pt x="17959" y="13045"/>
                  <a:pt x="17995" y="12978"/>
                </a:cubicBezTo>
                <a:cubicBezTo>
                  <a:pt x="17979" y="12950"/>
                  <a:pt x="17989" y="12917"/>
                  <a:pt x="17990" y="12873"/>
                </a:cubicBezTo>
                <a:cubicBezTo>
                  <a:pt x="18022" y="12853"/>
                  <a:pt x="18025" y="12777"/>
                  <a:pt x="18062" y="12768"/>
                </a:cubicBezTo>
                <a:cubicBezTo>
                  <a:pt x="18074" y="12690"/>
                  <a:pt x="18046" y="12562"/>
                  <a:pt x="18083" y="12518"/>
                </a:cubicBezTo>
                <a:cubicBezTo>
                  <a:pt x="18102" y="12487"/>
                  <a:pt x="18150" y="12513"/>
                  <a:pt x="18166" y="12476"/>
                </a:cubicBezTo>
                <a:cubicBezTo>
                  <a:pt x="18156" y="12385"/>
                  <a:pt x="18107" y="12373"/>
                  <a:pt x="18088" y="12299"/>
                </a:cubicBezTo>
                <a:cubicBezTo>
                  <a:pt x="18107" y="12191"/>
                  <a:pt x="18031" y="12086"/>
                  <a:pt x="18083" y="11954"/>
                </a:cubicBezTo>
                <a:cubicBezTo>
                  <a:pt x="18098" y="11947"/>
                  <a:pt x="18115" y="11942"/>
                  <a:pt x="18124" y="11922"/>
                </a:cubicBezTo>
                <a:cubicBezTo>
                  <a:pt x="18130" y="11879"/>
                  <a:pt x="18113" y="11882"/>
                  <a:pt x="18114" y="11849"/>
                </a:cubicBezTo>
                <a:cubicBezTo>
                  <a:pt x="18136" y="11820"/>
                  <a:pt x="18178" y="11846"/>
                  <a:pt x="18171" y="11759"/>
                </a:cubicBezTo>
                <a:cubicBezTo>
                  <a:pt x="18098" y="11711"/>
                  <a:pt x="18057" y="11582"/>
                  <a:pt x="18016" y="11502"/>
                </a:cubicBezTo>
                <a:cubicBezTo>
                  <a:pt x="18002" y="11502"/>
                  <a:pt x="17988" y="11502"/>
                  <a:pt x="17974" y="11502"/>
                </a:cubicBezTo>
                <a:close/>
                <a:moveTo>
                  <a:pt x="16501" y="11662"/>
                </a:moveTo>
                <a:cubicBezTo>
                  <a:pt x="16494" y="11663"/>
                  <a:pt x="16488" y="11671"/>
                  <a:pt x="16481" y="11690"/>
                </a:cubicBezTo>
                <a:cubicBezTo>
                  <a:pt x="16485" y="11981"/>
                  <a:pt x="16639" y="11970"/>
                  <a:pt x="16663" y="12221"/>
                </a:cubicBezTo>
                <a:cubicBezTo>
                  <a:pt x="16728" y="12275"/>
                  <a:pt x="16759" y="12395"/>
                  <a:pt x="16766" y="12566"/>
                </a:cubicBezTo>
                <a:cubicBezTo>
                  <a:pt x="16806" y="12604"/>
                  <a:pt x="16830" y="12675"/>
                  <a:pt x="16849" y="12745"/>
                </a:cubicBezTo>
                <a:cubicBezTo>
                  <a:pt x="16869" y="12817"/>
                  <a:pt x="16872" y="12899"/>
                  <a:pt x="16887" y="12975"/>
                </a:cubicBezTo>
                <a:cubicBezTo>
                  <a:pt x="16902" y="13054"/>
                  <a:pt x="16947" y="13118"/>
                  <a:pt x="16975" y="13195"/>
                </a:cubicBezTo>
                <a:cubicBezTo>
                  <a:pt x="17026" y="13339"/>
                  <a:pt x="17097" y="13448"/>
                  <a:pt x="17151" y="13569"/>
                </a:cubicBezTo>
                <a:cubicBezTo>
                  <a:pt x="17175" y="13566"/>
                  <a:pt x="17187" y="13539"/>
                  <a:pt x="17213" y="13539"/>
                </a:cubicBezTo>
                <a:cubicBezTo>
                  <a:pt x="17250" y="13603"/>
                  <a:pt x="17204" y="13651"/>
                  <a:pt x="17187" y="13696"/>
                </a:cubicBezTo>
                <a:cubicBezTo>
                  <a:pt x="17201" y="13758"/>
                  <a:pt x="17243" y="13701"/>
                  <a:pt x="17265" y="13736"/>
                </a:cubicBezTo>
                <a:cubicBezTo>
                  <a:pt x="17272" y="13754"/>
                  <a:pt x="17264" y="13803"/>
                  <a:pt x="17281" y="13799"/>
                </a:cubicBezTo>
                <a:cubicBezTo>
                  <a:pt x="17321" y="13795"/>
                  <a:pt x="17344" y="13862"/>
                  <a:pt x="17384" y="13874"/>
                </a:cubicBezTo>
                <a:cubicBezTo>
                  <a:pt x="17425" y="13886"/>
                  <a:pt x="17468" y="13853"/>
                  <a:pt x="17510" y="13874"/>
                </a:cubicBezTo>
                <a:cubicBezTo>
                  <a:pt x="17528" y="13882"/>
                  <a:pt x="17542" y="13923"/>
                  <a:pt x="17562" y="13936"/>
                </a:cubicBezTo>
                <a:cubicBezTo>
                  <a:pt x="17652" y="13998"/>
                  <a:pt x="17785" y="13931"/>
                  <a:pt x="17842" y="14031"/>
                </a:cubicBezTo>
                <a:cubicBezTo>
                  <a:pt x="17859" y="14040"/>
                  <a:pt x="17849" y="13996"/>
                  <a:pt x="17862" y="13999"/>
                </a:cubicBezTo>
                <a:cubicBezTo>
                  <a:pt x="17878" y="14001"/>
                  <a:pt x="17872" y="14051"/>
                  <a:pt x="17894" y="14041"/>
                </a:cubicBezTo>
                <a:cubicBezTo>
                  <a:pt x="17898" y="14021"/>
                  <a:pt x="17906" y="14011"/>
                  <a:pt x="17914" y="14001"/>
                </a:cubicBezTo>
                <a:cubicBezTo>
                  <a:pt x="17913" y="14012"/>
                  <a:pt x="17910" y="14020"/>
                  <a:pt x="17910" y="14033"/>
                </a:cubicBezTo>
                <a:cubicBezTo>
                  <a:pt x="18000" y="14089"/>
                  <a:pt x="18086" y="14047"/>
                  <a:pt x="18155" y="14014"/>
                </a:cubicBezTo>
                <a:cubicBezTo>
                  <a:pt x="18129" y="13793"/>
                  <a:pt x="18007" y="13969"/>
                  <a:pt x="17941" y="13909"/>
                </a:cubicBezTo>
                <a:cubicBezTo>
                  <a:pt x="17937" y="13915"/>
                  <a:pt x="17935" y="13924"/>
                  <a:pt x="17932" y="13931"/>
                </a:cubicBezTo>
                <a:cubicBezTo>
                  <a:pt x="17916" y="13891"/>
                  <a:pt x="17895" y="13881"/>
                  <a:pt x="17862" y="13894"/>
                </a:cubicBezTo>
                <a:cubicBezTo>
                  <a:pt x="17849" y="13757"/>
                  <a:pt x="17751" y="13901"/>
                  <a:pt x="17743" y="13779"/>
                </a:cubicBezTo>
                <a:cubicBezTo>
                  <a:pt x="17768" y="13765"/>
                  <a:pt x="17825" y="13795"/>
                  <a:pt x="17826" y="13706"/>
                </a:cubicBezTo>
                <a:cubicBezTo>
                  <a:pt x="17709" y="13735"/>
                  <a:pt x="17671" y="13647"/>
                  <a:pt x="17583" y="13632"/>
                </a:cubicBezTo>
                <a:cubicBezTo>
                  <a:pt x="17552" y="13741"/>
                  <a:pt x="17437" y="13696"/>
                  <a:pt x="17417" y="13602"/>
                </a:cubicBezTo>
                <a:cubicBezTo>
                  <a:pt x="17369" y="13530"/>
                  <a:pt x="17285" y="13592"/>
                  <a:pt x="17250" y="13507"/>
                </a:cubicBezTo>
                <a:cubicBezTo>
                  <a:pt x="17263" y="13340"/>
                  <a:pt x="17241" y="13175"/>
                  <a:pt x="17281" y="13100"/>
                </a:cubicBezTo>
                <a:cubicBezTo>
                  <a:pt x="17293" y="13099"/>
                  <a:pt x="17296" y="13117"/>
                  <a:pt x="17312" y="13110"/>
                </a:cubicBezTo>
                <a:cubicBezTo>
                  <a:pt x="17308" y="13059"/>
                  <a:pt x="17327" y="13056"/>
                  <a:pt x="17322" y="13005"/>
                </a:cubicBezTo>
                <a:cubicBezTo>
                  <a:pt x="17278" y="12997"/>
                  <a:pt x="17283" y="12888"/>
                  <a:pt x="17265" y="12828"/>
                </a:cubicBezTo>
                <a:cubicBezTo>
                  <a:pt x="17214" y="12805"/>
                  <a:pt x="17210" y="12877"/>
                  <a:pt x="17182" y="12900"/>
                </a:cubicBezTo>
                <a:cubicBezTo>
                  <a:pt x="17166" y="12866"/>
                  <a:pt x="17150" y="12834"/>
                  <a:pt x="17156" y="12755"/>
                </a:cubicBezTo>
                <a:cubicBezTo>
                  <a:pt x="17138" y="12738"/>
                  <a:pt x="17103" y="12747"/>
                  <a:pt x="17094" y="12713"/>
                </a:cubicBezTo>
                <a:cubicBezTo>
                  <a:pt x="17123" y="12571"/>
                  <a:pt x="17086" y="12419"/>
                  <a:pt x="17007" y="12411"/>
                </a:cubicBezTo>
                <a:cubicBezTo>
                  <a:pt x="17007" y="12387"/>
                  <a:pt x="17007" y="12360"/>
                  <a:pt x="17007" y="12336"/>
                </a:cubicBezTo>
                <a:cubicBezTo>
                  <a:pt x="17007" y="12329"/>
                  <a:pt x="16963" y="12303"/>
                  <a:pt x="16960" y="12244"/>
                </a:cubicBezTo>
                <a:cubicBezTo>
                  <a:pt x="16918" y="12250"/>
                  <a:pt x="16915" y="12178"/>
                  <a:pt x="16873" y="12211"/>
                </a:cubicBezTo>
                <a:cubicBezTo>
                  <a:pt x="16843" y="12066"/>
                  <a:pt x="16768" y="12017"/>
                  <a:pt x="16719" y="11909"/>
                </a:cubicBezTo>
                <a:cubicBezTo>
                  <a:pt x="16699" y="11860"/>
                  <a:pt x="16689" y="11757"/>
                  <a:pt x="16647" y="11732"/>
                </a:cubicBezTo>
                <a:cubicBezTo>
                  <a:pt x="16623" y="11718"/>
                  <a:pt x="16594" y="11744"/>
                  <a:pt x="16569" y="11732"/>
                </a:cubicBezTo>
                <a:cubicBezTo>
                  <a:pt x="16543" y="11719"/>
                  <a:pt x="16521" y="11659"/>
                  <a:pt x="16501" y="11662"/>
                </a:cubicBezTo>
                <a:close/>
                <a:moveTo>
                  <a:pt x="12290" y="11904"/>
                </a:moveTo>
                <a:cubicBezTo>
                  <a:pt x="12325" y="11948"/>
                  <a:pt x="12295" y="12062"/>
                  <a:pt x="12311" y="12146"/>
                </a:cubicBezTo>
                <a:cubicBezTo>
                  <a:pt x="12285" y="12109"/>
                  <a:pt x="12277" y="11984"/>
                  <a:pt x="12290" y="11904"/>
                </a:cubicBezTo>
                <a:close/>
                <a:moveTo>
                  <a:pt x="18818" y="12221"/>
                </a:moveTo>
                <a:cubicBezTo>
                  <a:pt x="18741" y="12268"/>
                  <a:pt x="18774" y="12481"/>
                  <a:pt x="18787" y="12618"/>
                </a:cubicBezTo>
                <a:cubicBezTo>
                  <a:pt x="18779" y="12638"/>
                  <a:pt x="18752" y="12619"/>
                  <a:pt x="18744" y="12638"/>
                </a:cubicBezTo>
                <a:cubicBezTo>
                  <a:pt x="18741" y="12762"/>
                  <a:pt x="18810" y="12757"/>
                  <a:pt x="18849" y="12743"/>
                </a:cubicBezTo>
                <a:cubicBezTo>
                  <a:pt x="18842" y="12684"/>
                  <a:pt x="18806" y="12627"/>
                  <a:pt x="18823" y="12556"/>
                </a:cubicBezTo>
                <a:cubicBezTo>
                  <a:pt x="18842" y="12523"/>
                  <a:pt x="18864" y="12601"/>
                  <a:pt x="18885" y="12566"/>
                </a:cubicBezTo>
                <a:cubicBezTo>
                  <a:pt x="18886" y="12512"/>
                  <a:pt x="18860" y="12510"/>
                  <a:pt x="18859" y="12461"/>
                </a:cubicBezTo>
                <a:cubicBezTo>
                  <a:pt x="18870" y="12435"/>
                  <a:pt x="18870" y="12387"/>
                  <a:pt x="18869" y="12336"/>
                </a:cubicBezTo>
                <a:cubicBezTo>
                  <a:pt x="18852" y="12334"/>
                  <a:pt x="18831" y="12343"/>
                  <a:pt x="18823" y="12326"/>
                </a:cubicBezTo>
                <a:cubicBezTo>
                  <a:pt x="18817" y="12283"/>
                  <a:pt x="18827" y="12265"/>
                  <a:pt x="18818" y="12221"/>
                </a:cubicBezTo>
                <a:close/>
                <a:moveTo>
                  <a:pt x="18588" y="12309"/>
                </a:moveTo>
                <a:cubicBezTo>
                  <a:pt x="18562" y="12334"/>
                  <a:pt x="18554" y="12420"/>
                  <a:pt x="18517" y="12433"/>
                </a:cubicBezTo>
                <a:cubicBezTo>
                  <a:pt x="18502" y="12439"/>
                  <a:pt x="18490" y="12417"/>
                  <a:pt x="18476" y="12413"/>
                </a:cubicBezTo>
                <a:cubicBezTo>
                  <a:pt x="18442" y="12404"/>
                  <a:pt x="18405" y="12426"/>
                  <a:pt x="18372" y="12403"/>
                </a:cubicBezTo>
                <a:cubicBezTo>
                  <a:pt x="18352" y="12390"/>
                  <a:pt x="18337" y="12336"/>
                  <a:pt x="18305" y="12361"/>
                </a:cubicBezTo>
                <a:cubicBezTo>
                  <a:pt x="18271" y="12422"/>
                  <a:pt x="18202" y="12516"/>
                  <a:pt x="18227" y="12653"/>
                </a:cubicBezTo>
                <a:cubicBezTo>
                  <a:pt x="18177" y="12727"/>
                  <a:pt x="18204" y="12957"/>
                  <a:pt x="18149" y="13020"/>
                </a:cubicBezTo>
                <a:cubicBezTo>
                  <a:pt x="18148" y="13089"/>
                  <a:pt x="18151" y="13125"/>
                  <a:pt x="18154" y="13165"/>
                </a:cubicBezTo>
                <a:cubicBezTo>
                  <a:pt x="18166" y="13176"/>
                  <a:pt x="18185" y="13173"/>
                  <a:pt x="18196" y="13187"/>
                </a:cubicBezTo>
                <a:cubicBezTo>
                  <a:pt x="18221" y="13291"/>
                  <a:pt x="18168" y="13417"/>
                  <a:pt x="18196" y="13519"/>
                </a:cubicBezTo>
                <a:cubicBezTo>
                  <a:pt x="18233" y="13521"/>
                  <a:pt x="18257" y="13502"/>
                  <a:pt x="18279" y="13499"/>
                </a:cubicBezTo>
                <a:cubicBezTo>
                  <a:pt x="18282" y="13451"/>
                  <a:pt x="18267" y="13438"/>
                  <a:pt x="18268" y="13394"/>
                </a:cubicBezTo>
                <a:cubicBezTo>
                  <a:pt x="18303" y="13310"/>
                  <a:pt x="18243" y="13071"/>
                  <a:pt x="18305" y="13050"/>
                </a:cubicBezTo>
                <a:cubicBezTo>
                  <a:pt x="18318" y="13094"/>
                  <a:pt x="18295" y="13106"/>
                  <a:pt x="18300" y="13165"/>
                </a:cubicBezTo>
                <a:cubicBezTo>
                  <a:pt x="18317" y="13232"/>
                  <a:pt x="18354" y="13251"/>
                  <a:pt x="18336" y="13365"/>
                </a:cubicBezTo>
                <a:cubicBezTo>
                  <a:pt x="18352" y="13389"/>
                  <a:pt x="18378" y="13391"/>
                  <a:pt x="18393" y="13417"/>
                </a:cubicBezTo>
                <a:cubicBezTo>
                  <a:pt x="18393" y="13477"/>
                  <a:pt x="18408" y="13515"/>
                  <a:pt x="18424" y="13519"/>
                </a:cubicBezTo>
                <a:cubicBezTo>
                  <a:pt x="18498" y="13537"/>
                  <a:pt x="18462" y="13186"/>
                  <a:pt x="18419" y="13155"/>
                </a:cubicBezTo>
                <a:cubicBezTo>
                  <a:pt x="18418" y="13124"/>
                  <a:pt x="18431" y="13123"/>
                  <a:pt x="18429" y="13092"/>
                </a:cubicBezTo>
                <a:cubicBezTo>
                  <a:pt x="18408" y="13038"/>
                  <a:pt x="18386" y="12984"/>
                  <a:pt x="18372" y="12915"/>
                </a:cubicBezTo>
                <a:cubicBezTo>
                  <a:pt x="18415" y="12859"/>
                  <a:pt x="18439" y="12754"/>
                  <a:pt x="18497" y="12758"/>
                </a:cubicBezTo>
                <a:cubicBezTo>
                  <a:pt x="18506" y="12724"/>
                  <a:pt x="18501" y="12688"/>
                  <a:pt x="18491" y="12663"/>
                </a:cubicBezTo>
                <a:cubicBezTo>
                  <a:pt x="18434" y="12650"/>
                  <a:pt x="18410" y="12745"/>
                  <a:pt x="18356" y="12706"/>
                </a:cubicBezTo>
                <a:cubicBezTo>
                  <a:pt x="18336" y="12724"/>
                  <a:pt x="18335" y="12780"/>
                  <a:pt x="18310" y="12790"/>
                </a:cubicBezTo>
                <a:cubicBezTo>
                  <a:pt x="18264" y="12727"/>
                  <a:pt x="18234" y="12572"/>
                  <a:pt x="18294" y="12528"/>
                </a:cubicBezTo>
                <a:cubicBezTo>
                  <a:pt x="18314" y="12514"/>
                  <a:pt x="18359" y="12539"/>
                  <a:pt x="18388" y="12538"/>
                </a:cubicBezTo>
                <a:cubicBezTo>
                  <a:pt x="18458" y="12535"/>
                  <a:pt x="18525" y="12564"/>
                  <a:pt x="18574" y="12528"/>
                </a:cubicBezTo>
                <a:cubicBezTo>
                  <a:pt x="18588" y="12447"/>
                  <a:pt x="18637" y="12385"/>
                  <a:pt x="18622" y="12309"/>
                </a:cubicBezTo>
                <a:cubicBezTo>
                  <a:pt x="18607" y="12298"/>
                  <a:pt x="18597" y="12300"/>
                  <a:pt x="18588" y="12309"/>
                </a:cubicBezTo>
                <a:close/>
                <a:moveTo>
                  <a:pt x="11963" y="12324"/>
                </a:moveTo>
                <a:cubicBezTo>
                  <a:pt x="11952" y="12375"/>
                  <a:pt x="11930" y="12401"/>
                  <a:pt x="11906" y="12426"/>
                </a:cubicBezTo>
                <a:cubicBezTo>
                  <a:pt x="11901" y="12385"/>
                  <a:pt x="11939" y="12303"/>
                  <a:pt x="11963" y="12324"/>
                </a:cubicBezTo>
                <a:close/>
                <a:moveTo>
                  <a:pt x="12093" y="12623"/>
                </a:moveTo>
                <a:cubicBezTo>
                  <a:pt x="12113" y="12616"/>
                  <a:pt x="12131" y="12617"/>
                  <a:pt x="12145" y="12646"/>
                </a:cubicBezTo>
                <a:cubicBezTo>
                  <a:pt x="12160" y="12780"/>
                  <a:pt x="12131" y="12908"/>
                  <a:pt x="12073" y="12928"/>
                </a:cubicBezTo>
                <a:cubicBezTo>
                  <a:pt x="12064" y="12942"/>
                  <a:pt x="12070" y="12989"/>
                  <a:pt x="12061" y="13003"/>
                </a:cubicBezTo>
                <a:cubicBezTo>
                  <a:pt x="12035" y="12973"/>
                  <a:pt x="12011" y="13018"/>
                  <a:pt x="11994" y="13003"/>
                </a:cubicBezTo>
                <a:cubicBezTo>
                  <a:pt x="12004" y="12879"/>
                  <a:pt x="11996" y="12718"/>
                  <a:pt x="12030" y="12646"/>
                </a:cubicBezTo>
                <a:cubicBezTo>
                  <a:pt x="12051" y="12644"/>
                  <a:pt x="12073" y="12630"/>
                  <a:pt x="12093" y="12623"/>
                </a:cubicBezTo>
                <a:close/>
                <a:moveTo>
                  <a:pt x="11838" y="12668"/>
                </a:moveTo>
                <a:cubicBezTo>
                  <a:pt x="11856" y="12676"/>
                  <a:pt x="11844" y="12705"/>
                  <a:pt x="11838" y="12720"/>
                </a:cubicBezTo>
                <a:cubicBezTo>
                  <a:pt x="11829" y="12718"/>
                  <a:pt x="11827" y="12702"/>
                  <a:pt x="11828" y="12678"/>
                </a:cubicBezTo>
                <a:cubicBezTo>
                  <a:pt x="11834" y="12680"/>
                  <a:pt x="11837" y="12676"/>
                  <a:pt x="11838" y="12668"/>
                </a:cubicBezTo>
                <a:close/>
                <a:moveTo>
                  <a:pt x="19154" y="12701"/>
                </a:moveTo>
                <a:cubicBezTo>
                  <a:pt x="19096" y="12686"/>
                  <a:pt x="19061" y="12813"/>
                  <a:pt x="18983" y="12775"/>
                </a:cubicBezTo>
                <a:cubicBezTo>
                  <a:pt x="18987" y="12826"/>
                  <a:pt x="19001" y="12856"/>
                  <a:pt x="19009" y="12900"/>
                </a:cubicBezTo>
                <a:cubicBezTo>
                  <a:pt x="19059" y="12900"/>
                  <a:pt x="19090" y="12938"/>
                  <a:pt x="19097" y="13025"/>
                </a:cubicBezTo>
                <a:cubicBezTo>
                  <a:pt x="19110" y="13048"/>
                  <a:pt x="19150" y="13018"/>
                  <a:pt x="19154" y="13057"/>
                </a:cubicBezTo>
                <a:cubicBezTo>
                  <a:pt x="19150" y="13112"/>
                  <a:pt x="19084" y="13041"/>
                  <a:pt x="19087" y="13110"/>
                </a:cubicBezTo>
                <a:cubicBezTo>
                  <a:pt x="19096" y="13168"/>
                  <a:pt x="19132" y="13172"/>
                  <a:pt x="19139" y="13235"/>
                </a:cubicBezTo>
                <a:cubicBezTo>
                  <a:pt x="19136" y="13278"/>
                  <a:pt x="19142" y="13307"/>
                  <a:pt x="19149" y="13330"/>
                </a:cubicBezTo>
                <a:cubicBezTo>
                  <a:pt x="19189" y="13351"/>
                  <a:pt x="19190" y="13295"/>
                  <a:pt x="19211" y="13277"/>
                </a:cubicBezTo>
                <a:cubicBezTo>
                  <a:pt x="19327" y="13443"/>
                  <a:pt x="19557" y="13429"/>
                  <a:pt x="19539" y="13831"/>
                </a:cubicBezTo>
                <a:cubicBezTo>
                  <a:pt x="19495" y="13861"/>
                  <a:pt x="19469" y="13927"/>
                  <a:pt x="19460" y="14028"/>
                </a:cubicBezTo>
                <a:cubicBezTo>
                  <a:pt x="19525" y="14071"/>
                  <a:pt x="19571" y="13978"/>
                  <a:pt x="19611" y="13986"/>
                </a:cubicBezTo>
                <a:cubicBezTo>
                  <a:pt x="19659" y="13996"/>
                  <a:pt x="19661" y="14115"/>
                  <a:pt x="19705" y="14166"/>
                </a:cubicBezTo>
                <a:cubicBezTo>
                  <a:pt x="19756" y="14166"/>
                  <a:pt x="19785" y="14149"/>
                  <a:pt x="19819" y="14186"/>
                </a:cubicBezTo>
                <a:cubicBezTo>
                  <a:pt x="19846" y="14154"/>
                  <a:pt x="19875" y="14123"/>
                  <a:pt x="19897" y="14081"/>
                </a:cubicBezTo>
                <a:cubicBezTo>
                  <a:pt x="19903" y="14035"/>
                  <a:pt x="19896" y="14048"/>
                  <a:pt x="19891" y="14009"/>
                </a:cubicBezTo>
                <a:cubicBezTo>
                  <a:pt x="19918" y="13983"/>
                  <a:pt x="19918" y="13950"/>
                  <a:pt x="19943" y="13936"/>
                </a:cubicBezTo>
                <a:cubicBezTo>
                  <a:pt x="20060" y="13871"/>
                  <a:pt x="20103" y="14167"/>
                  <a:pt x="20157" y="14291"/>
                </a:cubicBezTo>
                <a:cubicBezTo>
                  <a:pt x="20185" y="14351"/>
                  <a:pt x="20258" y="14304"/>
                  <a:pt x="20302" y="14343"/>
                </a:cubicBezTo>
                <a:cubicBezTo>
                  <a:pt x="20324" y="14362"/>
                  <a:pt x="20317" y="14402"/>
                  <a:pt x="20338" y="14405"/>
                </a:cubicBezTo>
                <a:cubicBezTo>
                  <a:pt x="20371" y="14410"/>
                  <a:pt x="20379" y="14369"/>
                  <a:pt x="20395" y="14321"/>
                </a:cubicBezTo>
                <a:cubicBezTo>
                  <a:pt x="20372" y="14291"/>
                  <a:pt x="20323" y="14291"/>
                  <a:pt x="20344" y="14203"/>
                </a:cubicBezTo>
                <a:cubicBezTo>
                  <a:pt x="20305" y="14216"/>
                  <a:pt x="20290" y="14176"/>
                  <a:pt x="20297" y="14096"/>
                </a:cubicBezTo>
                <a:cubicBezTo>
                  <a:pt x="20280" y="14096"/>
                  <a:pt x="20262" y="14096"/>
                  <a:pt x="20245" y="14096"/>
                </a:cubicBezTo>
                <a:cubicBezTo>
                  <a:pt x="20238" y="13936"/>
                  <a:pt x="20164" y="13920"/>
                  <a:pt x="20157" y="13764"/>
                </a:cubicBezTo>
                <a:cubicBezTo>
                  <a:pt x="20166" y="13741"/>
                  <a:pt x="20199" y="13770"/>
                  <a:pt x="20209" y="13746"/>
                </a:cubicBezTo>
                <a:cubicBezTo>
                  <a:pt x="20219" y="13555"/>
                  <a:pt x="20109" y="13607"/>
                  <a:pt x="20074" y="13507"/>
                </a:cubicBezTo>
                <a:cubicBezTo>
                  <a:pt x="20083" y="13345"/>
                  <a:pt x="20003" y="13361"/>
                  <a:pt x="19985" y="13255"/>
                </a:cubicBezTo>
                <a:cubicBezTo>
                  <a:pt x="19857" y="13202"/>
                  <a:pt x="19780" y="13049"/>
                  <a:pt x="19643" y="13015"/>
                </a:cubicBezTo>
                <a:cubicBezTo>
                  <a:pt x="19587" y="12937"/>
                  <a:pt x="19477" y="12794"/>
                  <a:pt x="19439" y="12995"/>
                </a:cubicBezTo>
                <a:cubicBezTo>
                  <a:pt x="19369" y="12997"/>
                  <a:pt x="19374" y="13148"/>
                  <a:pt x="19320" y="13182"/>
                </a:cubicBezTo>
                <a:cubicBezTo>
                  <a:pt x="19295" y="13126"/>
                  <a:pt x="19284" y="13041"/>
                  <a:pt x="19253" y="12995"/>
                </a:cubicBezTo>
                <a:cubicBezTo>
                  <a:pt x="19257" y="12908"/>
                  <a:pt x="19271" y="12842"/>
                  <a:pt x="19248" y="12775"/>
                </a:cubicBezTo>
                <a:cubicBezTo>
                  <a:pt x="19202" y="12776"/>
                  <a:pt x="19189" y="12710"/>
                  <a:pt x="19154" y="12701"/>
                </a:cubicBezTo>
                <a:close/>
                <a:moveTo>
                  <a:pt x="18551" y="12860"/>
                </a:moveTo>
                <a:cubicBezTo>
                  <a:pt x="18543" y="12876"/>
                  <a:pt x="18546" y="12915"/>
                  <a:pt x="18546" y="12945"/>
                </a:cubicBezTo>
                <a:cubicBezTo>
                  <a:pt x="18568" y="12969"/>
                  <a:pt x="18606" y="12910"/>
                  <a:pt x="18645" y="12945"/>
                </a:cubicBezTo>
                <a:cubicBezTo>
                  <a:pt x="18652" y="12979"/>
                  <a:pt x="18656" y="13020"/>
                  <a:pt x="18676" y="13028"/>
                </a:cubicBezTo>
                <a:cubicBezTo>
                  <a:pt x="18673" y="12977"/>
                  <a:pt x="18685" y="12923"/>
                  <a:pt x="18691" y="12903"/>
                </a:cubicBezTo>
                <a:cubicBezTo>
                  <a:pt x="18645" y="12888"/>
                  <a:pt x="18602" y="12865"/>
                  <a:pt x="18551" y="12860"/>
                </a:cubicBezTo>
                <a:close/>
                <a:moveTo>
                  <a:pt x="18895" y="13020"/>
                </a:moveTo>
                <a:cubicBezTo>
                  <a:pt x="18828" y="13013"/>
                  <a:pt x="18764" y="13073"/>
                  <a:pt x="18790" y="13210"/>
                </a:cubicBezTo>
                <a:cubicBezTo>
                  <a:pt x="18835" y="13226"/>
                  <a:pt x="18838" y="13161"/>
                  <a:pt x="18867" y="13147"/>
                </a:cubicBezTo>
                <a:cubicBezTo>
                  <a:pt x="18928" y="13148"/>
                  <a:pt x="18949" y="13190"/>
                  <a:pt x="19007" y="13232"/>
                </a:cubicBezTo>
                <a:cubicBezTo>
                  <a:pt x="19028" y="13102"/>
                  <a:pt x="18961" y="13027"/>
                  <a:pt x="18895" y="13020"/>
                </a:cubicBezTo>
                <a:close/>
                <a:moveTo>
                  <a:pt x="18734" y="13105"/>
                </a:moveTo>
                <a:cubicBezTo>
                  <a:pt x="18713" y="13094"/>
                  <a:pt x="18686" y="13103"/>
                  <a:pt x="18666" y="13120"/>
                </a:cubicBezTo>
                <a:cubicBezTo>
                  <a:pt x="18658" y="13249"/>
                  <a:pt x="18731" y="13285"/>
                  <a:pt x="18764" y="13215"/>
                </a:cubicBezTo>
                <a:cubicBezTo>
                  <a:pt x="18772" y="13148"/>
                  <a:pt x="18756" y="13116"/>
                  <a:pt x="18734" y="13105"/>
                </a:cubicBezTo>
                <a:close/>
                <a:moveTo>
                  <a:pt x="20509" y="13265"/>
                </a:moveTo>
                <a:cubicBezTo>
                  <a:pt x="20457" y="13246"/>
                  <a:pt x="20436" y="13288"/>
                  <a:pt x="20458" y="13367"/>
                </a:cubicBezTo>
                <a:cubicBezTo>
                  <a:pt x="20418" y="13383"/>
                  <a:pt x="20420" y="13487"/>
                  <a:pt x="20364" y="13472"/>
                </a:cubicBezTo>
                <a:cubicBezTo>
                  <a:pt x="20361" y="13451"/>
                  <a:pt x="20373" y="13399"/>
                  <a:pt x="20354" y="13409"/>
                </a:cubicBezTo>
                <a:cubicBezTo>
                  <a:pt x="20329" y="13431"/>
                  <a:pt x="20329" y="13471"/>
                  <a:pt x="20297" y="13484"/>
                </a:cubicBezTo>
                <a:cubicBezTo>
                  <a:pt x="20270" y="13495"/>
                  <a:pt x="20221" y="13430"/>
                  <a:pt x="20214" y="13514"/>
                </a:cubicBezTo>
                <a:cubicBezTo>
                  <a:pt x="20296" y="13761"/>
                  <a:pt x="20579" y="13565"/>
                  <a:pt x="20509" y="13265"/>
                </a:cubicBezTo>
                <a:close/>
                <a:moveTo>
                  <a:pt x="11828" y="13337"/>
                </a:moveTo>
                <a:cubicBezTo>
                  <a:pt x="11854" y="13454"/>
                  <a:pt x="11824" y="13563"/>
                  <a:pt x="11838" y="13649"/>
                </a:cubicBezTo>
                <a:cubicBezTo>
                  <a:pt x="11846" y="13695"/>
                  <a:pt x="11879" y="13712"/>
                  <a:pt x="11890" y="13754"/>
                </a:cubicBezTo>
                <a:cubicBezTo>
                  <a:pt x="11908" y="13816"/>
                  <a:pt x="11888" y="13858"/>
                  <a:pt x="11911" y="13911"/>
                </a:cubicBezTo>
                <a:cubicBezTo>
                  <a:pt x="11894" y="13928"/>
                  <a:pt x="11883" y="13843"/>
                  <a:pt x="11880" y="13796"/>
                </a:cubicBezTo>
                <a:cubicBezTo>
                  <a:pt x="11846" y="13743"/>
                  <a:pt x="11810" y="13660"/>
                  <a:pt x="11828" y="13534"/>
                </a:cubicBezTo>
                <a:cubicBezTo>
                  <a:pt x="11816" y="13483"/>
                  <a:pt x="11790" y="13374"/>
                  <a:pt x="11828" y="13337"/>
                </a:cubicBezTo>
                <a:close/>
                <a:moveTo>
                  <a:pt x="20690" y="13419"/>
                </a:moveTo>
                <a:cubicBezTo>
                  <a:pt x="20688" y="13579"/>
                  <a:pt x="20711" y="13758"/>
                  <a:pt x="20790" y="13731"/>
                </a:cubicBezTo>
                <a:cubicBezTo>
                  <a:pt x="20795" y="13561"/>
                  <a:pt x="20722" y="13579"/>
                  <a:pt x="20706" y="13419"/>
                </a:cubicBezTo>
                <a:cubicBezTo>
                  <a:pt x="20701" y="13419"/>
                  <a:pt x="20696" y="13419"/>
                  <a:pt x="20690" y="13419"/>
                </a:cubicBezTo>
                <a:close/>
                <a:moveTo>
                  <a:pt x="19281" y="13502"/>
                </a:moveTo>
                <a:cubicBezTo>
                  <a:pt x="19230" y="13477"/>
                  <a:pt x="19207" y="13688"/>
                  <a:pt x="19228" y="13774"/>
                </a:cubicBezTo>
                <a:cubicBezTo>
                  <a:pt x="19277" y="13751"/>
                  <a:pt x="19296" y="13621"/>
                  <a:pt x="19281" y="13502"/>
                </a:cubicBezTo>
                <a:close/>
                <a:moveTo>
                  <a:pt x="20809" y="13662"/>
                </a:moveTo>
                <a:cubicBezTo>
                  <a:pt x="20824" y="13739"/>
                  <a:pt x="20844" y="13806"/>
                  <a:pt x="20898" y="13806"/>
                </a:cubicBezTo>
                <a:cubicBezTo>
                  <a:pt x="20891" y="13718"/>
                  <a:pt x="20849" y="13649"/>
                  <a:pt x="20809" y="13662"/>
                </a:cubicBezTo>
                <a:close/>
                <a:moveTo>
                  <a:pt x="19071" y="13744"/>
                </a:moveTo>
                <a:cubicBezTo>
                  <a:pt x="19013" y="13713"/>
                  <a:pt x="19008" y="13874"/>
                  <a:pt x="18983" y="13941"/>
                </a:cubicBezTo>
                <a:cubicBezTo>
                  <a:pt x="19034" y="13960"/>
                  <a:pt x="19060" y="13841"/>
                  <a:pt x="19071" y="13744"/>
                </a:cubicBezTo>
                <a:close/>
                <a:moveTo>
                  <a:pt x="18412" y="13899"/>
                </a:moveTo>
                <a:cubicBezTo>
                  <a:pt x="18395" y="13906"/>
                  <a:pt x="18392" y="13962"/>
                  <a:pt x="18371" y="13974"/>
                </a:cubicBezTo>
                <a:cubicBezTo>
                  <a:pt x="18323" y="14001"/>
                  <a:pt x="18271" y="13904"/>
                  <a:pt x="18200" y="13951"/>
                </a:cubicBezTo>
                <a:cubicBezTo>
                  <a:pt x="18192" y="13974"/>
                  <a:pt x="18186" y="14002"/>
                  <a:pt x="18188" y="14046"/>
                </a:cubicBezTo>
                <a:cubicBezTo>
                  <a:pt x="18267" y="14079"/>
                  <a:pt x="18379" y="14080"/>
                  <a:pt x="18428" y="13994"/>
                </a:cubicBezTo>
                <a:cubicBezTo>
                  <a:pt x="18435" y="14010"/>
                  <a:pt x="18455" y="14002"/>
                  <a:pt x="18470" y="14004"/>
                </a:cubicBezTo>
                <a:cubicBezTo>
                  <a:pt x="18474" y="13973"/>
                  <a:pt x="18494" y="13978"/>
                  <a:pt x="18490" y="13931"/>
                </a:cubicBezTo>
                <a:cubicBezTo>
                  <a:pt x="18456" y="13980"/>
                  <a:pt x="18437" y="13888"/>
                  <a:pt x="18412" y="13899"/>
                </a:cubicBezTo>
                <a:close/>
                <a:moveTo>
                  <a:pt x="20874" y="13899"/>
                </a:moveTo>
                <a:cubicBezTo>
                  <a:pt x="20864" y="13898"/>
                  <a:pt x="20856" y="13906"/>
                  <a:pt x="20852" y="13931"/>
                </a:cubicBezTo>
                <a:cubicBezTo>
                  <a:pt x="20846" y="13962"/>
                  <a:pt x="20850" y="14012"/>
                  <a:pt x="20862" y="14036"/>
                </a:cubicBezTo>
                <a:cubicBezTo>
                  <a:pt x="20884" y="14010"/>
                  <a:pt x="20898" y="14043"/>
                  <a:pt x="20919" y="14048"/>
                </a:cubicBezTo>
                <a:cubicBezTo>
                  <a:pt x="20945" y="13999"/>
                  <a:pt x="20904" y="13902"/>
                  <a:pt x="20874" y="13899"/>
                </a:cubicBezTo>
                <a:close/>
                <a:moveTo>
                  <a:pt x="21087" y="13979"/>
                </a:moveTo>
                <a:cubicBezTo>
                  <a:pt x="21096" y="14058"/>
                  <a:pt x="21100" y="14188"/>
                  <a:pt x="21154" y="14228"/>
                </a:cubicBezTo>
                <a:cubicBezTo>
                  <a:pt x="21153" y="14120"/>
                  <a:pt x="21133" y="14058"/>
                  <a:pt x="21114" y="13979"/>
                </a:cubicBezTo>
                <a:cubicBezTo>
                  <a:pt x="21105" y="13979"/>
                  <a:pt x="21096" y="13979"/>
                  <a:pt x="21087" y="13979"/>
                </a:cubicBezTo>
                <a:close/>
                <a:moveTo>
                  <a:pt x="18676" y="13984"/>
                </a:moveTo>
                <a:cubicBezTo>
                  <a:pt x="18605" y="14006"/>
                  <a:pt x="18553" y="14098"/>
                  <a:pt x="18495" y="14146"/>
                </a:cubicBezTo>
                <a:cubicBezTo>
                  <a:pt x="18481" y="14193"/>
                  <a:pt x="18458" y="14258"/>
                  <a:pt x="18469" y="14323"/>
                </a:cubicBezTo>
                <a:cubicBezTo>
                  <a:pt x="18546" y="14349"/>
                  <a:pt x="18580" y="14197"/>
                  <a:pt x="18630" y="14146"/>
                </a:cubicBezTo>
                <a:cubicBezTo>
                  <a:pt x="18673" y="14102"/>
                  <a:pt x="18740" y="14107"/>
                  <a:pt x="18756" y="13989"/>
                </a:cubicBezTo>
                <a:cubicBezTo>
                  <a:pt x="18727" y="13977"/>
                  <a:pt x="18700" y="13976"/>
                  <a:pt x="18676" y="13984"/>
                </a:cubicBezTo>
                <a:close/>
                <a:moveTo>
                  <a:pt x="11792" y="14036"/>
                </a:moveTo>
                <a:cubicBezTo>
                  <a:pt x="11787" y="14092"/>
                  <a:pt x="11774" y="14134"/>
                  <a:pt x="11750" y="14151"/>
                </a:cubicBezTo>
                <a:cubicBezTo>
                  <a:pt x="11738" y="14099"/>
                  <a:pt x="11767" y="14047"/>
                  <a:pt x="11792" y="14036"/>
                </a:cubicBezTo>
                <a:close/>
                <a:moveTo>
                  <a:pt x="18206" y="14061"/>
                </a:moveTo>
                <a:cubicBezTo>
                  <a:pt x="18185" y="14055"/>
                  <a:pt x="18164" y="14068"/>
                  <a:pt x="18149" y="14118"/>
                </a:cubicBezTo>
                <a:cubicBezTo>
                  <a:pt x="18158" y="14152"/>
                  <a:pt x="18223" y="14249"/>
                  <a:pt x="18237" y="14253"/>
                </a:cubicBezTo>
                <a:cubicBezTo>
                  <a:pt x="18331" y="14281"/>
                  <a:pt x="18268" y="14080"/>
                  <a:pt x="18206" y="14061"/>
                </a:cubicBezTo>
                <a:close/>
                <a:moveTo>
                  <a:pt x="21014" y="14138"/>
                </a:moveTo>
                <a:cubicBezTo>
                  <a:pt x="21004" y="14160"/>
                  <a:pt x="21010" y="14208"/>
                  <a:pt x="21014" y="14233"/>
                </a:cubicBezTo>
                <a:cubicBezTo>
                  <a:pt x="21031" y="14251"/>
                  <a:pt x="21086" y="14294"/>
                  <a:pt x="21102" y="14243"/>
                </a:cubicBezTo>
                <a:cubicBezTo>
                  <a:pt x="21113" y="14170"/>
                  <a:pt x="21053" y="14149"/>
                  <a:pt x="21014" y="14138"/>
                </a:cubicBezTo>
                <a:close/>
                <a:moveTo>
                  <a:pt x="12155" y="14246"/>
                </a:moveTo>
                <a:cubicBezTo>
                  <a:pt x="12203" y="14271"/>
                  <a:pt x="12160" y="14480"/>
                  <a:pt x="12202" y="14518"/>
                </a:cubicBezTo>
                <a:cubicBezTo>
                  <a:pt x="12172" y="14587"/>
                  <a:pt x="12191" y="14701"/>
                  <a:pt x="12181" y="14797"/>
                </a:cubicBezTo>
                <a:cubicBezTo>
                  <a:pt x="12132" y="14677"/>
                  <a:pt x="12196" y="14443"/>
                  <a:pt x="12155" y="14246"/>
                </a:cubicBezTo>
                <a:close/>
                <a:moveTo>
                  <a:pt x="19774" y="14378"/>
                </a:moveTo>
                <a:cubicBezTo>
                  <a:pt x="19746" y="14458"/>
                  <a:pt x="19692" y="14624"/>
                  <a:pt x="19681" y="14842"/>
                </a:cubicBezTo>
                <a:cubicBezTo>
                  <a:pt x="19678" y="14898"/>
                  <a:pt x="19687" y="14959"/>
                  <a:pt x="19681" y="15022"/>
                </a:cubicBezTo>
                <a:cubicBezTo>
                  <a:pt x="19670" y="15137"/>
                  <a:pt x="19602" y="15407"/>
                  <a:pt x="19572" y="15446"/>
                </a:cubicBezTo>
                <a:cubicBezTo>
                  <a:pt x="19522" y="15513"/>
                  <a:pt x="19491" y="15404"/>
                  <a:pt x="19473" y="15329"/>
                </a:cubicBezTo>
                <a:cubicBezTo>
                  <a:pt x="19405" y="15327"/>
                  <a:pt x="19405" y="15185"/>
                  <a:pt x="19338" y="15182"/>
                </a:cubicBezTo>
                <a:cubicBezTo>
                  <a:pt x="19318" y="15110"/>
                  <a:pt x="19279" y="15080"/>
                  <a:pt x="19261" y="15004"/>
                </a:cubicBezTo>
                <a:cubicBezTo>
                  <a:pt x="19281" y="14944"/>
                  <a:pt x="19313" y="14906"/>
                  <a:pt x="19313" y="14805"/>
                </a:cubicBezTo>
                <a:cubicBezTo>
                  <a:pt x="19357" y="14775"/>
                  <a:pt x="19369" y="14685"/>
                  <a:pt x="19390" y="14608"/>
                </a:cubicBezTo>
                <a:cubicBezTo>
                  <a:pt x="19381" y="14585"/>
                  <a:pt x="19369" y="14565"/>
                  <a:pt x="19364" y="14535"/>
                </a:cubicBezTo>
                <a:cubicBezTo>
                  <a:pt x="19330" y="14561"/>
                  <a:pt x="19327" y="14542"/>
                  <a:pt x="19302" y="14513"/>
                </a:cubicBezTo>
                <a:cubicBezTo>
                  <a:pt x="19288" y="14531"/>
                  <a:pt x="19281" y="14561"/>
                  <a:pt x="19261" y="14565"/>
                </a:cubicBezTo>
                <a:cubicBezTo>
                  <a:pt x="19201" y="14515"/>
                  <a:pt x="19107" y="14533"/>
                  <a:pt x="19094" y="14388"/>
                </a:cubicBezTo>
                <a:cubicBezTo>
                  <a:pt x="19065" y="14399"/>
                  <a:pt x="19028" y="14394"/>
                  <a:pt x="19021" y="14450"/>
                </a:cubicBezTo>
                <a:cubicBezTo>
                  <a:pt x="19027" y="14504"/>
                  <a:pt x="19072" y="14481"/>
                  <a:pt x="19073" y="14545"/>
                </a:cubicBezTo>
                <a:cubicBezTo>
                  <a:pt x="19055" y="14598"/>
                  <a:pt x="19000" y="14583"/>
                  <a:pt x="18974" y="14565"/>
                </a:cubicBezTo>
                <a:cubicBezTo>
                  <a:pt x="18889" y="14617"/>
                  <a:pt x="18875" y="14810"/>
                  <a:pt x="18819" y="14920"/>
                </a:cubicBezTo>
                <a:cubicBezTo>
                  <a:pt x="18812" y="14967"/>
                  <a:pt x="18838" y="14984"/>
                  <a:pt x="18824" y="15014"/>
                </a:cubicBezTo>
                <a:cubicBezTo>
                  <a:pt x="18731" y="15028"/>
                  <a:pt x="18725" y="14865"/>
                  <a:pt x="18658" y="14827"/>
                </a:cubicBezTo>
                <a:cubicBezTo>
                  <a:pt x="18637" y="14859"/>
                  <a:pt x="18612" y="14874"/>
                  <a:pt x="18591" y="14857"/>
                </a:cubicBezTo>
                <a:cubicBezTo>
                  <a:pt x="18590" y="14887"/>
                  <a:pt x="18594" y="14930"/>
                  <a:pt x="18579" y="14932"/>
                </a:cubicBezTo>
                <a:cubicBezTo>
                  <a:pt x="18571" y="14931"/>
                  <a:pt x="18576" y="14904"/>
                  <a:pt x="18564" y="14910"/>
                </a:cubicBezTo>
                <a:cubicBezTo>
                  <a:pt x="18519" y="15006"/>
                  <a:pt x="18460" y="15079"/>
                  <a:pt x="18439" y="15224"/>
                </a:cubicBezTo>
                <a:cubicBezTo>
                  <a:pt x="18419" y="15230"/>
                  <a:pt x="18415" y="15204"/>
                  <a:pt x="18393" y="15212"/>
                </a:cubicBezTo>
                <a:cubicBezTo>
                  <a:pt x="18380" y="15255"/>
                  <a:pt x="18390" y="15330"/>
                  <a:pt x="18377" y="15349"/>
                </a:cubicBezTo>
                <a:cubicBezTo>
                  <a:pt x="18360" y="15339"/>
                  <a:pt x="18374" y="15262"/>
                  <a:pt x="18351" y="15264"/>
                </a:cubicBezTo>
                <a:cubicBezTo>
                  <a:pt x="18301" y="15307"/>
                  <a:pt x="18271" y="15390"/>
                  <a:pt x="18273" y="15536"/>
                </a:cubicBezTo>
                <a:cubicBezTo>
                  <a:pt x="18210" y="15663"/>
                  <a:pt x="18167" y="15874"/>
                  <a:pt x="18035" y="15828"/>
                </a:cubicBezTo>
                <a:cubicBezTo>
                  <a:pt x="18013" y="15900"/>
                  <a:pt x="17948" y="15883"/>
                  <a:pt x="17920" y="15943"/>
                </a:cubicBezTo>
                <a:cubicBezTo>
                  <a:pt x="17798" y="15888"/>
                  <a:pt x="17761" y="16178"/>
                  <a:pt x="17661" y="16133"/>
                </a:cubicBezTo>
                <a:cubicBezTo>
                  <a:pt x="17613" y="16175"/>
                  <a:pt x="17632" y="16297"/>
                  <a:pt x="17619" y="16382"/>
                </a:cubicBezTo>
                <a:cubicBezTo>
                  <a:pt x="17608" y="16457"/>
                  <a:pt x="17575" y="16488"/>
                  <a:pt x="17573" y="16550"/>
                </a:cubicBezTo>
                <a:cubicBezTo>
                  <a:pt x="17569" y="16642"/>
                  <a:pt x="17606" y="16707"/>
                  <a:pt x="17598" y="16802"/>
                </a:cubicBezTo>
                <a:cubicBezTo>
                  <a:pt x="17574" y="16807"/>
                  <a:pt x="17592" y="16728"/>
                  <a:pt x="17567" y="16737"/>
                </a:cubicBezTo>
                <a:cubicBezTo>
                  <a:pt x="17552" y="16738"/>
                  <a:pt x="17572" y="16810"/>
                  <a:pt x="17557" y="16812"/>
                </a:cubicBezTo>
                <a:cubicBezTo>
                  <a:pt x="17534" y="16815"/>
                  <a:pt x="17561" y="16718"/>
                  <a:pt x="17531" y="16737"/>
                </a:cubicBezTo>
                <a:cubicBezTo>
                  <a:pt x="17507" y="16855"/>
                  <a:pt x="17564" y="16952"/>
                  <a:pt x="17573" y="17061"/>
                </a:cubicBezTo>
                <a:cubicBezTo>
                  <a:pt x="17575" y="17096"/>
                  <a:pt x="17565" y="17147"/>
                  <a:pt x="17567" y="17186"/>
                </a:cubicBezTo>
                <a:cubicBezTo>
                  <a:pt x="17570" y="17245"/>
                  <a:pt x="17588" y="17302"/>
                  <a:pt x="17588" y="17353"/>
                </a:cubicBezTo>
                <a:cubicBezTo>
                  <a:pt x="17588" y="17423"/>
                  <a:pt x="17569" y="17494"/>
                  <a:pt x="17573" y="17583"/>
                </a:cubicBezTo>
                <a:cubicBezTo>
                  <a:pt x="17579" y="17729"/>
                  <a:pt x="17581" y="17926"/>
                  <a:pt x="17526" y="18022"/>
                </a:cubicBezTo>
                <a:cubicBezTo>
                  <a:pt x="17519" y="18040"/>
                  <a:pt x="17497" y="18028"/>
                  <a:pt x="17490" y="18045"/>
                </a:cubicBezTo>
                <a:cubicBezTo>
                  <a:pt x="17480" y="18077"/>
                  <a:pt x="17475" y="18120"/>
                  <a:pt x="17474" y="18170"/>
                </a:cubicBezTo>
                <a:cubicBezTo>
                  <a:pt x="17523" y="18244"/>
                  <a:pt x="17564" y="18338"/>
                  <a:pt x="17661" y="18317"/>
                </a:cubicBezTo>
                <a:cubicBezTo>
                  <a:pt x="17690" y="18250"/>
                  <a:pt x="17736" y="18248"/>
                  <a:pt x="17775" y="18212"/>
                </a:cubicBezTo>
                <a:cubicBezTo>
                  <a:pt x="17794" y="18195"/>
                  <a:pt x="17802" y="18152"/>
                  <a:pt x="17821" y="18137"/>
                </a:cubicBezTo>
                <a:cubicBezTo>
                  <a:pt x="17898" y="18076"/>
                  <a:pt x="17978" y="18159"/>
                  <a:pt x="18056" y="18127"/>
                </a:cubicBezTo>
                <a:cubicBezTo>
                  <a:pt x="18097" y="18110"/>
                  <a:pt x="18105" y="18037"/>
                  <a:pt x="18144" y="17982"/>
                </a:cubicBezTo>
                <a:cubicBezTo>
                  <a:pt x="18169" y="17946"/>
                  <a:pt x="18270" y="17862"/>
                  <a:pt x="18289" y="17855"/>
                </a:cubicBezTo>
                <a:cubicBezTo>
                  <a:pt x="18302" y="17850"/>
                  <a:pt x="18316" y="17866"/>
                  <a:pt x="18331" y="17865"/>
                </a:cubicBezTo>
                <a:cubicBezTo>
                  <a:pt x="18433" y="17860"/>
                  <a:pt x="18520" y="17701"/>
                  <a:pt x="18648" y="17730"/>
                </a:cubicBezTo>
                <a:cubicBezTo>
                  <a:pt x="18676" y="17813"/>
                  <a:pt x="18745" y="17813"/>
                  <a:pt x="18793" y="17855"/>
                </a:cubicBezTo>
                <a:cubicBezTo>
                  <a:pt x="18790" y="18007"/>
                  <a:pt x="18877" y="18103"/>
                  <a:pt x="18814" y="18222"/>
                </a:cubicBezTo>
                <a:cubicBezTo>
                  <a:pt x="18827" y="18251"/>
                  <a:pt x="18835" y="18291"/>
                  <a:pt x="18866" y="18284"/>
                </a:cubicBezTo>
                <a:cubicBezTo>
                  <a:pt x="18903" y="18202"/>
                  <a:pt x="18951" y="18085"/>
                  <a:pt x="19006" y="18075"/>
                </a:cubicBezTo>
                <a:cubicBezTo>
                  <a:pt x="18987" y="18122"/>
                  <a:pt x="18976" y="18188"/>
                  <a:pt x="18959" y="18242"/>
                </a:cubicBezTo>
                <a:cubicBezTo>
                  <a:pt x="18931" y="18251"/>
                  <a:pt x="18907" y="18271"/>
                  <a:pt x="18907" y="18337"/>
                </a:cubicBezTo>
                <a:cubicBezTo>
                  <a:pt x="18971" y="18357"/>
                  <a:pt x="19001" y="18256"/>
                  <a:pt x="19026" y="18232"/>
                </a:cubicBezTo>
                <a:cubicBezTo>
                  <a:pt x="19025" y="18324"/>
                  <a:pt x="18985" y="18338"/>
                  <a:pt x="18964" y="18389"/>
                </a:cubicBezTo>
                <a:cubicBezTo>
                  <a:pt x="18939" y="18350"/>
                  <a:pt x="18847" y="18344"/>
                  <a:pt x="18866" y="18462"/>
                </a:cubicBezTo>
                <a:cubicBezTo>
                  <a:pt x="18949" y="18492"/>
                  <a:pt x="18971" y="18403"/>
                  <a:pt x="19037" y="18399"/>
                </a:cubicBezTo>
                <a:cubicBezTo>
                  <a:pt x="19049" y="18428"/>
                  <a:pt x="19056" y="18466"/>
                  <a:pt x="19063" y="18504"/>
                </a:cubicBezTo>
                <a:cubicBezTo>
                  <a:pt x="19032" y="18568"/>
                  <a:pt x="19014" y="18695"/>
                  <a:pt x="19047" y="18776"/>
                </a:cubicBezTo>
                <a:cubicBezTo>
                  <a:pt x="19062" y="18815"/>
                  <a:pt x="19102" y="18806"/>
                  <a:pt x="19109" y="18849"/>
                </a:cubicBezTo>
                <a:cubicBezTo>
                  <a:pt x="19157" y="18800"/>
                  <a:pt x="19175" y="18909"/>
                  <a:pt x="19218" y="18911"/>
                </a:cubicBezTo>
                <a:cubicBezTo>
                  <a:pt x="19251" y="18912"/>
                  <a:pt x="19270" y="18842"/>
                  <a:pt x="19302" y="18839"/>
                </a:cubicBezTo>
                <a:cubicBezTo>
                  <a:pt x="19354" y="18833"/>
                  <a:pt x="19354" y="18915"/>
                  <a:pt x="19406" y="18963"/>
                </a:cubicBezTo>
                <a:cubicBezTo>
                  <a:pt x="19420" y="18947"/>
                  <a:pt x="19420" y="18902"/>
                  <a:pt x="19437" y="18891"/>
                </a:cubicBezTo>
                <a:cubicBezTo>
                  <a:pt x="19493" y="18861"/>
                  <a:pt x="19531" y="18760"/>
                  <a:pt x="19598" y="18744"/>
                </a:cubicBezTo>
                <a:cubicBezTo>
                  <a:pt x="19661" y="18729"/>
                  <a:pt x="19697" y="18746"/>
                  <a:pt x="19722" y="18671"/>
                </a:cubicBezTo>
                <a:cubicBezTo>
                  <a:pt x="19743" y="18499"/>
                  <a:pt x="19815" y="18408"/>
                  <a:pt x="19863" y="18304"/>
                </a:cubicBezTo>
                <a:cubicBezTo>
                  <a:pt x="19877" y="18274"/>
                  <a:pt x="19881" y="18220"/>
                  <a:pt x="19894" y="18190"/>
                </a:cubicBezTo>
                <a:cubicBezTo>
                  <a:pt x="19947" y="18067"/>
                  <a:pt x="20000" y="17963"/>
                  <a:pt x="20071" y="17888"/>
                </a:cubicBezTo>
                <a:cubicBezTo>
                  <a:pt x="20094" y="17771"/>
                  <a:pt x="20156" y="17730"/>
                  <a:pt x="20164" y="17583"/>
                </a:cubicBezTo>
                <a:cubicBezTo>
                  <a:pt x="20210" y="17447"/>
                  <a:pt x="20272" y="17341"/>
                  <a:pt x="20278" y="17124"/>
                </a:cubicBezTo>
                <a:cubicBezTo>
                  <a:pt x="20283" y="17102"/>
                  <a:pt x="20295" y="17093"/>
                  <a:pt x="20294" y="17061"/>
                </a:cubicBezTo>
                <a:cubicBezTo>
                  <a:pt x="20250" y="16909"/>
                  <a:pt x="20345" y="16750"/>
                  <a:pt x="20335" y="16602"/>
                </a:cubicBezTo>
                <a:cubicBezTo>
                  <a:pt x="20310" y="16606"/>
                  <a:pt x="20322" y="16686"/>
                  <a:pt x="20288" y="16674"/>
                </a:cubicBezTo>
                <a:cubicBezTo>
                  <a:pt x="20268" y="16552"/>
                  <a:pt x="20232" y="16463"/>
                  <a:pt x="20200" y="16362"/>
                </a:cubicBezTo>
                <a:cubicBezTo>
                  <a:pt x="20212" y="16343"/>
                  <a:pt x="20215" y="16267"/>
                  <a:pt x="20205" y="16238"/>
                </a:cubicBezTo>
                <a:cubicBezTo>
                  <a:pt x="20176" y="16207"/>
                  <a:pt x="20151" y="16196"/>
                  <a:pt x="20133" y="16163"/>
                </a:cubicBezTo>
                <a:cubicBezTo>
                  <a:pt x="20154" y="16059"/>
                  <a:pt x="20100" y="16003"/>
                  <a:pt x="20117" y="15903"/>
                </a:cubicBezTo>
                <a:cubicBezTo>
                  <a:pt x="20071" y="15825"/>
                  <a:pt x="20028" y="15741"/>
                  <a:pt x="19972" y="15683"/>
                </a:cubicBezTo>
                <a:cubicBezTo>
                  <a:pt x="19979" y="15441"/>
                  <a:pt x="19918" y="15244"/>
                  <a:pt x="19951" y="15044"/>
                </a:cubicBezTo>
                <a:cubicBezTo>
                  <a:pt x="19943" y="14979"/>
                  <a:pt x="19905" y="14980"/>
                  <a:pt x="19905" y="14900"/>
                </a:cubicBezTo>
                <a:cubicBezTo>
                  <a:pt x="19879" y="14893"/>
                  <a:pt x="19873" y="14943"/>
                  <a:pt x="19848" y="14937"/>
                </a:cubicBezTo>
                <a:cubicBezTo>
                  <a:pt x="19855" y="14704"/>
                  <a:pt x="19821" y="14538"/>
                  <a:pt x="19801" y="14378"/>
                </a:cubicBezTo>
                <a:cubicBezTo>
                  <a:pt x="19792" y="14378"/>
                  <a:pt x="19783" y="14378"/>
                  <a:pt x="19774" y="14378"/>
                </a:cubicBezTo>
                <a:close/>
                <a:moveTo>
                  <a:pt x="21455" y="14937"/>
                </a:moveTo>
                <a:cubicBezTo>
                  <a:pt x="21451" y="14994"/>
                  <a:pt x="21434" y="15095"/>
                  <a:pt x="21455" y="15137"/>
                </a:cubicBezTo>
                <a:cubicBezTo>
                  <a:pt x="21470" y="15135"/>
                  <a:pt x="21477" y="15116"/>
                  <a:pt x="21492" y="15114"/>
                </a:cubicBezTo>
                <a:cubicBezTo>
                  <a:pt x="21511" y="15029"/>
                  <a:pt x="21483" y="14962"/>
                  <a:pt x="21455" y="14937"/>
                </a:cubicBezTo>
                <a:close/>
                <a:moveTo>
                  <a:pt x="21485" y="15177"/>
                </a:moveTo>
                <a:cubicBezTo>
                  <a:pt x="21482" y="15226"/>
                  <a:pt x="21487" y="15263"/>
                  <a:pt x="21491" y="15302"/>
                </a:cubicBezTo>
                <a:cubicBezTo>
                  <a:pt x="21505" y="15302"/>
                  <a:pt x="21518" y="15302"/>
                  <a:pt x="21532" y="15302"/>
                </a:cubicBezTo>
                <a:cubicBezTo>
                  <a:pt x="21532" y="15229"/>
                  <a:pt x="21519" y="15181"/>
                  <a:pt x="21485" y="15177"/>
                </a:cubicBezTo>
                <a:close/>
                <a:moveTo>
                  <a:pt x="21171" y="15896"/>
                </a:moveTo>
                <a:cubicBezTo>
                  <a:pt x="21153" y="16000"/>
                  <a:pt x="21202" y="16055"/>
                  <a:pt x="21213" y="16135"/>
                </a:cubicBezTo>
                <a:cubicBezTo>
                  <a:pt x="21261" y="16165"/>
                  <a:pt x="21285" y="16339"/>
                  <a:pt x="21347" y="16273"/>
                </a:cubicBezTo>
                <a:cubicBezTo>
                  <a:pt x="21308" y="16106"/>
                  <a:pt x="21251" y="15978"/>
                  <a:pt x="21171" y="15896"/>
                </a:cubicBezTo>
                <a:close/>
                <a:moveTo>
                  <a:pt x="21356" y="18132"/>
                </a:moveTo>
                <a:cubicBezTo>
                  <a:pt x="21332" y="18212"/>
                  <a:pt x="21359" y="18218"/>
                  <a:pt x="21356" y="18255"/>
                </a:cubicBezTo>
                <a:cubicBezTo>
                  <a:pt x="21353" y="18280"/>
                  <a:pt x="21341" y="18291"/>
                  <a:pt x="21341" y="18327"/>
                </a:cubicBezTo>
                <a:cubicBezTo>
                  <a:pt x="21341" y="18379"/>
                  <a:pt x="21354" y="18431"/>
                  <a:pt x="21356" y="18479"/>
                </a:cubicBezTo>
                <a:cubicBezTo>
                  <a:pt x="21364" y="18704"/>
                  <a:pt x="21282" y="18899"/>
                  <a:pt x="21190" y="18951"/>
                </a:cubicBezTo>
                <a:cubicBezTo>
                  <a:pt x="21181" y="19049"/>
                  <a:pt x="21220" y="19051"/>
                  <a:pt x="21231" y="19108"/>
                </a:cubicBezTo>
                <a:cubicBezTo>
                  <a:pt x="21201" y="19230"/>
                  <a:pt x="21153" y="19243"/>
                  <a:pt x="21076" y="19236"/>
                </a:cubicBezTo>
                <a:cubicBezTo>
                  <a:pt x="21072" y="19197"/>
                  <a:pt x="21085" y="19178"/>
                  <a:pt x="21076" y="19161"/>
                </a:cubicBezTo>
                <a:cubicBezTo>
                  <a:pt x="20997" y="19146"/>
                  <a:pt x="20986" y="19260"/>
                  <a:pt x="20946" y="19318"/>
                </a:cubicBezTo>
                <a:cubicBezTo>
                  <a:pt x="20932" y="19338"/>
                  <a:pt x="20913" y="19341"/>
                  <a:pt x="20899" y="19360"/>
                </a:cubicBezTo>
                <a:cubicBezTo>
                  <a:pt x="20849" y="19429"/>
                  <a:pt x="20832" y="19507"/>
                  <a:pt x="20785" y="19548"/>
                </a:cubicBezTo>
                <a:cubicBezTo>
                  <a:pt x="20659" y="19654"/>
                  <a:pt x="20551" y="19736"/>
                  <a:pt x="20442" y="19862"/>
                </a:cubicBezTo>
                <a:cubicBezTo>
                  <a:pt x="20394" y="19917"/>
                  <a:pt x="20337" y="19999"/>
                  <a:pt x="20333" y="20082"/>
                </a:cubicBezTo>
                <a:cubicBezTo>
                  <a:pt x="20388" y="20097"/>
                  <a:pt x="20410" y="20157"/>
                  <a:pt x="20452" y="20164"/>
                </a:cubicBezTo>
                <a:cubicBezTo>
                  <a:pt x="20571" y="20186"/>
                  <a:pt x="20685" y="19894"/>
                  <a:pt x="20754" y="19800"/>
                </a:cubicBezTo>
                <a:cubicBezTo>
                  <a:pt x="20795" y="19743"/>
                  <a:pt x="20848" y="19718"/>
                  <a:pt x="20904" y="19705"/>
                </a:cubicBezTo>
                <a:cubicBezTo>
                  <a:pt x="20918" y="19681"/>
                  <a:pt x="20897" y="19653"/>
                  <a:pt x="20910" y="19632"/>
                </a:cubicBezTo>
                <a:cubicBezTo>
                  <a:pt x="20990" y="19538"/>
                  <a:pt x="21069" y="19446"/>
                  <a:pt x="21127" y="19308"/>
                </a:cubicBezTo>
                <a:cubicBezTo>
                  <a:pt x="21148" y="19314"/>
                  <a:pt x="21148" y="19364"/>
                  <a:pt x="21174" y="19360"/>
                </a:cubicBezTo>
                <a:cubicBezTo>
                  <a:pt x="21285" y="19273"/>
                  <a:pt x="21362" y="19117"/>
                  <a:pt x="21440" y="18963"/>
                </a:cubicBezTo>
                <a:cubicBezTo>
                  <a:pt x="21460" y="18955"/>
                  <a:pt x="21464" y="18976"/>
                  <a:pt x="21481" y="18973"/>
                </a:cubicBezTo>
                <a:cubicBezTo>
                  <a:pt x="21511" y="18863"/>
                  <a:pt x="21585" y="18841"/>
                  <a:pt x="21600" y="18701"/>
                </a:cubicBezTo>
                <a:cubicBezTo>
                  <a:pt x="21564" y="18641"/>
                  <a:pt x="21525" y="18723"/>
                  <a:pt x="21497" y="18744"/>
                </a:cubicBezTo>
                <a:cubicBezTo>
                  <a:pt x="21473" y="18734"/>
                  <a:pt x="21456" y="18708"/>
                  <a:pt x="21445" y="18671"/>
                </a:cubicBezTo>
                <a:cubicBezTo>
                  <a:pt x="21456" y="18630"/>
                  <a:pt x="21473" y="18555"/>
                  <a:pt x="21455" y="18514"/>
                </a:cubicBezTo>
                <a:cubicBezTo>
                  <a:pt x="21423" y="18489"/>
                  <a:pt x="21426" y="18589"/>
                  <a:pt x="21408" y="18557"/>
                </a:cubicBezTo>
                <a:cubicBezTo>
                  <a:pt x="21417" y="18470"/>
                  <a:pt x="21437" y="18385"/>
                  <a:pt x="21440" y="18287"/>
                </a:cubicBezTo>
                <a:cubicBezTo>
                  <a:pt x="21417" y="18242"/>
                  <a:pt x="21385" y="18212"/>
                  <a:pt x="21372" y="18132"/>
                </a:cubicBezTo>
                <a:cubicBezTo>
                  <a:pt x="21367" y="18132"/>
                  <a:pt x="21361" y="18132"/>
                  <a:pt x="21356" y="18132"/>
                </a:cubicBezTo>
                <a:close/>
                <a:moveTo>
                  <a:pt x="19271" y="19171"/>
                </a:moveTo>
                <a:cubicBezTo>
                  <a:pt x="19204" y="19159"/>
                  <a:pt x="19215" y="19274"/>
                  <a:pt x="19204" y="19390"/>
                </a:cubicBezTo>
                <a:cubicBezTo>
                  <a:pt x="19200" y="19421"/>
                  <a:pt x="19185" y="19447"/>
                  <a:pt x="19182" y="19475"/>
                </a:cubicBezTo>
                <a:cubicBezTo>
                  <a:pt x="19176" y="19551"/>
                  <a:pt x="19191" y="19618"/>
                  <a:pt x="19189" y="19662"/>
                </a:cubicBezTo>
                <a:cubicBezTo>
                  <a:pt x="19257" y="19714"/>
                  <a:pt x="19278" y="19618"/>
                  <a:pt x="19344" y="19590"/>
                </a:cubicBezTo>
                <a:cubicBezTo>
                  <a:pt x="19383" y="19453"/>
                  <a:pt x="19463" y="19400"/>
                  <a:pt x="19468" y="19193"/>
                </a:cubicBezTo>
                <a:cubicBezTo>
                  <a:pt x="19410" y="19187"/>
                  <a:pt x="19377" y="19231"/>
                  <a:pt x="19329" y="19245"/>
                </a:cubicBezTo>
                <a:cubicBezTo>
                  <a:pt x="19299" y="19226"/>
                  <a:pt x="19298" y="19175"/>
                  <a:pt x="19271" y="19171"/>
                </a:cubicBezTo>
                <a:close/>
                <a:moveTo>
                  <a:pt x="6239" y="20851"/>
                </a:moveTo>
                <a:cubicBezTo>
                  <a:pt x="6203" y="20856"/>
                  <a:pt x="6166" y="20871"/>
                  <a:pt x="6132" y="20861"/>
                </a:cubicBezTo>
                <a:cubicBezTo>
                  <a:pt x="6133" y="20906"/>
                  <a:pt x="6120" y="20910"/>
                  <a:pt x="6116" y="20965"/>
                </a:cubicBezTo>
                <a:cubicBezTo>
                  <a:pt x="6127" y="21028"/>
                  <a:pt x="6182" y="21028"/>
                  <a:pt x="6204" y="20985"/>
                </a:cubicBezTo>
                <a:cubicBezTo>
                  <a:pt x="6237" y="21094"/>
                  <a:pt x="6315" y="20987"/>
                  <a:pt x="6329" y="20900"/>
                </a:cubicBezTo>
                <a:cubicBezTo>
                  <a:pt x="6307" y="20849"/>
                  <a:pt x="6274" y="20845"/>
                  <a:pt x="6239" y="20851"/>
                </a:cubicBezTo>
                <a:close/>
              </a:path>
            </a:pathLst>
          </a:custGeom>
          <a:solidFill>
            <a:schemeClr val="bg1">
              <a:lumMod val="75000"/>
              <a:alpha val="54000"/>
            </a:schemeClr>
          </a:solidFill>
          <a:ln w="38100">
            <a:miter lim="400000"/>
          </a:ln>
        </p:spPr>
        <p:txBody>
          <a:bodyPr lIns="57149" tIns="57149" rIns="57149" bIns="57149" anchor="ctr"/>
          <a:lstStyle/>
          <a:p>
            <a:pPr algn="ctr" defTabSz="514337">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300">
              <a:solidFill>
                <a:srgbClr val="FFFFFF"/>
              </a:solidFill>
            </a:endParaRPr>
          </a:p>
        </p:txBody>
      </p:sp>
      <p:sp>
        <p:nvSpPr>
          <p:cNvPr id="5" name="Rectangle 4">
            <a:extLst>
              <a:ext uri="{FF2B5EF4-FFF2-40B4-BE49-F238E27FC236}">
                <a16:creationId xmlns:a16="http://schemas.microsoft.com/office/drawing/2014/main" id="{A8BBA844-74F6-4301-B1B6-BA33A8174E56}"/>
              </a:ext>
            </a:extLst>
          </p:cNvPr>
          <p:cNvSpPr/>
          <p:nvPr/>
        </p:nvSpPr>
        <p:spPr>
          <a:xfrm>
            <a:off x="1578127" y="1485872"/>
            <a:ext cx="6430017" cy="1754326"/>
          </a:xfrm>
          <a:prstGeom prst="rect">
            <a:avLst/>
          </a:prstGeom>
        </p:spPr>
        <p:txBody>
          <a:bodyPr wrap="square">
            <a:spAutoFit/>
          </a:bodyPr>
          <a:lstStyle/>
          <a:p>
            <a:r>
              <a:rPr lang="en-US" dirty="0"/>
              <a:t>Forbes Research on Using Business Analytics impact on </a:t>
            </a:r>
            <a:r>
              <a:rPr lang="en-US" dirty="0" err="1"/>
              <a:t>Digitisation</a:t>
            </a:r>
            <a:r>
              <a:rPr lang="en-US" dirty="0"/>
              <a:t>: </a:t>
            </a:r>
          </a:p>
          <a:p>
            <a:pPr marL="342900" indent="-342900">
              <a:buFont typeface="Arial" panose="020B0604020202020204" pitchFamily="34" charset="0"/>
              <a:buChar char="•"/>
            </a:pPr>
            <a:r>
              <a:rPr lang="en-US" dirty="0">
                <a:solidFill>
                  <a:srgbClr val="D71440"/>
                </a:solidFill>
              </a:rPr>
              <a:t>53% </a:t>
            </a:r>
            <a:r>
              <a:rPr lang="en-US" dirty="0"/>
              <a:t>of companies are using business analytics today</a:t>
            </a:r>
          </a:p>
          <a:p>
            <a:pPr marL="342900" indent="-342900">
              <a:buFont typeface="Arial" panose="020B0604020202020204" pitchFamily="34" charset="0"/>
              <a:buChar char="•"/>
            </a:pPr>
            <a:r>
              <a:rPr lang="en-US" dirty="0">
                <a:solidFill>
                  <a:srgbClr val="D71440"/>
                </a:solidFill>
              </a:rPr>
              <a:t>55% </a:t>
            </a:r>
            <a:r>
              <a:rPr lang="en-US" dirty="0"/>
              <a:t>of companies in North America </a:t>
            </a:r>
          </a:p>
          <a:p>
            <a:pPr marL="342900" indent="-342900">
              <a:buFont typeface="Arial" panose="020B0604020202020204" pitchFamily="34" charset="0"/>
              <a:buChar char="•"/>
            </a:pPr>
            <a:r>
              <a:rPr lang="en-US" dirty="0">
                <a:solidFill>
                  <a:srgbClr val="D71440"/>
                </a:solidFill>
              </a:rPr>
              <a:t>53% </a:t>
            </a:r>
            <a:r>
              <a:rPr lang="en-US" dirty="0"/>
              <a:t>of companies in the Middle East, and Africa (EMEA)</a:t>
            </a:r>
          </a:p>
          <a:p>
            <a:pPr marL="342900" indent="-342900">
              <a:buFont typeface="Arial" panose="020B0604020202020204" pitchFamily="34" charset="0"/>
              <a:buChar char="•"/>
            </a:pPr>
            <a:r>
              <a:rPr lang="en-US" dirty="0">
                <a:solidFill>
                  <a:srgbClr val="D71440"/>
                </a:solidFill>
              </a:rPr>
              <a:t>44% </a:t>
            </a:r>
            <a:r>
              <a:rPr lang="en-US" dirty="0"/>
              <a:t>of companies in Asia-Pacific</a:t>
            </a:r>
            <a:endParaRPr lang="en-SG" dirty="0"/>
          </a:p>
        </p:txBody>
      </p:sp>
      <p:sp>
        <p:nvSpPr>
          <p:cNvPr id="7" name="Title 1">
            <a:extLst>
              <a:ext uri="{FF2B5EF4-FFF2-40B4-BE49-F238E27FC236}">
                <a16:creationId xmlns:a16="http://schemas.microsoft.com/office/drawing/2014/main" id="{C33B6BC5-F31D-4592-A3D8-F11F3501E37B}"/>
              </a:ext>
            </a:extLst>
          </p:cNvPr>
          <p:cNvSpPr txBox="1">
            <a:spLocks/>
          </p:cNvSpPr>
          <p:nvPr/>
        </p:nvSpPr>
        <p:spPr>
          <a:xfrm>
            <a:off x="527625" y="182773"/>
            <a:ext cx="7937719" cy="598394"/>
          </a:xfrm>
          <a:prstGeom prst="rect">
            <a:avLst/>
          </a:prstGeom>
        </p:spPr>
        <p:txBody>
          <a:bodyP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2400" b="1" dirty="0">
                <a:solidFill>
                  <a:srgbClr val="181C62"/>
                </a:solidFill>
              </a:rPr>
              <a:t>Business Analytics in light of the digital era</a:t>
            </a:r>
            <a:endParaRPr lang="en-US" sz="1800" dirty="0">
              <a:solidFill>
                <a:srgbClr val="181C62"/>
              </a:solidFill>
            </a:endParaRPr>
          </a:p>
        </p:txBody>
      </p:sp>
    </p:spTree>
    <p:extLst>
      <p:ext uri="{BB962C8B-B14F-4D97-AF65-F5344CB8AC3E}">
        <p14:creationId xmlns:p14="http://schemas.microsoft.com/office/powerpoint/2010/main" val="309442530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C9785B-0976-40B6-8C75-0F9E84716F0A}"/>
              </a:ext>
            </a:extLst>
          </p:cNvPr>
          <p:cNvSpPr>
            <a:spLocks noGrp="1"/>
          </p:cNvSpPr>
          <p:nvPr>
            <p:ph type="body" sz="quarter" idx="13"/>
          </p:nvPr>
        </p:nvSpPr>
        <p:spPr>
          <a:xfrm>
            <a:off x="460988" y="228849"/>
            <a:ext cx="7832076" cy="461661"/>
          </a:xfrm>
        </p:spPr>
        <p:txBody>
          <a:bodyPr/>
          <a:lstStyle/>
          <a:p>
            <a:r>
              <a:rPr lang="en-US" sz="2400" b="1" dirty="0">
                <a:solidFill>
                  <a:srgbClr val="181C62"/>
                </a:solidFill>
              </a:rPr>
              <a:t>Growing Demand for Data Roles in Singapore - </a:t>
            </a:r>
            <a:r>
              <a:rPr lang="en-US" sz="2400" b="1" dirty="0" err="1">
                <a:solidFill>
                  <a:srgbClr val="181C62"/>
                </a:solidFill>
              </a:rPr>
              <a:t>JobTech</a:t>
            </a:r>
            <a:r>
              <a:rPr lang="en-US" sz="2400" b="1" dirty="0">
                <a:solidFill>
                  <a:srgbClr val="181C62"/>
                </a:solidFill>
              </a:rPr>
              <a:t> </a:t>
            </a:r>
            <a:endParaRPr lang="en-SG" sz="2400" b="1" dirty="0"/>
          </a:p>
        </p:txBody>
      </p:sp>
      <p:pic>
        <p:nvPicPr>
          <p:cNvPr id="5" name="Picture 4">
            <a:extLst>
              <a:ext uri="{FF2B5EF4-FFF2-40B4-BE49-F238E27FC236}">
                <a16:creationId xmlns:a16="http://schemas.microsoft.com/office/drawing/2014/main" id="{18555AC3-1003-4627-A031-4F6951B246C5}"/>
              </a:ext>
            </a:extLst>
          </p:cNvPr>
          <p:cNvPicPr>
            <a:picLocks noChangeAspect="1"/>
          </p:cNvPicPr>
          <p:nvPr/>
        </p:nvPicPr>
        <p:blipFill>
          <a:blip r:embed="rId2">
            <a:alphaModFix amt="60000"/>
          </a:blip>
          <a:stretch>
            <a:fillRect/>
          </a:stretch>
        </p:blipFill>
        <p:spPr>
          <a:xfrm>
            <a:off x="4463260" y="2637628"/>
            <a:ext cx="4583297" cy="2248014"/>
          </a:xfrm>
          <a:prstGeom prst="rect">
            <a:avLst/>
          </a:prstGeom>
        </p:spPr>
      </p:pic>
      <p:sp>
        <p:nvSpPr>
          <p:cNvPr id="6" name="Rectangle 5">
            <a:extLst>
              <a:ext uri="{FF2B5EF4-FFF2-40B4-BE49-F238E27FC236}">
                <a16:creationId xmlns:a16="http://schemas.microsoft.com/office/drawing/2014/main" id="{7CDCF6BE-F959-44A0-9D8D-C33613ACA590}"/>
              </a:ext>
            </a:extLst>
          </p:cNvPr>
          <p:cNvSpPr/>
          <p:nvPr/>
        </p:nvSpPr>
        <p:spPr>
          <a:xfrm>
            <a:off x="393755" y="818456"/>
            <a:ext cx="7410348" cy="2585323"/>
          </a:xfrm>
          <a:prstGeom prst="rect">
            <a:avLst/>
          </a:prstGeom>
        </p:spPr>
        <p:txBody>
          <a:bodyPr wrap="square">
            <a:spAutoFit/>
          </a:bodyPr>
          <a:lstStyle/>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Data Analytics roles (&gt;1,800 jobs posted since Jan 2019):</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Business Analytics roles (&gt;4,000 jobs posted since Jan 2019)</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Data Analytics related roles increased by more than 40% from 2017 to 2018</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Business Analytics related roles increased by 36%</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Online job postings for Data Analytics Q1 2019 increase by 15% over Q1 2018 indicating a sustained demand for data analytics roles</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During the same period, online job postings for Business Analytics Q1 2019 increase by 10%</a:t>
            </a:r>
            <a:endParaRPr lang="en-SG"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C00D312-D90A-4255-A679-E322A48C07B7}"/>
              </a:ext>
            </a:extLst>
          </p:cNvPr>
          <p:cNvSpPr/>
          <p:nvPr/>
        </p:nvSpPr>
        <p:spPr>
          <a:xfrm>
            <a:off x="393755" y="3847360"/>
            <a:ext cx="3429000" cy="507831"/>
          </a:xfrm>
          <a:prstGeom prst="rect">
            <a:avLst/>
          </a:prstGeom>
        </p:spPr>
        <p:txBody>
          <a:bodyPr>
            <a:spAutoFit/>
          </a:bodyPr>
          <a:lstStyle/>
          <a:p>
            <a:r>
              <a:rPr lang="pt-BR" sz="1350" dirty="0">
                <a:latin typeface="Arial" panose="020B0604020202020204" pitchFamily="34" charset="0"/>
                <a:cs typeface="Arial" panose="020B0604020202020204" pitchFamily="34" charset="0"/>
              </a:rPr>
              <a:t>w w w. j o b t e c h .c o</a:t>
            </a:r>
          </a:p>
          <a:p>
            <a:r>
              <a:rPr lang="pt-BR" sz="1350" dirty="0">
                <a:latin typeface="Arial" panose="020B0604020202020204" pitchFamily="34" charset="0"/>
                <a:cs typeface="Arial" panose="020B0604020202020204" pitchFamily="34" charset="0"/>
              </a:rPr>
              <a:t>t a l e n t e d . j o b t e c h .c o</a:t>
            </a:r>
            <a:endParaRPr lang="en-SG"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45665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D71EEF-018A-4B81-814D-AF034E5441A3}"/>
              </a:ext>
            </a:extLst>
          </p:cNvPr>
          <p:cNvSpPr/>
          <p:nvPr/>
        </p:nvSpPr>
        <p:spPr>
          <a:xfrm>
            <a:off x="111296" y="3443504"/>
            <a:ext cx="8927851" cy="7493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Rectangle 1">
            <a:extLst>
              <a:ext uri="{FF2B5EF4-FFF2-40B4-BE49-F238E27FC236}">
                <a16:creationId xmlns:a16="http://schemas.microsoft.com/office/drawing/2014/main" id="{3E455185-99A7-4038-B178-D195598084B2}"/>
              </a:ext>
            </a:extLst>
          </p:cNvPr>
          <p:cNvSpPr/>
          <p:nvPr/>
        </p:nvSpPr>
        <p:spPr>
          <a:xfrm>
            <a:off x="105957" y="2258830"/>
            <a:ext cx="8927851" cy="7810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0" name="TextBox 139"/>
          <p:cNvSpPr txBox="1"/>
          <p:nvPr/>
        </p:nvSpPr>
        <p:spPr>
          <a:xfrm>
            <a:off x="1732069" y="3505900"/>
            <a:ext cx="2234162" cy="58477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Always in demand in good and bad times</a:t>
            </a:r>
          </a:p>
        </p:txBody>
      </p:sp>
      <p:sp>
        <p:nvSpPr>
          <p:cNvPr id="141" name="TextBox 140"/>
          <p:cNvSpPr txBox="1"/>
          <p:nvPr/>
        </p:nvSpPr>
        <p:spPr>
          <a:xfrm>
            <a:off x="5104810" y="3629011"/>
            <a:ext cx="205576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Great compensation</a:t>
            </a:r>
          </a:p>
        </p:txBody>
      </p:sp>
      <p:sp>
        <p:nvSpPr>
          <p:cNvPr id="59" name="Rectangle 58"/>
          <p:cNvSpPr/>
          <p:nvPr/>
        </p:nvSpPr>
        <p:spPr>
          <a:xfrm>
            <a:off x="140531" y="1049399"/>
            <a:ext cx="8927851" cy="7207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8" name="Shape 107">
            <a:hlinkClick r:id="rId2" action="ppaction://hlinkfile"/>
          </p:cNvPr>
          <p:cNvSpPr/>
          <p:nvPr/>
        </p:nvSpPr>
        <p:spPr>
          <a:xfrm>
            <a:off x="4184543" y="3463820"/>
            <a:ext cx="774911" cy="725341"/>
          </a:xfrm>
          <a:prstGeom prst="ellipse">
            <a:avLst/>
          </a:prstGeom>
          <a:solidFill>
            <a:srgbClr val="181C62"/>
          </a:solidFill>
          <a:ln w="3175" cap="flat">
            <a:noFill/>
            <a:miter lim="400000"/>
          </a:ln>
          <a:effectLst/>
        </p:spPr>
        <p:txBody>
          <a:bodyPr wrap="square" lIns="25400" tIns="25400" rIns="25400" bIns="25400" numCol="1" anchor="ctr">
            <a:noAutofit/>
          </a:bodyPr>
          <a:lstStyle/>
          <a:p>
            <a:pPr defTabSz="619125">
              <a:spcBef>
                <a:spcPts val="150"/>
              </a:spcBef>
              <a:defRPr sz="5200" cap="all" spc="830">
                <a:solidFill>
                  <a:srgbClr val="A27700"/>
                </a:solidFill>
                <a:latin typeface="Avenir Black"/>
                <a:ea typeface="Avenir Black"/>
                <a:cs typeface="Avenir Black"/>
                <a:sym typeface="Avenir Black"/>
              </a:defRPr>
            </a:pPr>
            <a:endParaRPr sz="5400">
              <a:latin typeface="Arial" panose="020B0604020202020204" pitchFamily="34" charset="0"/>
              <a:cs typeface="Arial" panose="020B0604020202020204" pitchFamily="34" charset="0"/>
            </a:endParaRPr>
          </a:p>
        </p:txBody>
      </p:sp>
      <p:sp>
        <p:nvSpPr>
          <p:cNvPr id="107" name="Shape 107"/>
          <p:cNvSpPr/>
          <p:nvPr/>
        </p:nvSpPr>
        <p:spPr>
          <a:xfrm>
            <a:off x="4194518" y="1095705"/>
            <a:ext cx="784836" cy="680747"/>
          </a:xfrm>
          <a:prstGeom prst="ellipse">
            <a:avLst/>
          </a:prstGeom>
          <a:solidFill>
            <a:srgbClr val="181C62"/>
          </a:solidFill>
          <a:ln w="3175" cap="flat">
            <a:noFill/>
            <a:miter lim="400000"/>
          </a:ln>
          <a:effectLst/>
        </p:spPr>
        <p:txBody>
          <a:bodyPr wrap="square" lIns="25400" tIns="25400" rIns="25400" bIns="25400" numCol="1" anchor="ctr">
            <a:noAutofit/>
          </a:bodyPr>
          <a:lstStyle/>
          <a:p>
            <a:pPr defTabSz="619125">
              <a:spcBef>
                <a:spcPts val="150"/>
              </a:spcBef>
              <a:defRPr sz="5200" cap="all" spc="830">
                <a:solidFill>
                  <a:srgbClr val="A27700"/>
                </a:solidFill>
                <a:latin typeface="Avenir Black"/>
                <a:ea typeface="Avenir Black"/>
                <a:cs typeface="Avenir Black"/>
                <a:sym typeface="Avenir Black"/>
              </a:defRPr>
            </a:pPr>
            <a:endParaRPr sz="5400">
              <a:latin typeface="Arial" panose="020B0604020202020204" pitchFamily="34" charset="0"/>
              <a:cs typeface="Arial" panose="020B0604020202020204" pitchFamily="34" charset="0"/>
            </a:endParaRPr>
          </a:p>
        </p:txBody>
      </p:sp>
      <p:sp>
        <p:nvSpPr>
          <p:cNvPr id="102" name="Shape 107"/>
          <p:cNvSpPr/>
          <p:nvPr/>
        </p:nvSpPr>
        <p:spPr>
          <a:xfrm>
            <a:off x="4219648" y="2318201"/>
            <a:ext cx="724875" cy="715862"/>
          </a:xfrm>
          <a:prstGeom prst="ellipse">
            <a:avLst/>
          </a:prstGeom>
          <a:solidFill>
            <a:srgbClr val="181C62"/>
          </a:solidFill>
          <a:ln w="3175" cap="flat">
            <a:noFill/>
            <a:miter lim="400000"/>
          </a:ln>
          <a:effectLst/>
        </p:spPr>
        <p:txBody>
          <a:bodyPr wrap="square" lIns="25400" tIns="25400" rIns="25400" bIns="25400" numCol="1" anchor="ctr">
            <a:noAutofit/>
          </a:bodyPr>
          <a:lstStyle/>
          <a:p>
            <a:pPr defTabSz="619125">
              <a:spcBef>
                <a:spcPts val="150"/>
              </a:spcBef>
              <a:defRPr sz="5200" cap="all" spc="830">
                <a:solidFill>
                  <a:srgbClr val="A27700"/>
                </a:solidFill>
                <a:latin typeface="Avenir Black"/>
                <a:ea typeface="Avenir Black"/>
                <a:cs typeface="Avenir Black"/>
                <a:sym typeface="Avenir Black"/>
              </a:defRPr>
            </a:pPr>
            <a:endParaRPr sz="5400">
              <a:latin typeface="Arial" panose="020B0604020202020204" pitchFamily="34" charset="0"/>
              <a:cs typeface="Arial" panose="020B0604020202020204" pitchFamily="34" charset="0"/>
            </a:endParaRPr>
          </a:p>
        </p:txBody>
      </p:sp>
      <p:sp>
        <p:nvSpPr>
          <p:cNvPr id="104" name="Shape 109"/>
          <p:cNvSpPr/>
          <p:nvPr/>
        </p:nvSpPr>
        <p:spPr>
          <a:xfrm>
            <a:off x="4293941" y="2393069"/>
            <a:ext cx="502685" cy="494400"/>
          </a:xfrm>
          <a:custGeom>
            <a:avLst/>
            <a:gdLst/>
            <a:ahLst/>
            <a:cxnLst>
              <a:cxn ang="0">
                <a:pos x="wd2" y="hd2"/>
              </a:cxn>
              <a:cxn ang="5400000">
                <a:pos x="wd2" y="hd2"/>
              </a:cxn>
              <a:cxn ang="10800000">
                <a:pos x="wd2" y="hd2"/>
              </a:cxn>
              <a:cxn ang="16200000">
                <a:pos x="wd2" y="hd2"/>
              </a:cxn>
            </a:cxnLst>
            <a:rect l="0" t="0" r="r" b="b"/>
            <a:pathLst>
              <a:path w="21599" h="21600" extrusionOk="0">
                <a:moveTo>
                  <a:pt x="16219" y="0"/>
                </a:moveTo>
                <a:cubicBezTo>
                  <a:pt x="15948" y="0"/>
                  <a:pt x="15730" y="203"/>
                  <a:pt x="15730" y="453"/>
                </a:cubicBezTo>
                <a:lnTo>
                  <a:pt x="15730" y="1358"/>
                </a:lnTo>
                <a:lnTo>
                  <a:pt x="15240" y="1358"/>
                </a:lnTo>
                <a:cubicBezTo>
                  <a:pt x="15240" y="1108"/>
                  <a:pt x="15022" y="905"/>
                  <a:pt x="14751" y="905"/>
                </a:cubicBezTo>
                <a:cubicBezTo>
                  <a:pt x="14481" y="905"/>
                  <a:pt x="14262" y="1108"/>
                  <a:pt x="14262" y="1358"/>
                </a:cubicBezTo>
                <a:cubicBezTo>
                  <a:pt x="13993" y="1358"/>
                  <a:pt x="13773" y="1560"/>
                  <a:pt x="13773" y="1811"/>
                </a:cubicBezTo>
                <a:lnTo>
                  <a:pt x="13773" y="5432"/>
                </a:lnTo>
                <a:cubicBezTo>
                  <a:pt x="13773" y="5682"/>
                  <a:pt x="13992" y="5884"/>
                  <a:pt x="14262" y="5884"/>
                </a:cubicBezTo>
                <a:lnTo>
                  <a:pt x="21110" y="5884"/>
                </a:lnTo>
                <a:cubicBezTo>
                  <a:pt x="21380" y="5884"/>
                  <a:pt x="21599" y="5682"/>
                  <a:pt x="21599" y="5432"/>
                </a:cubicBezTo>
                <a:lnTo>
                  <a:pt x="21599" y="1811"/>
                </a:lnTo>
                <a:cubicBezTo>
                  <a:pt x="21600" y="1560"/>
                  <a:pt x="21380" y="1358"/>
                  <a:pt x="21110" y="1358"/>
                </a:cubicBezTo>
                <a:cubicBezTo>
                  <a:pt x="21110" y="1108"/>
                  <a:pt x="20891" y="905"/>
                  <a:pt x="20621" y="905"/>
                </a:cubicBezTo>
                <a:cubicBezTo>
                  <a:pt x="20350" y="905"/>
                  <a:pt x="20131" y="1108"/>
                  <a:pt x="20131" y="1358"/>
                </a:cubicBezTo>
                <a:lnTo>
                  <a:pt x="19642" y="1358"/>
                </a:lnTo>
                <a:lnTo>
                  <a:pt x="19642" y="453"/>
                </a:lnTo>
                <a:cubicBezTo>
                  <a:pt x="19644" y="203"/>
                  <a:pt x="19422" y="0"/>
                  <a:pt x="19153" y="0"/>
                </a:cubicBezTo>
                <a:lnTo>
                  <a:pt x="16219" y="0"/>
                </a:lnTo>
                <a:close/>
                <a:moveTo>
                  <a:pt x="16708" y="905"/>
                </a:moveTo>
                <a:lnTo>
                  <a:pt x="18664" y="905"/>
                </a:lnTo>
                <a:lnTo>
                  <a:pt x="18664" y="1358"/>
                </a:lnTo>
                <a:lnTo>
                  <a:pt x="16708" y="1358"/>
                </a:lnTo>
                <a:cubicBezTo>
                  <a:pt x="16708" y="1358"/>
                  <a:pt x="16708" y="905"/>
                  <a:pt x="16708" y="905"/>
                </a:cubicBezTo>
                <a:close/>
                <a:moveTo>
                  <a:pt x="14751" y="2263"/>
                </a:moveTo>
                <a:lnTo>
                  <a:pt x="20621" y="2263"/>
                </a:lnTo>
                <a:cubicBezTo>
                  <a:pt x="20621" y="2263"/>
                  <a:pt x="20621" y="4979"/>
                  <a:pt x="20621" y="4979"/>
                </a:cubicBezTo>
                <a:lnTo>
                  <a:pt x="14751" y="4979"/>
                </a:lnTo>
                <a:lnTo>
                  <a:pt x="14751" y="2263"/>
                </a:lnTo>
                <a:close/>
                <a:moveTo>
                  <a:pt x="9401" y="3196"/>
                </a:moveTo>
                <a:cubicBezTo>
                  <a:pt x="9134" y="3155"/>
                  <a:pt x="8877" y="3320"/>
                  <a:pt x="8833" y="3567"/>
                </a:cubicBezTo>
                <a:cubicBezTo>
                  <a:pt x="8789" y="3813"/>
                  <a:pt x="8977" y="4042"/>
                  <a:pt x="9244" y="4083"/>
                </a:cubicBezTo>
                <a:lnTo>
                  <a:pt x="10007" y="4201"/>
                </a:lnTo>
                <a:lnTo>
                  <a:pt x="205" y="10700"/>
                </a:lnTo>
                <a:cubicBezTo>
                  <a:pt x="82" y="10783"/>
                  <a:pt x="0" y="10920"/>
                  <a:pt x="0" y="11072"/>
                </a:cubicBezTo>
                <a:cubicBezTo>
                  <a:pt x="0" y="11322"/>
                  <a:pt x="219" y="11524"/>
                  <a:pt x="489" y="11524"/>
                </a:cubicBezTo>
                <a:cubicBezTo>
                  <a:pt x="595" y="11524"/>
                  <a:pt x="692" y="11488"/>
                  <a:pt x="773" y="11434"/>
                </a:cubicBezTo>
                <a:lnTo>
                  <a:pt x="10574" y="4934"/>
                </a:lnTo>
                <a:lnTo>
                  <a:pt x="10447" y="5649"/>
                </a:lnTo>
                <a:cubicBezTo>
                  <a:pt x="10403" y="5897"/>
                  <a:pt x="10582" y="6124"/>
                  <a:pt x="10848" y="6165"/>
                </a:cubicBezTo>
                <a:cubicBezTo>
                  <a:pt x="11115" y="6206"/>
                  <a:pt x="11372" y="6040"/>
                  <a:pt x="11416" y="5794"/>
                </a:cubicBezTo>
                <a:lnTo>
                  <a:pt x="11729" y="4010"/>
                </a:lnTo>
                <a:cubicBezTo>
                  <a:pt x="11773" y="3764"/>
                  <a:pt x="11595" y="3526"/>
                  <a:pt x="11328" y="3485"/>
                </a:cubicBezTo>
                <a:lnTo>
                  <a:pt x="9401" y="3196"/>
                </a:lnTo>
                <a:close/>
                <a:moveTo>
                  <a:pt x="13695" y="6663"/>
                </a:moveTo>
                <a:cubicBezTo>
                  <a:pt x="13695" y="6663"/>
                  <a:pt x="13695" y="11189"/>
                  <a:pt x="13695" y="11189"/>
                </a:cubicBezTo>
                <a:lnTo>
                  <a:pt x="6847" y="11189"/>
                </a:lnTo>
                <a:lnTo>
                  <a:pt x="6847" y="15716"/>
                </a:lnTo>
                <a:lnTo>
                  <a:pt x="0" y="15716"/>
                </a:lnTo>
                <a:lnTo>
                  <a:pt x="0" y="21600"/>
                </a:lnTo>
                <a:lnTo>
                  <a:pt x="21521" y="21600"/>
                </a:lnTo>
                <a:lnTo>
                  <a:pt x="21521" y="6663"/>
                </a:lnTo>
                <a:lnTo>
                  <a:pt x="13695" y="6663"/>
                </a:lnTo>
                <a:close/>
                <a:moveTo>
                  <a:pt x="14673" y="7568"/>
                </a:moveTo>
                <a:lnTo>
                  <a:pt x="20542" y="7568"/>
                </a:lnTo>
                <a:lnTo>
                  <a:pt x="20542" y="20695"/>
                </a:lnTo>
                <a:lnTo>
                  <a:pt x="14673" y="20695"/>
                </a:lnTo>
                <a:cubicBezTo>
                  <a:pt x="14673" y="20695"/>
                  <a:pt x="14673" y="7568"/>
                  <a:pt x="14673" y="7568"/>
                </a:cubicBezTo>
                <a:close/>
                <a:moveTo>
                  <a:pt x="7826" y="12095"/>
                </a:moveTo>
                <a:lnTo>
                  <a:pt x="13695" y="12095"/>
                </a:lnTo>
                <a:cubicBezTo>
                  <a:pt x="13695" y="12095"/>
                  <a:pt x="13695" y="20695"/>
                  <a:pt x="13695" y="20695"/>
                </a:cubicBezTo>
                <a:lnTo>
                  <a:pt x="7826" y="20695"/>
                </a:lnTo>
                <a:lnTo>
                  <a:pt x="7826" y="12095"/>
                </a:lnTo>
                <a:close/>
                <a:moveTo>
                  <a:pt x="978" y="16621"/>
                </a:moveTo>
                <a:lnTo>
                  <a:pt x="6847" y="16621"/>
                </a:lnTo>
                <a:cubicBezTo>
                  <a:pt x="6847" y="16621"/>
                  <a:pt x="6847" y="20695"/>
                  <a:pt x="6847" y="20695"/>
                </a:cubicBezTo>
                <a:lnTo>
                  <a:pt x="978" y="20695"/>
                </a:lnTo>
                <a:lnTo>
                  <a:pt x="978" y="16621"/>
                </a:lnTo>
                <a:close/>
              </a:path>
            </a:pathLst>
          </a:custGeom>
          <a:solidFill>
            <a:srgbClr val="FFFFFF"/>
          </a:solidFill>
          <a:ln w="3175" cap="flat">
            <a:noFill/>
            <a:miter lim="400000"/>
          </a:ln>
          <a:effectLst/>
        </p:spPr>
        <p:txBody>
          <a:bodyPr wrap="square" lIns="28575" tIns="28575" rIns="28575" bIns="28575"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a:latin typeface="Arial" panose="020B0604020202020204" pitchFamily="34" charset="0"/>
              <a:cs typeface="Arial" panose="020B0604020202020204" pitchFamily="34" charset="0"/>
            </a:endParaRPr>
          </a:p>
        </p:txBody>
      </p:sp>
      <p:sp>
        <p:nvSpPr>
          <p:cNvPr id="105" name="Shape 110"/>
          <p:cNvSpPr/>
          <p:nvPr/>
        </p:nvSpPr>
        <p:spPr>
          <a:xfrm>
            <a:off x="4404866" y="1201663"/>
            <a:ext cx="362001" cy="4246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380" y="919"/>
                </a:moveTo>
                <a:lnTo>
                  <a:pt x="20220" y="919"/>
                </a:lnTo>
                <a:lnTo>
                  <a:pt x="20220" y="20681"/>
                </a:lnTo>
                <a:lnTo>
                  <a:pt x="1380" y="20681"/>
                </a:lnTo>
                <a:cubicBezTo>
                  <a:pt x="1380" y="20681"/>
                  <a:pt x="1380" y="919"/>
                  <a:pt x="1380" y="919"/>
                </a:cubicBezTo>
                <a:close/>
                <a:moveTo>
                  <a:pt x="2650" y="2647"/>
                </a:moveTo>
                <a:lnTo>
                  <a:pt x="2650" y="7932"/>
                </a:lnTo>
                <a:lnTo>
                  <a:pt x="18867" y="7932"/>
                </a:lnTo>
                <a:lnTo>
                  <a:pt x="18867" y="2647"/>
                </a:lnTo>
                <a:lnTo>
                  <a:pt x="2650" y="2647"/>
                </a:lnTo>
                <a:close/>
                <a:moveTo>
                  <a:pt x="4030" y="3566"/>
                </a:moveTo>
                <a:lnTo>
                  <a:pt x="17487" y="3566"/>
                </a:lnTo>
                <a:lnTo>
                  <a:pt x="17487" y="7013"/>
                </a:lnTo>
                <a:lnTo>
                  <a:pt x="4030" y="7013"/>
                </a:lnTo>
                <a:cubicBezTo>
                  <a:pt x="4030" y="7013"/>
                  <a:pt x="4030" y="3566"/>
                  <a:pt x="4030" y="3566"/>
                </a:cubicBezTo>
                <a:close/>
                <a:moveTo>
                  <a:pt x="5300" y="10294"/>
                </a:moveTo>
                <a:cubicBezTo>
                  <a:pt x="5300" y="10294"/>
                  <a:pt x="5300" y="11214"/>
                  <a:pt x="5300" y="11214"/>
                </a:cubicBezTo>
                <a:lnTo>
                  <a:pt x="7301" y="11214"/>
                </a:lnTo>
                <a:lnTo>
                  <a:pt x="7301" y="10294"/>
                </a:lnTo>
                <a:lnTo>
                  <a:pt x="5300" y="10294"/>
                </a:lnTo>
                <a:close/>
                <a:moveTo>
                  <a:pt x="9717" y="10294"/>
                </a:moveTo>
                <a:cubicBezTo>
                  <a:pt x="9717" y="10294"/>
                  <a:pt x="9717" y="11214"/>
                  <a:pt x="9717" y="11214"/>
                </a:cubicBezTo>
                <a:lnTo>
                  <a:pt x="11718" y="11214"/>
                </a:lnTo>
                <a:lnTo>
                  <a:pt x="11718" y="10294"/>
                </a:lnTo>
                <a:lnTo>
                  <a:pt x="9717" y="10294"/>
                </a:lnTo>
                <a:close/>
                <a:moveTo>
                  <a:pt x="14575" y="10294"/>
                </a:moveTo>
                <a:cubicBezTo>
                  <a:pt x="14575" y="10294"/>
                  <a:pt x="14575" y="11214"/>
                  <a:pt x="14575" y="11214"/>
                </a:cubicBezTo>
                <a:lnTo>
                  <a:pt x="16576" y="11214"/>
                </a:lnTo>
                <a:lnTo>
                  <a:pt x="16576" y="10294"/>
                </a:lnTo>
                <a:lnTo>
                  <a:pt x="14575" y="10294"/>
                </a:lnTo>
                <a:close/>
                <a:moveTo>
                  <a:pt x="5300" y="12942"/>
                </a:moveTo>
                <a:cubicBezTo>
                  <a:pt x="5300" y="12942"/>
                  <a:pt x="5300" y="13861"/>
                  <a:pt x="5300" y="13861"/>
                </a:cubicBezTo>
                <a:lnTo>
                  <a:pt x="7301" y="13861"/>
                </a:lnTo>
                <a:lnTo>
                  <a:pt x="7301" y="12942"/>
                </a:lnTo>
                <a:lnTo>
                  <a:pt x="5300" y="12942"/>
                </a:lnTo>
                <a:close/>
                <a:moveTo>
                  <a:pt x="9717" y="12942"/>
                </a:moveTo>
                <a:cubicBezTo>
                  <a:pt x="9717" y="12942"/>
                  <a:pt x="9717" y="13861"/>
                  <a:pt x="9717" y="13861"/>
                </a:cubicBezTo>
                <a:lnTo>
                  <a:pt x="11718" y="13861"/>
                </a:lnTo>
                <a:lnTo>
                  <a:pt x="11718" y="12942"/>
                </a:lnTo>
                <a:lnTo>
                  <a:pt x="9717" y="12942"/>
                </a:lnTo>
                <a:close/>
                <a:moveTo>
                  <a:pt x="14575" y="12942"/>
                </a:moveTo>
                <a:cubicBezTo>
                  <a:pt x="14575" y="12942"/>
                  <a:pt x="14575" y="13861"/>
                  <a:pt x="14575" y="13861"/>
                </a:cubicBezTo>
                <a:lnTo>
                  <a:pt x="16576" y="13861"/>
                </a:lnTo>
                <a:lnTo>
                  <a:pt x="16576" y="12942"/>
                </a:lnTo>
                <a:lnTo>
                  <a:pt x="14575" y="12942"/>
                </a:lnTo>
                <a:close/>
                <a:moveTo>
                  <a:pt x="5300" y="15295"/>
                </a:moveTo>
                <a:cubicBezTo>
                  <a:pt x="5300" y="15295"/>
                  <a:pt x="5300" y="16214"/>
                  <a:pt x="5300" y="16214"/>
                </a:cubicBezTo>
                <a:lnTo>
                  <a:pt x="7301" y="16214"/>
                </a:lnTo>
                <a:lnTo>
                  <a:pt x="7301" y="15295"/>
                </a:lnTo>
                <a:lnTo>
                  <a:pt x="5300" y="15295"/>
                </a:lnTo>
                <a:close/>
                <a:moveTo>
                  <a:pt x="9717" y="15295"/>
                </a:moveTo>
                <a:cubicBezTo>
                  <a:pt x="9717" y="15295"/>
                  <a:pt x="9717" y="16214"/>
                  <a:pt x="9717" y="16214"/>
                </a:cubicBezTo>
                <a:lnTo>
                  <a:pt x="11718" y="16214"/>
                </a:lnTo>
                <a:lnTo>
                  <a:pt x="11718" y="15295"/>
                </a:lnTo>
                <a:lnTo>
                  <a:pt x="9717" y="15295"/>
                </a:lnTo>
                <a:close/>
                <a:moveTo>
                  <a:pt x="14575" y="15295"/>
                </a:moveTo>
                <a:cubicBezTo>
                  <a:pt x="14575" y="15295"/>
                  <a:pt x="14575" y="16214"/>
                  <a:pt x="14575" y="16214"/>
                </a:cubicBezTo>
                <a:lnTo>
                  <a:pt x="16576" y="16214"/>
                </a:lnTo>
                <a:lnTo>
                  <a:pt x="16576" y="15295"/>
                </a:lnTo>
                <a:lnTo>
                  <a:pt x="14575" y="15295"/>
                </a:lnTo>
                <a:close/>
                <a:moveTo>
                  <a:pt x="5300" y="17942"/>
                </a:moveTo>
                <a:cubicBezTo>
                  <a:pt x="5300" y="17942"/>
                  <a:pt x="5300" y="18861"/>
                  <a:pt x="5300" y="18861"/>
                </a:cubicBezTo>
                <a:lnTo>
                  <a:pt x="7301" y="18861"/>
                </a:lnTo>
                <a:lnTo>
                  <a:pt x="7301" y="17942"/>
                </a:lnTo>
                <a:lnTo>
                  <a:pt x="5300" y="17942"/>
                </a:lnTo>
                <a:close/>
                <a:moveTo>
                  <a:pt x="9717" y="17942"/>
                </a:moveTo>
                <a:cubicBezTo>
                  <a:pt x="9717" y="17942"/>
                  <a:pt x="9717" y="18861"/>
                  <a:pt x="9717" y="18861"/>
                </a:cubicBezTo>
                <a:lnTo>
                  <a:pt x="11718" y="18861"/>
                </a:lnTo>
                <a:lnTo>
                  <a:pt x="11718" y="17942"/>
                </a:lnTo>
                <a:lnTo>
                  <a:pt x="9717" y="17942"/>
                </a:lnTo>
                <a:close/>
                <a:moveTo>
                  <a:pt x="14575" y="17942"/>
                </a:moveTo>
                <a:cubicBezTo>
                  <a:pt x="14575" y="17942"/>
                  <a:pt x="14575" y="18861"/>
                  <a:pt x="14575" y="18861"/>
                </a:cubicBezTo>
                <a:lnTo>
                  <a:pt x="16576" y="18861"/>
                </a:lnTo>
                <a:lnTo>
                  <a:pt x="16576" y="17942"/>
                </a:lnTo>
                <a:lnTo>
                  <a:pt x="14575" y="17942"/>
                </a:lnTo>
                <a:close/>
              </a:path>
            </a:pathLst>
          </a:custGeom>
          <a:solidFill>
            <a:srgbClr val="FFFFFF"/>
          </a:solidFill>
          <a:ln w="3175" cap="flat">
            <a:noFill/>
            <a:miter lim="400000"/>
          </a:ln>
          <a:effectLst/>
        </p:spPr>
        <p:txBody>
          <a:bodyPr wrap="square" lIns="28575" tIns="28575" rIns="28575" bIns="28575"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a:latin typeface="Arial" panose="020B0604020202020204" pitchFamily="34" charset="0"/>
              <a:cs typeface="Arial" panose="020B0604020202020204" pitchFamily="34" charset="0"/>
            </a:endParaRPr>
          </a:p>
        </p:txBody>
      </p:sp>
      <p:grpSp>
        <p:nvGrpSpPr>
          <p:cNvPr id="110" name="Group 1318"/>
          <p:cNvGrpSpPr/>
          <p:nvPr/>
        </p:nvGrpSpPr>
        <p:grpSpPr>
          <a:xfrm>
            <a:off x="4329899" y="3573247"/>
            <a:ext cx="490645" cy="474368"/>
            <a:chOff x="0" y="0"/>
            <a:chExt cx="1341272" cy="1334323"/>
          </a:xfrm>
          <a:solidFill>
            <a:schemeClr val="bg1"/>
          </a:solidFill>
        </p:grpSpPr>
        <p:sp>
          <p:nvSpPr>
            <p:cNvPr id="111" name="Shape 1295"/>
            <p:cNvSpPr/>
            <p:nvPr/>
          </p:nvSpPr>
          <p:spPr>
            <a:xfrm>
              <a:off x="422535" y="1300965"/>
              <a:ext cx="482304" cy="333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12" name="Shape 1296"/>
            <p:cNvSpPr/>
            <p:nvPr/>
          </p:nvSpPr>
          <p:spPr>
            <a:xfrm>
              <a:off x="289103" y="266864"/>
              <a:ext cx="754728" cy="540680"/>
            </a:xfrm>
            <a:custGeom>
              <a:avLst/>
              <a:gdLst/>
              <a:ahLst/>
              <a:cxnLst>
                <a:cxn ang="0">
                  <a:pos x="wd2" y="hd2"/>
                </a:cxn>
                <a:cxn ang="5400000">
                  <a:pos x="wd2" y="hd2"/>
                </a:cxn>
                <a:cxn ang="10800000">
                  <a:pos x="wd2" y="hd2"/>
                </a:cxn>
                <a:cxn ang="16200000">
                  <a:pos x="wd2" y="hd2"/>
                </a:cxn>
              </a:cxnLst>
              <a:rect l="0" t="0" r="r" b="b"/>
              <a:pathLst>
                <a:path w="21600" h="21600" extrusionOk="0">
                  <a:moveTo>
                    <a:pt x="20678" y="21600"/>
                  </a:moveTo>
                  <a:cubicBezTo>
                    <a:pt x="18096" y="12141"/>
                    <a:pt x="14267" y="3172"/>
                    <a:pt x="13484" y="1378"/>
                  </a:cubicBezTo>
                  <a:lnTo>
                    <a:pt x="8116" y="1378"/>
                  </a:lnTo>
                  <a:cubicBezTo>
                    <a:pt x="7333" y="3172"/>
                    <a:pt x="3502" y="12145"/>
                    <a:pt x="922" y="21600"/>
                  </a:cubicBezTo>
                  <a:lnTo>
                    <a:pt x="0" y="21109"/>
                  </a:lnTo>
                  <a:cubicBezTo>
                    <a:pt x="2907" y="10458"/>
                    <a:pt x="7376" y="424"/>
                    <a:pt x="7422" y="324"/>
                  </a:cubicBezTo>
                  <a:lnTo>
                    <a:pt x="7566" y="0"/>
                  </a:lnTo>
                  <a:lnTo>
                    <a:pt x="14034" y="0"/>
                  </a:lnTo>
                  <a:lnTo>
                    <a:pt x="14178" y="324"/>
                  </a:lnTo>
                  <a:cubicBezTo>
                    <a:pt x="14224" y="424"/>
                    <a:pt x="18693" y="10458"/>
                    <a:pt x="21600" y="21109"/>
                  </a:cubicBezTo>
                  <a:cubicBezTo>
                    <a:pt x="21600" y="21109"/>
                    <a:pt x="20678" y="21600"/>
                    <a:pt x="20678"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13" name="Shape 1297"/>
            <p:cNvSpPr/>
            <p:nvPr/>
          </p:nvSpPr>
          <p:spPr>
            <a:xfrm>
              <a:off x="400297" y="0"/>
              <a:ext cx="529560" cy="291884"/>
            </a:xfrm>
            <a:custGeom>
              <a:avLst/>
              <a:gdLst/>
              <a:ahLst/>
              <a:cxnLst>
                <a:cxn ang="0">
                  <a:pos x="wd2" y="hd2"/>
                </a:cxn>
                <a:cxn ang="5400000">
                  <a:pos x="wd2" y="hd2"/>
                </a:cxn>
                <a:cxn ang="10800000">
                  <a:pos x="wd2" y="hd2"/>
                </a:cxn>
                <a:cxn ang="16200000">
                  <a:pos x="wd2" y="hd2"/>
                </a:cxn>
              </a:cxnLst>
              <a:rect l="0" t="0" r="r" b="b"/>
              <a:pathLst>
                <a:path w="21600" h="20769" extrusionOk="0">
                  <a:moveTo>
                    <a:pt x="14782" y="20769"/>
                  </a:moveTo>
                  <a:lnTo>
                    <a:pt x="13597" y="19453"/>
                  </a:lnTo>
                  <a:lnTo>
                    <a:pt x="19004" y="4662"/>
                  </a:lnTo>
                  <a:cubicBezTo>
                    <a:pt x="18395" y="4789"/>
                    <a:pt x="17727" y="5023"/>
                    <a:pt x="17265" y="5437"/>
                  </a:cubicBezTo>
                  <a:cubicBezTo>
                    <a:pt x="15471" y="7047"/>
                    <a:pt x="14080" y="5227"/>
                    <a:pt x="13485" y="4449"/>
                  </a:cubicBezTo>
                  <a:cubicBezTo>
                    <a:pt x="11453" y="1790"/>
                    <a:pt x="10147" y="1789"/>
                    <a:pt x="8115" y="4449"/>
                  </a:cubicBezTo>
                  <a:cubicBezTo>
                    <a:pt x="7521" y="5227"/>
                    <a:pt x="6130" y="7047"/>
                    <a:pt x="4336" y="5437"/>
                  </a:cubicBezTo>
                  <a:cubicBezTo>
                    <a:pt x="3873" y="5023"/>
                    <a:pt x="3205" y="4789"/>
                    <a:pt x="2597" y="4662"/>
                  </a:cubicBezTo>
                  <a:lnTo>
                    <a:pt x="8003" y="19453"/>
                  </a:lnTo>
                  <a:lnTo>
                    <a:pt x="6818" y="20769"/>
                  </a:lnTo>
                  <a:lnTo>
                    <a:pt x="0" y="2115"/>
                  </a:lnTo>
                  <a:lnTo>
                    <a:pt x="1255" y="2078"/>
                  </a:lnTo>
                  <a:cubicBezTo>
                    <a:pt x="1351" y="2079"/>
                    <a:pt x="3602" y="2024"/>
                    <a:pt x="4978" y="3260"/>
                  </a:cubicBezTo>
                  <a:cubicBezTo>
                    <a:pt x="5824" y="4019"/>
                    <a:pt x="6460" y="3552"/>
                    <a:pt x="7271" y="2490"/>
                  </a:cubicBezTo>
                  <a:cubicBezTo>
                    <a:pt x="9811" y="-831"/>
                    <a:pt x="11790" y="-829"/>
                    <a:pt x="14328" y="2490"/>
                  </a:cubicBezTo>
                  <a:cubicBezTo>
                    <a:pt x="15141" y="3552"/>
                    <a:pt x="15776" y="4019"/>
                    <a:pt x="16623" y="3260"/>
                  </a:cubicBezTo>
                  <a:cubicBezTo>
                    <a:pt x="17998" y="2026"/>
                    <a:pt x="20250" y="2078"/>
                    <a:pt x="20345" y="2078"/>
                  </a:cubicBezTo>
                  <a:lnTo>
                    <a:pt x="21600" y="2115"/>
                  </a:lnTo>
                  <a:cubicBezTo>
                    <a:pt x="21600" y="2115"/>
                    <a:pt x="14782" y="20769"/>
                    <a:pt x="14782" y="20769"/>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14" name="Shape 1298"/>
            <p:cNvSpPr/>
            <p:nvPr/>
          </p:nvSpPr>
          <p:spPr>
            <a:xfrm>
              <a:off x="444774" y="611564"/>
              <a:ext cx="444775" cy="444776"/>
            </a:xfrm>
            <a:custGeom>
              <a:avLst/>
              <a:gdLst/>
              <a:ahLst/>
              <a:cxnLst>
                <a:cxn ang="0">
                  <a:pos x="wd2" y="hd2"/>
                </a:cxn>
                <a:cxn ang="5400000">
                  <a:pos x="wd2" y="hd2"/>
                </a:cxn>
                <a:cxn ang="10800000">
                  <a:pos x="wd2" y="hd2"/>
                </a:cxn>
                <a:cxn ang="16200000">
                  <a:pos x="wd2" y="hd2"/>
                </a:cxn>
              </a:cxnLst>
              <a:rect l="0" t="0" r="r" b="b"/>
              <a:pathLst>
                <a:path w="21600" h="21600" extrusionOk="0">
                  <a:moveTo>
                    <a:pt x="10800" y="1672"/>
                  </a:moveTo>
                  <a:cubicBezTo>
                    <a:pt x="5766" y="1672"/>
                    <a:pt x="1672" y="5767"/>
                    <a:pt x="1672" y="10801"/>
                  </a:cubicBezTo>
                  <a:cubicBezTo>
                    <a:pt x="1672" y="15834"/>
                    <a:pt x="5766" y="19928"/>
                    <a:pt x="10800" y="19928"/>
                  </a:cubicBezTo>
                  <a:cubicBezTo>
                    <a:pt x="15833" y="19928"/>
                    <a:pt x="19928" y="15834"/>
                    <a:pt x="19928" y="10801"/>
                  </a:cubicBezTo>
                  <a:cubicBezTo>
                    <a:pt x="19928" y="5767"/>
                    <a:pt x="15833" y="1672"/>
                    <a:pt x="10800" y="1672"/>
                  </a:cubicBezTo>
                  <a:close/>
                  <a:moveTo>
                    <a:pt x="10800" y="21600"/>
                  </a:moveTo>
                  <a:cubicBezTo>
                    <a:pt x="4845" y="21600"/>
                    <a:pt x="0" y="16755"/>
                    <a:pt x="0" y="10801"/>
                  </a:cubicBezTo>
                  <a:cubicBezTo>
                    <a:pt x="0" y="4844"/>
                    <a:pt x="4845" y="0"/>
                    <a:pt x="10800" y="0"/>
                  </a:cubicBezTo>
                  <a:cubicBezTo>
                    <a:pt x="16756" y="0"/>
                    <a:pt x="21600" y="4844"/>
                    <a:pt x="21600" y="10801"/>
                  </a:cubicBezTo>
                  <a:cubicBezTo>
                    <a:pt x="21600" y="16755"/>
                    <a:pt x="16756" y="21600"/>
                    <a:pt x="108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15" name="Shape 1299"/>
            <p:cNvSpPr/>
            <p:nvPr/>
          </p:nvSpPr>
          <p:spPr>
            <a:xfrm>
              <a:off x="578206" y="678281"/>
              <a:ext cx="172351" cy="30995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5" y="21600"/>
                    <a:pt x="0" y="18907"/>
                    <a:pt x="0" y="15600"/>
                  </a:cubicBezTo>
                  <a:lnTo>
                    <a:pt x="4320" y="15600"/>
                  </a:lnTo>
                  <a:cubicBezTo>
                    <a:pt x="4320" y="17586"/>
                    <a:pt x="7225" y="19200"/>
                    <a:pt x="10800" y="19200"/>
                  </a:cubicBezTo>
                  <a:cubicBezTo>
                    <a:pt x="14372" y="19200"/>
                    <a:pt x="17280" y="17586"/>
                    <a:pt x="17280" y="15600"/>
                  </a:cubicBezTo>
                  <a:cubicBezTo>
                    <a:pt x="17280" y="13615"/>
                    <a:pt x="14372" y="12000"/>
                    <a:pt x="10800" y="12000"/>
                  </a:cubicBezTo>
                  <a:cubicBezTo>
                    <a:pt x="4845" y="12000"/>
                    <a:pt x="0" y="9307"/>
                    <a:pt x="0" y="6000"/>
                  </a:cubicBezTo>
                  <a:cubicBezTo>
                    <a:pt x="0" y="2690"/>
                    <a:pt x="4845" y="0"/>
                    <a:pt x="10800" y="0"/>
                  </a:cubicBezTo>
                  <a:cubicBezTo>
                    <a:pt x="16755" y="0"/>
                    <a:pt x="21600" y="2690"/>
                    <a:pt x="21600" y="6000"/>
                  </a:cubicBezTo>
                  <a:lnTo>
                    <a:pt x="17280" y="6000"/>
                  </a:lnTo>
                  <a:cubicBezTo>
                    <a:pt x="17280" y="4015"/>
                    <a:pt x="14372" y="2400"/>
                    <a:pt x="10800" y="2400"/>
                  </a:cubicBezTo>
                  <a:cubicBezTo>
                    <a:pt x="7225" y="2400"/>
                    <a:pt x="4320" y="4015"/>
                    <a:pt x="4320" y="6000"/>
                  </a:cubicBezTo>
                  <a:cubicBezTo>
                    <a:pt x="4320" y="7985"/>
                    <a:pt x="7225" y="9600"/>
                    <a:pt x="10800" y="9600"/>
                  </a:cubicBezTo>
                  <a:cubicBezTo>
                    <a:pt x="16755" y="9600"/>
                    <a:pt x="21600" y="12291"/>
                    <a:pt x="21600" y="15600"/>
                  </a:cubicBezTo>
                  <a:cubicBezTo>
                    <a:pt x="21600" y="18907"/>
                    <a:pt x="16755" y="21600"/>
                    <a:pt x="108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16" name="Shape 1300"/>
            <p:cNvSpPr/>
            <p:nvPr/>
          </p:nvSpPr>
          <p:spPr>
            <a:xfrm>
              <a:off x="656042" y="622684"/>
              <a:ext cx="33359" cy="681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17" name="Shape 1301"/>
            <p:cNvSpPr/>
            <p:nvPr/>
          </p:nvSpPr>
          <p:spPr>
            <a:xfrm>
              <a:off x="656042" y="967384"/>
              <a:ext cx="33359" cy="681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18" name="Shape 1302"/>
            <p:cNvSpPr/>
            <p:nvPr/>
          </p:nvSpPr>
          <p:spPr>
            <a:xfrm>
              <a:off x="100074" y="989623"/>
              <a:ext cx="119534" cy="1376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5400"/>
                  </a:lnTo>
                  <a:lnTo>
                    <a:pt x="6171" y="5400"/>
                  </a:lnTo>
                  <a:lnTo>
                    <a:pt x="6171" y="16200"/>
                  </a:lnTo>
                  <a:lnTo>
                    <a:pt x="21600" y="16200"/>
                  </a:lnTo>
                  <a:cubicBezTo>
                    <a:pt x="21600" y="1620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19" name="Shape 1303"/>
            <p:cNvSpPr/>
            <p:nvPr/>
          </p:nvSpPr>
          <p:spPr>
            <a:xfrm>
              <a:off x="100074" y="878429"/>
              <a:ext cx="240457"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20" name="Shape 1304"/>
            <p:cNvSpPr/>
            <p:nvPr/>
          </p:nvSpPr>
          <p:spPr>
            <a:xfrm>
              <a:off x="100074" y="778355"/>
              <a:ext cx="240457"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21" name="Shape 1305"/>
            <p:cNvSpPr/>
            <p:nvPr/>
          </p:nvSpPr>
          <p:spPr>
            <a:xfrm>
              <a:off x="0" y="1189771"/>
              <a:ext cx="240457"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22" name="Shape 1306"/>
            <p:cNvSpPr/>
            <p:nvPr/>
          </p:nvSpPr>
          <p:spPr>
            <a:xfrm>
              <a:off x="0" y="1089697"/>
              <a:ext cx="240457"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23" name="Shape 1307"/>
            <p:cNvSpPr/>
            <p:nvPr/>
          </p:nvSpPr>
          <p:spPr>
            <a:xfrm>
              <a:off x="200148" y="1189771"/>
              <a:ext cx="240457"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24" name="Shape 1308"/>
            <p:cNvSpPr/>
            <p:nvPr/>
          </p:nvSpPr>
          <p:spPr>
            <a:xfrm>
              <a:off x="200148" y="1089697"/>
              <a:ext cx="240457"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25" name="Shape 1309"/>
            <p:cNvSpPr/>
            <p:nvPr/>
          </p:nvSpPr>
          <p:spPr>
            <a:xfrm>
              <a:off x="200148" y="989623"/>
              <a:ext cx="240457"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26" name="Shape 1310"/>
            <p:cNvSpPr/>
            <p:nvPr/>
          </p:nvSpPr>
          <p:spPr>
            <a:xfrm>
              <a:off x="1100816" y="1189771"/>
              <a:ext cx="240458"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27" name="Shape 1311"/>
            <p:cNvSpPr/>
            <p:nvPr/>
          </p:nvSpPr>
          <p:spPr>
            <a:xfrm>
              <a:off x="1100816" y="1089697"/>
              <a:ext cx="240458"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28" name="Shape 1312"/>
            <p:cNvSpPr/>
            <p:nvPr/>
          </p:nvSpPr>
          <p:spPr>
            <a:xfrm>
              <a:off x="1100816" y="989623"/>
              <a:ext cx="240458"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29" name="Shape 1313"/>
            <p:cNvSpPr/>
            <p:nvPr/>
          </p:nvSpPr>
          <p:spPr>
            <a:xfrm>
              <a:off x="889548" y="1189771"/>
              <a:ext cx="240458"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30" name="Shape 1314"/>
            <p:cNvSpPr/>
            <p:nvPr/>
          </p:nvSpPr>
          <p:spPr>
            <a:xfrm>
              <a:off x="889548" y="1089697"/>
              <a:ext cx="240458"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31" name="Shape 1315"/>
            <p:cNvSpPr/>
            <p:nvPr/>
          </p:nvSpPr>
          <p:spPr>
            <a:xfrm>
              <a:off x="889548" y="989623"/>
              <a:ext cx="240458"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32" name="Shape 1316"/>
            <p:cNvSpPr/>
            <p:nvPr/>
          </p:nvSpPr>
          <p:spPr>
            <a:xfrm>
              <a:off x="889548" y="878429"/>
              <a:ext cx="240458"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sp>
          <p:nvSpPr>
            <p:cNvPr id="133" name="Shape 1317"/>
            <p:cNvSpPr/>
            <p:nvPr/>
          </p:nvSpPr>
          <p:spPr>
            <a:xfrm>
              <a:off x="889548" y="778355"/>
              <a:ext cx="240458" cy="137603"/>
            </a:xfrm>
            <a:custGeom>
              <a:avLst/>
              <a:gdLst/>
              <a:ahLst/>
              <a:cxnLst>
                <a:cxn ang="0">
                  <a:pos x="wd2" y="hd2"/>
                </a:cxn>
                <a:cxn ang="5400000">
                  <a:pos x="wd2" y="hd2"/>
                </a:cxn>
                <a:cxn ang="10800000">
                  <a:pos x="wd2" y="hd2"/>
                </a:cxn>
                <a:cxn ang="16200000">
                  <a:pos x="wd2" y="hd2"/>
                </a:cxn>
              </a:cxnLst>
              <a:rect l="0" t="0" r="r" b="b"/>
              <a:pathLst>
                <a:path w="21600" h="21600" extrusionOk="0">
                  <a:moveTo>
                    <a:pt x="3086" y="16200"/>
                  </a:moveTo>
                  <a:lnTo>
                    <a:pt x="18514" y="16200"/>
                  </a:lnTo>
                  <a:lnTo>
                    <a:pt x="18514" y="5400"/>
                  </a:lnTo>
                  <a:lnTo>
                    <a:pt x="3086" y="5400"/>
                  </a:lnTo>
                  <a:cubicBezTo>
                    <a:pt x="3086" y="5400"/>
                    <a:pt x="3086" y="16200"/>
                    <a:pt x="3086" y="16200"/>
                  </a:cubicBezTo>
                  <a:close/>
                  <a:moveTo>
                    <a:pt x="21600" y="21600"/>
                  </a:moveTo>
                  <a:lnTo>
                    <a:pt x="0" y="21600"/>
                  </a:lnTo>
                  <a:lnTo>
                    <a:pt x="0" y="0"/>
                  </a:lnTo>
                  <a:lnTo>
                    <a:pt x="21600" y="0"/>
                  </a:lnTo>
                  <a:cubicBezTo>
                    <a:pt x="21600" y="0"/>
                    <a:pt x="21600" y="21600"/>
                    <a:pt x="21600" y="21600"/>
                  </a:cubicBezTo>
                  <a:close/>
                </a:path>
              </a:pathLst>
            </a:custGeom>
            <a:grpFill/>
            <a:ln w="38100" cap="flat">
              <a:noFill/>
              <a:miter lim="400000"/>
            </a:ln>
            <a:effectLst/>
          </p:spPr>
          <p:txBody>
            <a:bodyPr wrap="square" lIns="34289" tIns="34289" rIns="34289" bIns="34289" numCol="1" anchor="t">
              <a:noAutofit/>
            </a:bodyPr>
            <a:lstStyle/>
            <a:p>
              <a:pPr defTabSz="257168" hangingPunct="0">
                <a:defRPr sz="1200">
                  <a:latin typeface="Gill Sans"/>
                  <a:ea typeface="Gill Sans"/>
                  <a:cs typeface="Gill Sans"/>
                  <a:sym typeface="Gill Sans"/>
                </a:defRPr>
              </a:pPr>
              <a:endParaRPr sz="800" kern="0">
                <a:solidFill>
                  <a:srgbClr val="000000"/>
                </a:solidFill>
                <a:latin typeface="Gill Sans"/>
                <a:ea typeface="Gill Sans"/>
                <a:cs typeface="Gill Sans"/>
                <a:sym typeface="Gill Sans"/>
              </a:endParaRPr>
            </a:p>
          </p:txBody>
        </p:sp>
      </p:grpSp>
      <p:sp>
        <p:nvSpPr>
          <p:cNvPr id="109" name="TextBox 108"/>
          <p:cNvSpPr txBox="1"/>
          <p:nvPr/>
        </p:nvSpPr>
        <p:spPr>
          <a:xfrm>
            <a:off x="-343389" y="1179857"/>
            <a:ext cx="4394289" cy="58477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Transform businesses, and increase productivity using Analytics/Data Science/AI</a:t>
            </a:r>
          </a:p>
        </p:txBody>
      </p:sp>
      <p:sp>
        <p:nvSpPr>
          <p:cNvPr id="135" name="TextBox 134"/>
          <p:cNvSpPr txBox="1"/>
          <p:nvPr/>
        </p:nvSpPr>
        <p:spPr>
          <a:xfrm>
            <a:off x="5122971" y="1266660"/>
            <a:ext cx="297992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Add value to </a:t>
            </a:r>
            <a:r>
              <a:rPr lang="en-US" sz="1600" dirty="0" err="1">
                <a:latin typeface="Arial" panose="020B0604020202020204" pitchFamily="34" charset="0"/>
                <a:cs typeface="Arial" panose="020B0604020202020204" pitchFamily="34" charset="0"/>
              </a:rPr>
              <a:t>organisation</a:t>
            </a:r>
            <a:endParaRPr lang="en-US" sz="1600" dirty="0">
              <a:latin typeface="Arial" panose="020B0604020202020204" pitchFamily="34" charset="0"/>
              <a:cs typeface="Arial" panose="020B0604020202020204" pitchFamily="34" charset="0"/>
            </a:endParaRPr>
          </a:p>
        </p:txBody>
      </p:sp>
      <p:sp>
        <p:nvSpPr>
          <p:cNvPr id="137" name="TextBox 136"/>
          <p:cNvSpPr txBox="1"/>
          <p:nvPr/>
        </p:nvSpPr>
        <p:spPr>
          <a:xfrm>
            <a:off x="286523" y="2415413"/>
            <a:ext cx="3754677"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Vast career and </a:t>
            </a:r>
            <a:r>
              <a:rPr lang="en-US" sz="1600" dirty="0" err="1">
                <a:latin typeface="Arial" panose="020B0604020202020204" pitchFamily="34" charset="0"/>
                <a:cs typeface="Arial" panose="020B0604020202020204" pitchFamily="34" charset="0"/>
              </a:rPr>
              <a:t>specialisation</a:t>
            </a:r>
            <a:r>
              <a:rPr lang="en-US" sz="1600" dirty="0">
                <a:latin typeface="Arial" panose="020B0604020202020204" pitchFamily="34" charset="0"/>
                <a:cs typeface="Arial" panose="020B0604020202020204" pitchFamily="34" charset="0"/>
              </a:rPr>
              <a:t> options</a:t>
            </a:r>
          </a:p>
        </p:txBody>
      </p:sp>
      <p:sp>
        <p:nvSpPr>
          <p:cNvPr id="138" name="TextBox 137"/>
          <p:cNvSpPr txBox="1"/>
          <p:nvPr/>
        </p:nvSpPr>
        <p:spPr>
          <a:xfrm>
            <a:off x="5122971" y="2443749"/>
            <a:ext cx="205576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Do what you love</a:t>
            </a:r>
          </a:p>
        </p:txBody>
      </p:sp>
      <p:sp>
        <p:nvSpPr>
          <p:cNvPr id="43" name="Title 1">
            <a:extLst>
              <a:ext uri="{FF2B5EF4-FFF2-40B4-BE49-F238E27FC236}">
                <a16:creationId xmlns:a16="http://schemas.microsoft.com/office/drawing/2014/main" id="{2D792281-39A2-42E1-8B7F-9906443FFFAC}"/>
              </a:ext>
            </a:extLst>
          </p:cNvPr>
          <p:cNvSpPr txBox="1">
            <a:spLocks/>
          </p:cNvSpPr>
          <p:nvPr/>
        </p:nvSpPr>
        <p:spPr>
          <a:xfrm>
            <a:off x="440732" y="171966"/>
            <a:ext cx="6172200" cy="642938"/>
          </a:xfrm>
          <a:prstGeom prst="rect">
            <a:avLst/>
          </a:prstGeom>
        </p:spPr>
        <p:txBody>
          <a:bodyP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2400" b="1" dirty="0">
                <a:solidFill>
                  <a:srgbClr val="181C62"/>
                </a:solidFill>
              </a:rPr>
              <a:t>Why Study Business Analytics?</a:t>
            </a:r>
            <a:endParaRPr lang="en-US" sz="1800" dirty="0">
              <a:solidFill>
                <a:srgbClr val="181C62"/>
              </a:solidFill>
            </a:endParaRPr>
          </a:p>
        </p:txBody>
      </p:sp>
      <p:sp>
        <p:nvSpPr>
          <p:cNvPr id="4" name="Rectangle 3">
            <a:extLst>
              <a:ext uri="{FF2B5EF4-FFF2-40B4-BE49-F238E27FC236}">
                <a16:creationId xmlns:a16="http://schemas.microsoft.com/office/drawing/2014/main" id="{513486FF-B82E-4FCF-B2CA-B30CEAC4A834}"/>
              </a:ext>
            </a:extLst>
          </p:cNvPr>
          <p:cNvSpPr/>
          <p:nvPr/>
        </p:nvSpPr>
        <p:spPr>
          <a:xfrm>
            <a:off x="817758" y="4387871"/>
            <a:ext cx="7726438" cy="338554"/>
          </a:xfrm>
          <a:prstGeom prst="rect">
            <a:avLst/>
          </a:prstGeom>
        </p:spPr>
        <p:txBody>
          <a:bodyPr wrap="square">
            <a:spAutoFit/>
          </a:bodyPr>
          <a:lstStyle/>
          <a:p>
            <a:r>
              <a:rPr lang="en-SG" sz="1600" dirty="0"/>
              <a:t>https://www.studyinternational.com/news/business-analytics-will-shape-digital-future/</a:t>
            </a:r>
          </a:p>
        </p:txBody>
      </p:sp>
    </p:spTree>
    <p:extLst>
      <p:ext uri="{BB962C8B-B14F-4D97-AF65-F5344CB8AC3E}">
        <p14:creationId xmlns:p14="http://schemas.microsoft.com/office/powerpoint/2010/main" val="2175307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634F42-7F55-4332-B0B8-5A65DB1F4117}"/>
              </a:ext>
            </a:extLst>
          </p:cNvPr>
          <p:cNvSpPr>
            <a:spLocks noGrp="1"/>
          </p:cNvSpPr>
          <p:nvPr>
            <p:ph type="body" sz="quarter" idx="13"/>
          </p:nvPr>
        </p:nvSpPr>
        <p:spPr>
          <a:xfrm>
            <a:off x="225895" y="135222"/>
            <a:ext cx="6293450" cy="461661"/>
          </a:xfrm>
        </p:spPr>
        <p:txBody>
          <a:bodyPr/>
          <a:lstStyle/>
          <a:p>
            <a:r>
              <a:rPr lang="en-US" sz="2400" b="1" dirty="0">
                <a:solidFill>
                  <a:srgbClr val="181C62"/>
                </a:solidFill>
              </a:rPr>
              <a:t>Top Skills of Business Analytics in Singapore</a:t>
            </a:r>
            <a:endParaRPr lang="en-SG" sz="2400" b="1" dirty="0">
              <a:solidFill>
                <a:srgbClr val="181C62"/>
              </a:solidFill>
            </a:endParaRPr>
          </a:p>
        </p:txBody>
      </p:sp>
      <p:graphicFrame>
        <p:nvGraphicFramePr>
          <p:cNvPr id="6" name="Table 5">
            <a:extLst>
              <a:ext uri="{FF2B5EF4-FFF2-40B4-BE49-F238E27FC236}">
                <a16:creationId xmlns:a16="http://schemas.microsoft.com/office/drawing/2014/main" id="{4A1E947A-37BA-4022-A343-993B0285B9B7}"/>
              </a:ext>
            </a:extLst>
          </p:cNvPr>
          <p:cNvGraphicFramePr>
            <a:graphicFrameLocks noGrp="1"/>
          </p:cNvGraphicFramePr>
          <p:nvPr>
            <p:extLst>
              <p:ext uri="{D42A27DB-BD31-4B8C-83A1-F6EECF244321}">
                <p14:modId xmlns:p14="http://schemas.microsoft.com/office/powerpoint/2010/main" val="3946999198"/>
              </p:ext>
            </p:extLst>
          </p:nvPr>
        </p:nvGraphicFramePr>
        <p:xfrm>
          <a:off x="1176618" y="864394"/>
          <a:ext cx="6625618" cy="3600000"/>
        </p:xfrm>
        <a:graphic>
          <a:graphicData uri="http://schemas.openxmlformats.org/drawingml/2006/table">
            <a:tbl>
              <a:tblPr/>
              <a:tblGrid>
                <a:gridCol w="3129172">
                  <a:extLst>
                    <a:ext uri="{9D8B030D-6E8A-4147-A177-3AD203B41FA5}">
                      <a16:colId xmlns:a16="http://schemas.microsoft.com/office/drawing/2014/main" val="1013633952"/>
                    </a:ext>
                  </a:extLst>
                </a:gridCol>
                <a:gridCol w="3496446">
                  <a:extLst>
                    <a:ext uri="{9D8B030D-6E8A-4147-A177-3AD203B41FA5}">
                      <a16:colId xmlns:a16="http://schemas.microsoft.com/office/drawing/2014/main" val="4117770124"/>
                    </a:ext>
                  </a:extLst>
                </a:gridCol>
              </a:tblGrid>
              <a:tr h="225000">
                <a:tc>
                  <a:txBody>
                    <a:bodyPr/>
                    <a:lstStyle/>
                    <a:p>
                      <a:pPr algn="l" fontAlgn="ctr"/>
                      <a:r>
                        <a:rPr lang="en-SG" sz="1400" b="1" i="0" u="none" strike="noStrike" dirty="0">
                          <a:solidFill>
                            <a:schemeClr val="bg1"/>
                          </a:solidFill>
                          <a:effectLst/>
                          <a:latin typeface="Arial" panose="020B0604020202020204" pitchFamily="34" charset="0"/>
                          <a:cs typeface="Arial" panose="020B0604020202020204" pitchFamily="34" charset="0"/>
                        </a:rPr>
                        <a:t>Technical Skills</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1440"/>
                    </a:solidFill>
                  </a:tcPr>
                </a:tc>
                <a:tc>
                  <a:txBody>
                    <a:bodyPr/>
                    <a:lstStyle/>
                    <a:p>
                      <a:pPr algn="l" fontAlgn="ctr"/>
                      <a:r>
                        <a:rPr lang="en-SG" sz="1400" b="1" i="0" u="none" strike="noStrike" dirty="0">
                          <a:solidFill>
                            <a:schemeClr val="bg1"/>
                          </a:solidFill>
                          <a:effectLst/>
                          <a:latin typeface="Arial" panose="020B0604020202020204" pitchFamily="34" charset="0"/>
                          <a:cs typeface="Arial" panose="020B0604020202020204" pitchFamily="34" charset="0"/>
                        </a:rPr>
                        <a:t>Domain Knowledge</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1440"/>
                    </a:solidFill>
                  </a:tcPr>
                </a:tc>
                <a:extLst>
                  <a:ext uri="{0D108BD9-81ED-4DB2-BD59-A6C34878D82A}">
                    <a16:rowId xmlns:a16="http://schemas.microsoft.com/office/drawing/2014/main" val="1843469002"/>
                  </a:ext>
                </a:extLst>
              </a:tr>
              <a:tr h="225000">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Business Analytics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Regulatory Compliance</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extLst>
                  <a:ext uri="{0D108BD9-81ED-4DB2-BD59-A6C34878D82A}">
                    <a16:rowId xmlns:a16="http://schemas.microsoft.com/office/drawing/2014/main" val="3365533131"/>
                  </a:ext>
                </a:extLst>
              </a:tr>
              <a:tr h="225000">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Project Management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Business Finance</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extLst>
                  <a:ext uri="{0D108BD9-81ED-4DB2-BD59-A6C34878D82A}">
                    <a16:rowId xmlns:a16="http://schemas.microsoft.com/office/drawing/2014/main" val="1950967595"/>
                  </a:ext>
                </a:extLst>
              </a:tr>
              <a:tr h="225000">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Data Analytics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Retail Banking</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extLst>
                  <a:ext uri="{0D108BD9-81ED-4DB2-BD59-A6C34878D82A}">
                    <a16:rowId xmlns:a16="http://schemas.microsoft.com/office/drawing/2014/main" val="1121617621"/>
                  </a:ext>
                </a:extLst>
              </a:tr>
              <a:tr h="225000">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Sales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User Acceptance Testing</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extLst>
                  <a:ext uri="{0D108BD9-81ED-4DB2-BD59-A6C34878D82A}">
                    <a16:rowId xmlns:a16="http://schemas.microsoft.com/office/drawing/2014/main" val="2192347695"/>
                  </a:ext>
                </a:extLst>
              </a:tr>
              <a:tr h="225000">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Marketing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SOPs/Best Practices</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extLst>
                  <a:ext uri="{0D108BD9-81ED-4DB2-BD59-A6C34878D82A}">
                    <a16:rowId xmlns:a16="http://schemas.microsoft.com/office/drawing/2014/main" val="249250863"/>
                  </a:ext>
                </a:extLst>
              </a:tr>
              <a:tr h="225000">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SQL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Web Services</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extLst>
                  <a:ext uri="{0D108BD9-81ED-4DB2-BD59-A6C34878D82A}">
                    <a16:rowId xmlns:a16="http://schemas.microsoft.com/office/drawing/2014/main" val="2589295788"/>
                  </a:ext>
                </a:extLst>
              </a:tr>
              <a:tr h="225000">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Microsoft Office (Excel)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Financial Services</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extLst>
                  <a:ext uri="{0D108BD9-81ED-4DB2-BD59-A6C34878D82A}">
                    <a16:rowId xmlns:a16="http://schemas.microsoft.com/office/drawing/2014/main" val="1664804803"/>
                  </a:ext>
                </a:extLst>
              </a:tr>
              <a:tr h="225000">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Risk Management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Investment</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extLst>
                  <a:ext uri="{0D108BD9-81ED-4DB2-BD59-A6C34878D82A}">
                    <a16:rowId xmlns:a16="http://schemas.microsoft.com/office/drawing/2014/main" val="2731707014"/>
                  </a:ext>
                </a:extLst>
              </a:tr>
              <a:tr h="225000">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Strategic Business Planning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Telecommunications</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extLst>
                  <a:ext uri="{0D108BD9-81ED-4DB2-BD59-A6C34878D82A}">
                    <a16:rowId xmlns:a16="http://schemas.microsoft.com/office/drawing/2014/main" val="3436601345"/>
                  </a:ext>
                </a:extLst>
              </a:tr>
              <a:tr h="225000">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User Experience Design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SCRUM/Agile</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extLst>
                  <a:ext uri="{0D108BD9-81ED-4DB2-BD59-A6C34878D82A}">
                    <a16:rowId xmlns:a16="http://schemas.microsoft.com/office/drawing/2014/main" val="2842971805"/>
                  </a:ext>
                </a:extLst>
              </a:tr>
              <a:tr h="225000">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User Research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E-Payment</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extLst>
                  <a:ext uri="{0D108BD9-81ED-4DB2-BD59-A6C34878D82A}">
                    <a16:rowId xmlns:a16="http://schemas.microsoft.com/office/drawing/2014/main" val="1006309109"/>
                  </a:ext>
                </a:extLst>
              </a:tr>
              <a:tr h="225000">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Trend Analysis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Information Technology</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extLst>
                  <a:ext uri="{0D108BD9-81ED-4DB2-BD59-A6C34878D82A}">
                    <a16:rowId xmlns:a16="http://schemas.microsoft.com/office/drawing/2014/main" val="1463083024"/>
                  </a:ext>
                </a:extLst>
              </a:tr>
              <a:tr h="225000">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Pre-Sales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tc>
                  <a:txBody>
                    <a:bodyPr/>
                    <a:lstStyle/>
                    <a:p>
                      <a:pPr algn="l" fontAlgn="ctr"/>
                      <a:r>
                        <a:rPr lang="en-SG" sz="1100" b="0" i="0" u="none" strike="noStrike" dirty="0">
                          <a:solidFill>
                            <a:srgbClr val="000000"/>
                          </a:solidFill>
                          <a:effectLst/>
                          <a:latin typeface="Arial" panose="020B0604020202020204" pitchFamily="34" charset="0"/>
                          <a:cs typeface="Arial" panose="020B0604020202020204" pitchFamily="34" charset="0"/>
                        </a:rPr>
                        <a:t>Statistics</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extLst>
                  <a:ext uri="{0D108BD9-81ED-4DB2-BD59-A6C34878D82A}">
                    <a16:rowId xmlns:a16="http://schemas.microsoft.com/office/drawing/2014/main" val="1707033344"/>
                  </a:ext>
                </a:extLst>
              </a:tr>
              <a:tr h="225000">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Quality Audit/Management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tc>
                  <a:txBody>
                    <a:bodyPr/>
                    <a:lstStyle/>
                    <a:p>
                      <a:pPr algn="l" fontAlgn="ctr"/>
                      <a:r>
                        <a:rPr lang="en-SG" sz="1100" b="0" i="0" u="none" strike="noStrike" dirty="0">
                          <a:solidFill>
                            <a:schemeClr val="bg1"/>
                          </a:solidFill>
                          <a:effectLst/>
                          <a:latin typeface="Arial" panose="020B0604020202020204" pitchFamily="34" charset="0"/>
                          <a:cs typeface="Arial" panose="020B0604020202020204" pitchFamily="34" charset="0"/>
                        </a:rPr>
                        <a:t>SDLC</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8C8C"/>
                    </a:solidFill>
                  </a:tcPr>
                </a:tc>
                <a:extLst>
                  <a:ext uri="{0D108BD9-81ED-4DB2-BD59-A6C34878D82A}">
                    <a16:rowId xmlns:a16="http://schemas.microsoft.com/office/drawing/2014/main" val="3276700938"/>
                  </a:ext>
                </a:extLst>
              </a:tr>
              <a:tr h="225000">
                <a:tc>
                  <a:txBody>
                    <a:bodyPr/>
                    <a:lstStyle/>
                    <a:p>
                      <a:pPr algn="l" fontAlgn="ctr"/>
                      <a:r>
                        <a:rPr lang="en-SG" sz="1200" b="0" i="0" u="none" strike="noStrike" dirty="0">
                          <a:solidFill>
                            <a:srgbClr val="000000"/>
                          </a:solidFill>
                          <a:effectLst/>
                          <a:latin typeface="Arial" panose="020B0604020202020204" pitchFamily="34" charset="0"/>
                          <a:cs typeface="Arial" panose="020B0604020202020204" pitchFamily="34" charset="0"/>
                        </a:rPr>
                        <a:t>Python </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tc>
                  <a:txBody>
                    <a:bodyPr/>
                    <a:lstStyle/>
                    <a:p>
                      <a:pPr algn="l" fontAlgn="ctr"/>
                      <a:r>
                        <a:rPr lang="en-SG" sz="1200" b="0" i="0" u="none" strike="noStrike" dirty="0">
                          <a:solidFill>
                            <a:srgbClr val="000000"/>
                          </a:solidFill>
                          <a:effectLst/>
                          <a:latin typeface="Arial" panose="020B0604020202020204" pitchFamily="34" charset="0"/>
                          <a:cs typeface="Arial" panose="020B0604020202020204" pitchFamily="34" charset="0"/>
                        </a:rPr>
                        <a:t>Consulting</a:t>
                      </a:r>
                    </a:p>
                  </a:txBody>
                  <a:tcPr marL="3956" marR="3956" marT="39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8C8"/>
                    </a:solidFill>
                  </a:tcPr>
                </a:tc>
                <a:extLst>
                  <a:ext uri="{0D108BD9-81ED-4DB2-BD59-A6C34878D82A}">
                    <a16:rowId xmlns:a16="http://schemas.microsoft.com/office/drawing/2014/main" val="1099212479"/>
                  </a:ext>
                </a:extLst>
              </a:tr>
            </a:tbl>
          </a:graphicData>
        </a:graphic>
      </p:graphicFrame>
    </p:spTree>
    <p:extLst>
      <p:ext uri="{BB962C8B-B14F-4D97-AF65-F5344CB8AC3E}">
        <p14:creationId xmlns:p14="http://schemas.microsoft.com/office/powerpoint/2010/main" val="137814394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9A9F0B-2591-42C1-9E63-59F1267E5008}"/>
              </a:ext>
            </a:extLst>
          </p:cNvPr>
          <p:cNvPicPr>
            <a:picLocks noChangeAspect="1"/>
          </p:cNvPicPr>
          <p:nvPr/>
        </p:nvPicPr>
        <p:blipFill>
          <a:blip r:embed="rId2"/>
          <a:stretch>
            <a:fillRect/>
          </a:stretch>
        </p:blipFill>
        <p:spPr>
          <a:xfrm>
            <a:off x="1879202" y="84484"/>
            <a:ext cx="5621735" cy="4772030"/>
          </a:xfrm>
          <a:prstGeom prst="rect">
            <a:avLst/>
          </a:prstGeom>
        </p:spPr>
      </p:pic>
    </p:spTree>
    <p:extLst>
      <p:ext uri="{BB962C8B-B14F-4D97-AF65-F5344CB8AC3E}">
        <p14:creationId xmlns:p14="http://schemas.microsoft.com/office/powerpoint/2010/main" val="3329922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128"/>
          <p:cNvSpPr/>
          <p:nvPr/>
        </p:nvSpPr>
        <p:spPr>
          <a:xfrm>
            <a:off x="4884736" y="2571750"/>
            <a:ext cx="730147" cy="1"/>
          </a:xfrm>
          <a:prstGeom prst="line">
            <a:avLst/>
          </a:prstGeom>
          <a:ln w="12700">
            <a:solidFill>
              <a:srgbClr val="000000"/>
            </a:solidFill>
            <a:miter lim="400000"/>
          </a:ln>
        </p:spPr>
        <p:txBody>
          <a:bodyPr lIns="14288" tIns="14288" rIns="14288" bIns="14288" anchor="ctr"/>
          <a:lstStyle/>
          <a:p>
            <a:pPr>
              <a:defRPr sz="2000"/>
            </a:pPr>
            <a:endParaRPr sz="1500">
              <a:latin typeface="Arial" panose="020B0604020202020204" pitchFamily="34" charset="0"/>
              <a:cs typeface="Arial" panose="020B0604020202020204" pitchFamily="34" charset="0"/>
            </a:endParaRPr>
          </a:p>
        </p:txBody>
      </p:sp>
      <p:sp>
        <p:nvSpPr>
          <p:cNvPr id="42" name="Shape 129"/>
          <p:cNvSpPr/>
          <p:nvPr/>
        </p:nvSpPr>
        <p:spPr>
          <a:xfrm>
            <a:off x="4765388" y="1669572"/>
            <a:ext cx="714902" cy="1"/>
          </a:xfrm>
          <a:prstGeom prst="line">
            <a:avLst/>
          </a:prstGeom>
          <a:ln w="12700">
            <a:solidFill>
              <a:srgbClr val="000000"/>
            </a:solidFill>
            <a:miter lim="400000"/>
          </a:ln>
        </p:spPr>
        <p:txBody>
          <a:bodyPr lIns="14288" tIns="14288" rIns="14288" bIns="14288" anchor="ctr"/>
          <a:lstStyle/>
          <a:p>
            <a:pPr>
              <a:defRPr sz="2000"/>
            </a:pPr>
            <a:endParaRPr sz="1500">
              <a:latin typeface="Arial" panose="020B0604020202020204" pitchFamily="34" charset="0"/>
              <a:cs typeface="Arial" panose="020B0604020202020204" pitchFamily="34" charset="0"/>
            </a:endParaRPr>
          </a:p>
        </p:txBody>
      </p:sp>
      <p:sp>
        <p:nvSpPr>
          <p:cNvPr id="43" name="Shape 130"/>
          <p:cNvSpPr/>
          <p:nvPr/>
        </p:nvSpPr>
        <p:spPr>
          <a:xfrm>
            <a:off x="2954124" y="1709803"/>
            <a:ext cx="714902" cy="1"/>
          </a:xfrm>
          <a:prstGeom prst="line">
            <a:avLst/>
          </a:prstGeom>
          <a:ln w="12700">
            <a:solidFill>
              <a:srgbClr val="000000"/>
            </a:solidFill>
            <a:miter lim="400000"/>
          </a:ln>
        </p:spPr>
        <p:txBody>
          <a:bodyPr lIns="14288" tIns="14288" rIns="14288" bIns="14288" anchor="ctr"/>
          <a:lstStyle/>
          <a:p>
            <a:pPr>
              <a:defRPr sz="2000"/>
            </a:pPr>
            <a:endParaRPr sz="1500">
              <a:latin typeface="Arial" panose="020B0604020202020204" pitchFamily="34" charset="0"/>
              <a:cs typeface="Arial" panose="020B0604020202020204" pitchFamily="34" charset="0"/>
            </a:endParaRPr>
          </a:p>
        </p:txBody>
      </p:sp>
      <p:sp>
        <p:nvSpPr>
          <p:cNvPr id="44" name="Shape 131"/>
          <p:cNvSpPr/>
          <p:nvPr/>
        </p:nvSpPr>
        <p:spPr>
          <a:xfrm>
            <a:off x="3460181" y="843762"/>
            <a:ext cx="4512692" cy="398187"/>
          </a:xfrm>
          <a:prstGeom prst="rect">
            <a:avLst/>
          </a:prstGeom>
          <a:ln w="3175">
            <a:miter lim="400000"/>
          </a:ln>
          <a:extLst>
            <a:ext uri="{C572A759-6A51-4108-AA02-DFA0A04FC94B}">
              <ma14:wrappingTextBoxFlag xmlns="" xmlns:ma14="http://schemas.microsoft.com/office/mac/drawingml/2011/main" val="1"/>
            </a:ext>
          </a:extLst>
        </p:spPr>
        <p:txBody>
          <a:bodyPr wrap="square" lIns="14288" tIns="14288" rIns="14288" bIns="14288" anchor="ctr">
            <a:spAutoFit/>
          </a:bodyPr>
          <a:lstStyle>
            <a:lvl1pPr>
              <a:defRPr sz="4200">
                <a:latin typeface="Myriad Pro Semibold"/>
                <a:ea typeface="Myriad Pro Semibold"/>
                <a:cs typeface="Myriad Pro Semibold"/>
                <a:sym typeface="Myriad Pro Semibold"/>
              </a:defRPr>
            </a:lvl1pPr>
          </a:lstStyle>
          <a:p>
            <a:r>
              <a:rPr sz="2400" b="1" dirty="0">
                <a:latin typeface="Arial" panose="020B0604020202020204" pitchFamily="34" charset="0"/>
                <a:cs typeface="Arial" panose="020B0604020202020204" pitchFamily="34" charset="0"/>
              </a:rPr>
              <a:t>“</a:t>
            </a:r>
            <a:r>
              <a:rPr sz="2400" b="1" dirty="0">
                <a:solidFill>
                  <a:srgbClr val="D71440"/>
                </a:solidFill>
                <a:latin typeface="Arial" panose="020B0604020202020204" pitchFamily="34" charset="0"/>
                <a:cs typeface="Arial" panose="020B0604020202020204" pitchFamily="34" charset="0"/>
              </a:rPr>
              <a:t>YES!</a:t>
            </a:r>
            <a:r>
              <a:rPr sz="2400" b="1" dirty="0">
                <a:latin typeface="Arial" panose="020B0604020202020204" pitchFamily="34" charset="0"/>
                <a:cs typeface="Arial" panose="020B0604020202020204" pitchFamily="34" charset="0"/>
              </a:rPr>
              <a:t>”, if you are: </a:t>
            </a:r>
          </a:p>
        </p:txBody>
      </p:sp>
      <p:pic>
        <p:nvPicPr>
          <p:cNvPr id="45" name="image3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328862" y="1413037"/>
            <a:ext cx="1870481" cy="3394146"/>
          </a:xfrm>
          <a:custGeom>
            <a:avLst/>
            <a:gdLst/>
            <a:ahLst/>
            <a:cxnLst>
              <a:cxn ang="0">
                <a:pos x="wd2" y="hd2"/>
              </a:cxn>
              <a:cxn ang="5400000">
                <a:pos x="wd2" y="hd2"/>
              </a:cxn>
              <a:cxn ang="10800000">
                <a:pos x="wd2" y="hd2"/>
              </a:cxn>
              <a:cxn ang="16200000">
                <a:pos x="wd2" y="hd2"/>
              </a:cxn>
            </a:cxnLst>
            <a:rect l="0" t="0" r="r" b="b"/>
            <a:pathLst>
              <a:path w="21247" h="21328" extrusionOk="0">
                <a:moveTo>
                  <a:pt x="14261" y="0"/>
                </a:moveTo>
                <a:cubicBezTo>
                  <a:pt x="13504" y="0"/>
                  <a:pt x="12003" y="209"/>
                  <a:pt x="11600" y="872"/>
                </a:cubicBezTo>
                <a:cubicBezTo>
                  <a:pt x="11336" y="1183"/>
                  <a:pt x="10976" y="1435"/>
                  <a:pt x="10653" y="1882"/>
                </a:cubicBezTo>
                <a:cubicBezTo>
                  <a:pt x="10351" y="2254"/>
                  <a:pt x="10886" y="2717"/>
                  <a:pt x="10872" y="2984"/>
                </a:cubicBezTo>
                <a:cubicBezTo>
                  <a:pt x="10876" y="3071"/>
                  <a:pt x="10734" y="3219"/>
                  <a:pt x="10595" y="3381"/>
                </a:cubicBezTo>
                <a:cubicBezTo>
                  <a:pt x="10140" y="3287"/>
                  <a:pt x="9681" y="3195"/>
                  <a:pt x="9120" y="3160"/>
                </a:cubicBezTo>
                <a:cubicBezTo>
                  <a:pt x="8896" y="3067"/>
                  <a:pt x="8657" y="2933"/>
                  <a:pt x="8439" y="2823"/>
                </a:cubicBezTo>
                <a:cubicBezTo>
                  <a:pt x="8422" y="2767"/>
                  <a:pt x="8371" y="2735"/>
                  <a:pt x="8269" y="2743"/>
                </a:cubicBezTo>
                <a:cubicBezTo>
                  <a:pt x="8206" y="2714"/>
                  <a:pt x="8145" y="2689"/>
                  <a:pt x="8090" y="2669"/>
                </a:cubicBezTo>
                <a:cubicBezTo>
                  <a:pt x="8204" y="2518"/>
                  <a:pt x="8184" y="2290"/>
                  <a:pt x="8184" y="2076"/>
                </a:cubicBezTo>
                <a:cubicBezTo>
                  <a:pt x="8185" y="2075"/>
                  <a:pt x="8186" y="2075"/>
                  <a:pt x="8187" y="2074"/>
                </a:cubicBezTo>
                <a:cubicBezTo>
                  <a:pt x="8321" y="2096"/>
                  <a:pt x="8329" y="2097"/>
                  <a:pt x="8466" y="2074"/>
                </a:cubicBezTo>
                <a:cubicBezTo>
                  <a:pt x="8601" y="1853"/>
                  <a:pt x="8873" y="1423"/>
                  <a:pt x="8699" y="1400"/>
                </a:cubicBezTo>
                <a:cubicBezTo>
                  <a:pt x="8522" y="1365"/>
                  <a:pt x="8589" y="1466"/>
                  <a:pt x="8507" y="1483"/>
                </a:cubicBezTo>
                <a:cubicBezTo>
                  <a:pt x="8507" y="1470"/>
                  <a:pt x="8507" y="1456"/>
                  <a:pt x="8507" y="1442"/>
                </a:cubicBezTo>
                <a:cubicBezTo>
                  <a:pt x="8507" y="1427"/>
                  <a:pt x="8524" y="1351"/>
                  <a:pt x="8531" y="1310"/>
                </a:cubicBezTo>
                <a:cubicBezTo>
                  <a:pt x="8545" y="1224"/>
                  <a:pt x="8560" y="1077"/>
                  <a:pt x="8560" y="805"/>
                </a:cubicBezTo>
                <a:cubicBezTo>
                  <a:pt x="8566" y="733"/>
                  <a:pt x="8540" y="662"/>
                  <a:pt x="8492" y="594"/>
                </a:cubicBezTo>
                <a:cubicBezTo>
                  <a:pt x="8488" y="589"/>
                  <a:pt x="8484" y="584"/>
                  <a:pt x="8480" y="579"/>
                </a:cubicBezTo>
                <a:cubicBezTo>
                  <a:pt x="8475" y="572"/>
                  <a:pt x="8469" y="565"/>
                  <a:pt x="8463" y="558"/>
                </a:cubicBezTo>
                <a:cubicBezTo>
                  <a:pt x="8439" y="529"/>
                  <a:pt x="8411" y="501"/>
                  <a:pt x="8379" y="475"/>
                </a:cubicBezTo>
                <a:cubicBezTo>
                  <a:pt x="7929" y="98"/>
                  <a:pt x="6728" y="-136"/>
                  <a:pt x="5846" y="132"/>
                </a:cubicBezTo>
                <a:cubicBezTo>
                  <a:pt x="5853" y="141"/>
                  <a:pt x="5858" y="155"/>
                  <a:pt x="5853" y="155"/>
                </a:cubicBezTo>
                <a:cubicBezTo>
                  <a:pt x="5119" y="155"/>
                  <a:pt x="5175" y="552"/>
                  <a:pt x="4949" y="620"/>
                </a:cubicBezTo>
                <a:cubicBezTo>
                  <a:pt x="4847" y="996"/>
                  <a:pt x="4888" y="921"/>
                  <a:pt x="4888" y="1179"/>
                </a:cubicBezTo>
                <a:cubicBezTo>
                  <a:pt x="4970" y="1486"/>
                  <a:pt x="4558" y="1237"/>
                  <a:pt x="4744" y="1612"/>
                </a:cubicBezTo>
                <a:cubicBezTo>
                  <a:pt x="4795" y="1698"/>
                  <a:pt x="4866" y="1868"/>
                  <a:pt x="4970" y="2010"/>
                </a:cubicBezTo>
                <a:cubicBezTo>
                  <a:pt x="5023" y="2083"/>
                  <a:pt x="5124" y="2142"/>
                  <a:pt x="5155" y="2192"/>
                </a:cubicBezTo>
                <a:cubicBezTo>
                  <a:pt x="5279" y="2545"/>
                  <a:pt x="5526" y="2545"/>
                  <a:pt x="5526" y="2681"/>
                </a:cubicBezTo>
                <a:cubicBezTo>
                  <a:pt x="5526" y="2927"/>
                  <a:pt x="5533" y="3085"/>
                  <a:pt x="5475" y="3212"/>
                </a:cubicBezTo>
                <a:cubicBezTo>
                  <a:pt x="5452" y="3274"/>
                  <a:pt x="4221" y="3386"/>
                  <a:pt x="3228" y="3704"/>
                </a:cubicBezTo>
                <a:cubicBezTo>
                  <a:pt x="2754" y="4057"/>
                  <a:pt x="2669" y="4815"/>
                  <a:pt x="2574" y="5514"/>
                </a:cubicBezTo>
                <a:cubicBezTo>
                  <a:pt x="2557" y="5639"/>
                  <a:pt x="2504" y="5744"/>
                  <a:pt x="2526" y="5852"/>
                </a:cubicBezTo>
                <a:cubicBezTo>
                  <a:pt x="2578" y="6113"/>
                  <a:pt x="2770" y="6741"/>
                  <a:pt x="2711" y="6913"/>
                </a:cubicBezTo>
                <a:cubicBezTo>
                  <a:pt x="2676" y="7016"/>
                  <a:pt x="2426" y="7091"/>
                  <a:pt x="2386" y="7199"/>
                </a:cubicBezTo>
                <a:cubicBezTo>
                  <a:pt x="2338" y="7332"/>
                  <a:pt x="2476" y="7432"/>
                  <a:pt x="2480" y="7559"/>
                </a:cubicBezTo>
                <a:cubicBezTo>
                  <a:pt x="2486" y="7817"/>
                  <a:pt x="2347" y="8076"/>
                  <a:pt x="2480" y="8335"/>
                </a:cubicBezTo>
                <a:cubicBezTo>
                  <a:pt x="2389" y="8397"/>
                  <a:pt x="2214" y="8415"/>
                  <a:pt x="2196" y="8518"/>
                </a:cubicBezTo>
                <a:cubicBezTo>
                  <a:pt x="2387" y="9178"/>
                  <a:pt x="2122" y="9798"/>
                  <a:pt x="2338" y="10536"/>
                </a:cubicBezTo>
                <a:cubicBezTo>
                  <a:pt x="2426" y="10574"/>
                  <a:pt x="2584" y="10574"/>
                  <a:pt x="2622" y="10639"/>
                </a:cubicBezTo>
                <a:cubicBezTo>
                  <a:pt x="2382" y="12378"/>
                  <a:pt x="2899" y="14010"/>
                  <a:pt x="3087" y="15660"/>
                </a:cubicBezTo>
                <a:cubicBezTo>
                  <a:pt x="3222" y="16837"/>
                  <a:pt x="2681" y="18241"/>
                  <a:pt x="2901" y="19362"/>
                </a:cubicBezTo>
                <a:cubicBezTo>
                  <a:pt x="3007" y="19390"/>
                  <a:pt x="3108" y="19421"/>
                  <a:pt x="3183" y="19465"/>
                </a:cubicBezTo>
                <a:cubicBezTo>
                  <a:pt x="2488" y="20061"/>
                  <a:pt x="1494" y="20346"/>
                  <a:pt x="48" y="20500"/>
                </a:cubicBezTo>
                <a:cubicBezTo>
                  <a:pt x="63" y="20560"/>
                  <a:pt x="39" y="20601"/>
                  <a:pt x="0" y="20631"/>
                </a:cubicBezTo>
                <a:cubicBezTo>
                  <a:pt x="976" y="21082"/>
                  <a:pt x="3306" y="20638"/>
                  <a:pt x="4395" y="20500"/>
                </a:cubicBezTo>
                <a:cubicBezTo>
                  <a:pt x="4446" y="20524"/>
                  <a:pt x="4411" y="20598"/>
                  <a:pt x="4537" y="20579"/>
                </a:cubicBezTo>
                <a:cubicBezTo>
                  <a:pt x="5045" y="20550"/>
                  <a:pt x="5634" y="20562"/>
                  <a:pt x="5988" y="20448"/>
                </a:cubicBezTo>
                <a:cubicBezTo>
                  <a:pt x="5977" y="20120"/>
                  <a:pt x="6001" y="19813"/>
                  <a:pt x="5800" y="19542"/>
                </a:cubicBezTo>
                <a:cubicBezTo>
                  <a:pt x="6001" y="19455"/>
                  <a:pt x="6149" y="19338"/>
                  <a:pt x="6315" y="19232"/>
                </a:cubicBezTo>
                <a:cubicBezTo>
                  <a:pt x="6353" y="18958"/>
                  <a:pt x="5944" y="18735"/>
                  <a:pt x="5894" y="18455"/>
                </a:cubicBezTo>
                <a:cubicBezTo>
                  <a:pt x="5811" y="17977"/>
                  <a:pt x="6163" y="17423"/>
                  <a:pt x="6173" y="16878"/>
                </a:cubicBezTo>
                <a:cubicBezTo>
                  <a:pt x="6183" y="16306"/>
                  <a:pt x="6202" y="15764"/>
                  <a:pt x="6082" y="15221"/>
                </a:cubicBezTo>
                <a:cubicBezTo>
                  <a:pt x="6736" y="14591"/>
                  <a:pt x="6452" y="13442"/>
                  <a:pt x="7063" y="12788"/>
                </a:cubicBezTo>
                <a:cubicBezTo>
                  <a:pt x="7354" y="13103"/>
                  <a:pt x="7574" y="13438"/>
                  <a:pt x="7766" y="13797"/>
                </a:cubicBezTo>
                <a:cubicBezTo>
                  <a:pt x="8069" y="14361"/>
                  <a:pt x="8327" y="14965"/>
                  <a:pt x="8560" y="15610"/>
                </a:cubicBezTo>
                <a:cubicBezTo>
                  <a:pt x="8713" y="16034"/>
                  <a:pt x="9015" y="16695"/>
                  <a:pt x="8932" y="17188"/>
                </a:cubicBezTo>
                <a:cubicBezTo>
                  <a:pt x="8887" y="17454"/>
                  <a:pt x="8506" y="17722"/>
                  <a:pt x="8370" y="18016"/>
                </a:cubicBezTo>
                <a:cubicBezTo>
                  <a:pt x="8184" y="18422"/>
                  <a:pt x="8411" y="18790"/>
                  <a:pt x="8324" y="19207"/>
                </a:cubicBezTo>
                <a:cubicBezTo>
                  <a:pt x="8214" y="19293"/>
                  <a:pt x="8050" y="19348"/>
                  <a:pt x="7999" y="19465"/>
                </a:cubicBezTo>
                <a:cubicBezTo>
                  <a:pt x="8129" y="19668"/>
                  <a:pt x="8327" y="19828"/>
                  <a:pt x="8471" y="19993"/>
                </a:cubicBezTo>
                <a:cubicBezTo>
                  <a:pt x="8627" y="20112"/>
                  <a:pt x="8524" y="20157"/>
                  <a:pt x="8524" y="20410"/>
                </a:cubicBezTo>
                <a:cubicBezTo>
                  <a:pt x="8524" y="20663"/>
                  <a:pt x="8033" y="20995"/>
                  <a:pt x="8468" y="21187"/>
                </a:cubicBezTo>
                <a:cubicBezTo>
                  <a:pt x="8905" y="21464"/>
                  <a:pt x="10322" y="21233"/>
                  <a:pt x="10568" y="20966"/>
                </a:cubicBezTo>
                <a:cubicBezTo>
                  <a:pt x="10570" y="20872"/>
                  <a:pt x="10513" y="20845"/>
                  <a:pt x="10484" y="20817"/>
                </a:cubicBezTo>
                <a:cubicBezTo>
                  <a:pt x="10526" y="20730"/>
                  <a:pt x="10508" y="20621"/>
                  <a:pt x="10508" y="20520"/>
                </a:cubicBezTo>
                <a:cubicBezTo>
                  <a:pt x="10508" y="20405"/>
                  <a:pt x="10516" y="20311"/>
                  <a:pt x="10463" y="20215"/>
                </a:cubicBezTo>
                <a:cubicBezTo>
                  <a:pt x="10706" y="20066"/>
                  <a:pt x="11187" y="19986"/>
                  <a:pt x="11177" y="19802"/>
                </a:cubicBezTo>
                <a:cubicBezTo>
                  <a:pt x="11169" y="19654"/>
                  <a:pt x="10831" y="19658"/>
                  <a:pt x="10758" y="19492"/>
                </a:cubicBezTo>
                <a:cubicBezTo>
                  <a:pt x="11279" y="18355"/>
                  <a:pt x="11191" y="17098"/>
                  <a:pt x="11086" y="15816"/>
                </a:cubicBezTo>
                <a:cubicBezTo>
                  <a:pt x="11059" y="15475"/>
                  <a:pt x="10921" y="15140"/>
                  <a:pt x="10896" y="14807"/>
                </a:cubicBezTo>
                <a:cubicBezTo>
                  <a:pt x="10877" y="14542"/>
                  <a:pt x="10975" y="14199"/>
                  <a:pt x="10944" y="13901"/>
                </a:cubicBezTo>
                <a:cubicBezTo>
                  <a:pt x="10913" y="13611"/>
                  <a:pt x="10720" y="13320"/>
                  <a:pt x="10710" y="13046"/>
                </a:cubicBezTo>
                <a:cubicBezTo>
                  <a:pt x="10700" y="12747"/>
                  <a:pt x="10757" y="12457"/>
                  <a:pt x="10782" y="12175"/>
                </a:cubicBezTo>
                <a:cubicBezTo>
                  <a:pt x="10845" y="12505"/>
                  <a:pt x="10911" y="12841"/>
                  <a:pt x="10982" y="13183"/>
                </a:cubicBezTo>
                <a:cubicBezTo>
                  <a:pt x="10941" y="13436"/>
                  <a:pt x="11237" y="13453"/>
                  <a:pt x="11218" y="13627"/>
                </a:cubicBezTo>
                <a:cubicBezTo>
                  <a:pt x="11168" y="14092"/>
                  <a:pt x="11198" y="14708"/>
                  <a:pt x="11146" y="15148"/>
                </a:cubicBezTo>
                <a:cubicBezTo>
                  <a:pt x="11035" y="16091"/>
                  <a:pt x="11147" y="16955"/>
                  <a:pt x="11658" y="17764"/>
                </a:cubicBezTo>
                <a:cubicBezTo>
                  <a:pt x="11805" y="18102"/>
                  <a:pt x="12408" y="18778"/>
                  <a:pt x="12365" y="19074"/>
                </a:cubicBezTo>
                <a:cubicBezTo>
                  <a:pt x="12322" y="19369"/>
                  <a:pt x="12474" y="20083"/>
                  <a:pt x="12365" y="20329"/>
                </a:cubicBezTo>
                <a:cubicBezTo>
                  <a:pt x="12237" y="20614"/>
                  <a:pt x="12993" y="20964"/>
                  <a:pt x="13506" y="20991"/>
                </a:cubicBezTo>
                <a:cubicBezTo>
                  <a:pt x="14067" y="21004"/>
                  <a:pt x="14390" y="21041"/>
                  <a:pt x="14240" y="20624"/>
                </a:cubicBezTo>
                <a:cubicBezTo>
                  <a:pt x="13966" y="20081"/>
                  <a:pt x="13817" y="19964"/>
                  <a:pt x="13739" y="19369"/>
                </a:cubicBezTo>
                <a:cubicBezTo>
                  <a:pt x="13732" y="19329"/>
                  <a:pt x="13734" y="19236"/>
                  <a:pt x="13703" y="19195"/>
                </a:cubicBezTo>
                <a:cubicBezTo>
                  <a:pt x="13159" y="18660"/>
                  <a:pt x="13265" y="16920"/>
                  <a:pt x="13186" y="15696"/>
                </a:cubicBezTo>
                <a:cubicBezTo>
                  <a:pt x="12973" y="14795"/>
                  <a:pt x="13398" y="14265"/>
                  <a:pt x="13410" y="14056"/>
                </a:cubicBezTo>
                <a:cubicBezTo>
                  <a:pt x="13410" y="13584"/>
                  <a:pt x="13309" y="13608"/>
                  <a:pt x="13604" y="13599"/>
                </a:cubicBezTo>
                <a:cubicBezTo>
                  <a:pt x="14360" y="13613"/>
                  <a:pt x="14683" y="13602"/>
                  <a:pt x="15267" y="13656"/>
                </a:cubicBezTo>
                <a:cubicBezTo>
                  <a:pt x="15623" y="13686"/>
                  <a:pt x="15507" y="13759"/>
                  <a:pt x="15630" y="14420"/>
                </a:cubicBezTo>
                <a:cubicBezTo>
                  <a:pt x="15751" y="14853"/>
                  <a:pt x="16116" y="15069"/>
                  <a:pt x="16263" y="16431"/>
                </a:cubicBezTo>
                <a:cubicBezTo>
                  <a:pt x="16444" y="17127"/>
                  <a:pt x="16918" y="17669"/>
                  <a:pt x="17333" y="18411"/>
                </a:cubicBezTo>
                <a:cubicBezTo>
                  <a:pt x="17625" y="18869"/>
                  <a:pt x="17805" y="19041"/>
                  <a:pt x="17846" y="19316"/>
                </a:cubicBezTo>
                <a:cubicBezTo>
                  <a:pt x="17868" y="19464"/>
                  <a:pt x="17459" y="19793"/>
                  <a:pt x="17475" y="19931"/>
                </a:cubicBezTo>
                <a:cubicBezTo>
                  <a:pt x="17423" y="20270"/>
                  <a:pt x="17805" y="20401"/>
                  <a:pt x="17814" y="20515"/>
                </a:cubicBezTo>
                <a:cubicBezTo>
                  <a:pt x="17880" y="20916"/>
                  <a:pt x="17848" y="21283"/>
                  <a:pt x="17930" y="21315"/>
                </a:cubicBezTo>
                <a:cubicBezTo>
                  <a:pt x="17957" y="21328"/>
                  <a:pt x="18012" y="21321"/>
                  <a:pt x="18036" y="21315"/>
                </a:cubicBezTo>
                <a:cubicBezTo>
                  <a:pt x="18134" y="21290"/>
                  <a:pt x="18131" y="20817"/>
                  <a:pt x="18168" y="20705"/>
                </a:cubicBezTo>
                <a:cubicBezTo>
                  <a:pt x="18219" y="20577"/>
                  <a:pt x="18481" y="20610"/>
                  <a:pt x="18594" y="20680"/>
                </a:cubicBezTo>
                <a:cubicBezTo>
                  <a:pt x="18648" y="20711"/>
                  <a:pt x="18885" y="21017"/>
                  <a:pt x="19034" y="21142"/>
                </a:cubicBezTo>
                <a:cubicBezTo>
                  <a:pt x="19290" y="21314"/>
                  <a:pt x="19789" y="21330"/>
                  <a:pt x="20194" y="21328"/>
                </a:cubicBezTo>
                <a:cubicBezTo>
                  <a:pt x="20329" y="21327"/>
                  <a:pt x="20451" y="21324"/>
                  <a:pt x="20552" y="21324"/>
                </a:cubicBezTo>
                <a:cubicBezTo>
                  <a:pt x="21028" y="21324"/>
                  <a:pt x="21600" y="21055"/>
                  <a:pt x="20966" y="20953"/>
                </a:cubicBezTo>
                <a:cubicBezTo>
                  <a:pt x="20259" y="20894"/>
                  <a:pt x="20135" y="20704"/>
                  <a:pt x="19871" y="20395"/>
                </a:cubicBezTo>
                <a:cubicBezTo>
                  <a:pt x="19575" y="20049"/>
                  <a:pt x="19357" y="19829"/>
                  <a:pt x="19236" y="18966"/>
                </a:cubicBezTo>
                <a:cubicBezTo>
                  <a:pt x="18845" y="18103"/>
                  <a:pt x="18921" y="16861"/>
                  <a:pt x="18457" y="15876"/>
                </a:cubicBezTo>
                <a:cubicBezTo>
                  <a:pt x="18302" y="15549"/>
                  <a:pt x="18139" y="15487"/>
                  <a:pt x="18139" y="14879"/>
                </a:cubicBezTo>
                <a:cubicBezTo>
                  <a:pt x="18143" y="14502"/>
                  <a:pt x="18018" y="14136"/>
                  <a:pt x="18067" y="13853"/>
                </a:cubicBezTo>
                <a:cubicBezTo>
                  <a:pt x="18043" y="13111"/>
                  <a:pt x="18135" y="12218"/>
                  <a:pt x="17800" y="11347"/>
                </a:cubicBezTo>
                <a:cubicBezTo>
                  <a:pt x="17485" y="10525"/>
                  <a:pt x="17301" y="9634"/>
                  <a:pt x="17018" y="8837"/>
                </a:cubicBezTo>
                <a:cubicBezTo>
                  <a:pt x="16774" y="8041"/>
                  <a:pt x="17164" y="7771"/>
                  <a:pt x="17040" y="7368"/>
                </a:cubicBezTo>
                <a:cubicBezTo>
                  <a:pt x="17032" y="7339"/>
                  <a:pt x="17019" y="7311"/>
                  <a:pt x="17009" y="7285"/>
                </a:cubicBezTo>
                <a:cubicBezTo>
                  <a:pt x="17025" y="7280"/>
                  <a:pt x="17043" y="7277"/>
                  <a:pt x="17059" y="7272"/>
                </a:cubicBezTo>
                <a:cubicBezTo>
                  <a:pt x="17152" y="7239"/>
                  <a:pt x="17326" y="7104"/>
                  <a:pt x="17507" y="7006"/>
                </a:cubicBezTo>
                <a:cubicBezTo>
                  <a:pt x="17769" y="7031"/>
                  <a:pt x="18071" y="7064"/>
                  <a:pt x="18317" y="7060"/>
                </a:cubicBezTo>
                <a:cubicBezTo>
                  <a:pt x="18384" y="7059"/>
                  <a:pt x="18447" y="7057"/>
                  <a:pt x="18505" y="7055"/>
                </a:cubicBezTo>
                <a:cubicBezTo>
                  <a:pt x="18884" y="7088"/>
                  <a:pt x="19325" y="7069"/>
                  <a:pt x="19489" y="7044"/>
                </a:cubicBezTo>
                <a:cubicBezTo>
                  <a:pt x="19971" y="6971"/>
                  <a:pt x="20159" y="6324"/>
                  <a:pt x="19359" y="5699"/>
                </a:cubicBezTo>
                <a:cubicBezTo>
                  <a:pt x="18273" y="4850"/>
                  <a:pt x="17862" y="4356"/>
                  <a:pt x="17328" y="3922"/>
                </a:cubicBezTo>
                <a:cubicBezTo>
                  <a:pt x="16832" y="3516"/>
                  <a:pt x="16143" y="3542"/>
                  <a:pt x="15606" y="3516"/>
                </a:cubicBezTo>
                <a:cubicBezTo>
                  <a:pt x="15063" y="3490"/>
                  <a:pt x="15192" y="3318"/>
                  <a:pt x="14827" y="3152"/>
                </a:cubicBezTo>
                <a:cubicBezTo>
                  <a:pt x="14690" y="3090"/>
                  <a:pt x="14507" y="3099"/>
                  <a:pt x="14249" y="3118"/>
                </a:cubicBezTo>
                <a:cubicBezTo>
                  <a:pt x="14216" y="2967"/>
                  <a:pt x="14119" y="2716"/>
                  <a:pt x="14454" y="2686"/>
                </a:cubicBezTo>
                <a:cubicBezTo>
                  <a:pt x="14862" y="2652"/>
                  <a:pt x="15204" y="2329"/>
                  <a:pt x="15402" y="2112"/>
                </a:cubicBezTo>
                <a:cubicBezTo>
                  <a:pt x="15897" y="1438"/>
                  <a:pt x="16099" y="1487"/>
                  <a:pt x="16073" y="1142"/>
                </a:cubicBezTo>
                <a:cubicBezTo>
                  <a:pt x="15895" y="475"/>
                  <a:pt x="15175" y="0"/>
                  <a:pt x="14261" y="0"/>
                </a:cubicBezTo>
                <a:close/>
              </a:path>
            </a:pathLst>
          </a:custGeom>
          <a:ln w="3175">
            <a:miter lim="400000"/>
          </a:ln>
        </p:spPr>
      </p:pic>
      <p:sp>
        <p:nvSpPr>
          <p:cNvPr id="46" name="Shape 133"/>
          <p:cNvSpPr/>
          <p:nvPr/>
        </p:nvSpPr>
        <p:spPr>
          <a:xfrm>
            <a:off x="2536040" y="2663897"/>
            <a:ext cx="1018907" cy="1"/>
          </a:xfrm>
          <a:prstGeom prst="line">
            <a:avLst/>
          </a:prstGeom>
          <a:ln w="12700">
            <a:solidFill>
              <a:srgbClr val="000000"/>
            </a:solidFill>
            <a:miter lim="400000"/>
          </a:ln>
        </p:spPr>
        <p:txBody>
          <a:bodyPr lIns="14288" tIns="14288" rIns="14288" bIns="14288" anchor="ctr"/>
          <a:lstStyle/>
          <a:p>
            <a:pPr>
              <a:defRPr sz="2000"/>
            </a:pPr>
            <a:endParaRPr sz="1500">
              <a:latin typeface="Arial" panose="020B0604020202020204" pitchFamily="34" charset="0"/>
              <a:cs typeface="Arial" panose="020B0604020202020204" pitchFamily="34" charset="0"/>
            </a:endParaRPr>
          </a:p>
        </p:txBody>
      </p:sp>
      <p:sp>
        <p:nvSpPr>
          <p:cNvPr id="47" name="Shape 134"/>
          <p:cNvSpPr/>
          <p:nvPr/>
        </p:nvSpPr>
        <p:spPr>
          <a:xfrm>
            <a:off x="130734" y="1559774"/>
            <a:ext cx="3010759" cy="250454"/>
          </a:xfrm>
          <a:prstGeom prst="rect">
            <a:avLst/>
          </a:prstGeom>
          <a:ln w="3175">
            <a:miter lim="400000"/>
          </a:ln>
          <a:extLst>
            <a:ext uri="{C572A759-6A51-4108-AA02-DFA0A04FC94B}">
              <ma14:wrappingTextBoxFlag xmlns="" xmlns:ma14="http://schemas.microsoft.com/office/mac/drawingml/2011/main" val="1"/>
            </a:ext>
          </a:extLst>
        </p:spPr>
        <p:txBody>
          <a:bodyPr wrap="square" lIns="14288" tIns="14288" rIns="14288" bIns="14288" anchor="ctr">
            <a:spAutoFit/>
          </a:bodyPr>
          <a:lstStyle>
            <a:lvl1pPr algn="l" defTabSz="1219200">
              <a:lnSpc>
                <a:spcPct val="90000"/>
              </a:lnSpc>
              <a:spcBef>
                <a:spcPts val="1300"/>
              </a:spcBef>
              <a:defRPr sz="2600">
                <a:solidFill>
                  <a:srgbClr val="4F4F4F"/>
                </a:solidFill>
                <a:latin typeface="Myriad Pro Semibold"/>
                <a:ea typeface="Myriad Pro Semibold"/>
                <a:cs typeface="Myriad Pro Semibold"/>
                <a:sym typeface="Myriad Pro Semibold"/>
              </a:defRPr>
            </a:lvl1pPr>
          </a:lstStyle>
          <a:p>
            <a:r>
              <a:rPr sz="1600" dirty="0" err="1">
                <a:solidFill>
                  <a:schemeClr val="tx1">
                    <a:lumMod val="95000"/>
                    <a:lumOff val="5000"/>
                  </a:schemeClr>
                </a:solidFill>
                <a:latin typeface="Arial" panose="020B0604020202020204" pitchFamily="34" charset="0"/>
                <a:cs typeface="Arial" panose="020B0604020202020204" pitchFamily="34" charset="0"/>
              </a:rPr>
              <a:t>Organised</a:t>
            </a:r>
            <a:r>
              <a:rPr sz="1600" dirty="0">
                <a:solidFill>
                  <a:schemeClr val="tx1">
                    <a:lumMod val="95000"/>
                    <a:lumOff val="5000"/>
                  </a:schemeClr>
                </a:solidFill>
                <a:latin typeface="Arial" panose="020B0604020202020204" pitchFamily="34" charset="0"/>
                <a:cs typeface="Arial" panose="020B0604020202020204" pitchFamily="34" charset="0"/>
              </a:rPr>
              <a:t> and Detail-oriented</a:t>
            </a:r>
          </a:p>
        </p:txBody>
      </p:sp>
      <p:sp>
        <p:nvSpPr>
          <p:cNvPr id="48" name="Shape 135"/>
          <p:cNvSpPr/>
          <p:nvPr/>
        </p:nvSpPr>
        <p:spPr>
          <a:xfrm>
            <a:off x="5992165" y="2439892"/>
            <a:ext cx="2714088" cy="250454"/>
          </a:xfrm>
          <a:prstGeom prst="rect">
            <a:avLst/>
          </a:prstGeom>
          <a:ln w="3175">
            <a:miter lim="400000"/>
          </a:ln>
          <a:extLst>
            <a:ext uri="{C572A759-6A51-4108-AA02-DFA0A04FC94B}">
              <ma14:wrappingTextBoxFlag xmlns="" xmlns:ma14="http://schemas.microsoft.com/office/mac/drawingml/2011/main" val="1"/>
            </a:ext>
          </a:extLst>
        </p:spPr>
        <p:txBody>
          <a:bodyPr wrap="square" lIns="14288" tIns="14288" rIns="14288" bIns="14288" anchor="ctr">
            <a:spAutoFit/>
          </a:bodyPr>
          <a:lstStyle>
            <a:lvl1pPr algn="l" defTabSz="1219200">
              <a:lnSpc>
                <a:spcPct val="90000"/>
              </a:lnSpc>
              <a:spcBef>
                <a:spcPts val="1300"/>
              </a:spcBef>
              <a:defRPr sz="2600">
                <a:solidFill>
                  <a:srgbClr val="4F4F4F"/>
                </a:solidFill>
                <a:latin typeface="Myriad Pro Semibold"/>
                <a:ea typeface="Myriad Pro Semibold"/>
                <a:cs typeface="Myriad Pro Semibold"/>
                <a:sym typeface="Myriad Pro Semibold"/>
              </a:defRPr>
            </a:lvl1pPr>
          </a:lstStyle>
          <a:p>
            <a:r>
              <a:rPr sz="1600">
                <a:solidFill>
                  <a:schemeClr val="tx1">
                    <a:lumMod val="95000"/>
                    <a:lumOff val="5000"/>
                  </a:schemeClr>
                </a:solidFill>
                <a:latin typeface="Arial" panose="020B0604020202020204" pitchFamily="34" charset="0"/>
                <a:cs typeface="Arial" panose="020B0604020202020204" pitchFamily="34" charset="0"/>
              </a:rPr>
              <a:t>Have Strong People Skills</a:t>
            </a:r>
          </a:p>
        </p:txBody>
      </p:sp>
      <p:sp>
        <p:nvSpPr>
          <p:cNvPr id="49" name="Shape 136"/>
          <p:cNvSpPr/>
          <p:nvPr/>
        </p:nvSpPr>
        <p:spPr>
          <a:xfrm>
            <a:off x="596062" y="2526359"/>
            <a:ext cx="2176807" cy="275076"/>
          </a:xfrm>
          <a:prstGeom prst="rect">
            <a:avLst/>
          </a:prstGeom>
          <a:ln w="3175">
            <a:miter lim="400000"/>
          </a:ln>
          <a:extLst>
            <a:ext uri="{C572A759-6A51-4108-AA02-DFA0A04FC94B}">
              <ma14:wrappingTextBoxFlag xmlns="" xmlns:ma14="http://schemas.microsoft.com/office/mac/drawingml/2011/main" val="1"/>
            </a:ext>
          </a:extLst>
        </p:spPr>
        <p:txBody>
          <a:bodyPr wrap="square" lIns="14288" tIns="14288" rIns="14288" bIns="14288" anchor="ctr">
            <a:spAutoFit/>
          </a:bodyPr>
          <a:lstStyle>
            <a:lvl1pPr algn="l" defTabSz="1219200">
              <a:defRPr sz="2600">
                <a:solidFill>
                  <a:srgbClr val="4F4F4F"/>
                </a:solidFill>
                <a:latin typeface="Myriad Pro Semibold"/>
                <a:ea typeface="Myriad Pro Semibold"/>
                <a:cs typeface="Myriad Pro Semibold"/>
                <a:sym typeface="Myriad Pro Semibold"/>
              </a:defRPr>
            </a:lvl1pPr>
          </a:lstStyle>
          <a:p>
            <a:r>
              <a:rPr sz="1600" dirty="0">
                <a:solidFill>
                  <a:schemeClr val="tx1">
                    <a:lumMod val="95000"/>
                    <a:lumOff val="5000"/>
                  </a:schemeClr>
                </a:solidFill>
                <a:latin typeface="Arial" panose="020B0604020202020204" pitchFamily="34" charset="0"/>
                <a:cs typeface="Arial" panose="020B0604020202020204" pitchFamily="34" charset="0"/>
              </a:rPr>
              <a:t>A Numbers Person</a:t>
            </a:r>
          </a:p>
        </p:txBody>
      </p:sp>
      <p:sp>
        <p:nvSpPr>
          <p:cNvPr id="50" name="Shape 142"/>
          <p:cNvSpPr/>
          <p:nvPr/>
        </p:nvSpPr>
        <p:spPr>
          <a:xfrm>
            <a:off x="5992162" y="1536412"/>
            <a:ext cx="1786961" cy="472053"/>
          </a:xfrm>
          <a:prstGeom prst="rect">
            <a:avLst/>
          </a:prstGeom>
          <a:ln w="3175">
            <a:miter lim="400000"/>
          </a:ln>
          <a:extLst>
            <a:ext uri="{C572A759-6A51-4108-AA02-DFA0A04FC94B}">
              <ma14:wrappingTextBoxFlag xmlns="" xmlns:ma14="http://schemas.microsoft.com/office/mac/drawingml/2011/main" val="1"/>
            </a:ext>
          </a:extLst>
        </p:spPr>
        <p:txBody>
          <a:bodyPr wrap="square" lIns="14288" tIns="14288" rIns="14288" bIns="14288" anchor="ctr">
            <a:spAutoFit/>
          </a:bodyPr>
          <a:lstStyle>
            <a:lvl1pPr algn="l" defTabSz="1219200">
              <a:lnSpc>
                <a:spcPct val="90000"/>
              </a:lnSpc>
              <a:spcBef>
                <a:spcPts val="1300"/>
              </a:spcBef>
              <a:defRPr sz="2600">
                <a:solidFill>
                  <a:srgbClr val="4F4F4F"/>
                </a:solidFill>
                <a:latin typeface="Myriad Pro Semibold"/>
                <a:ea typeface="Myriad Pro Semibold"/>
                <a:cs typeface="Myriad Pro Semibold"/>
                <a:sym typeface="Myriad Pro Semibold"/>
              </a:defRPr>
            </a:lvl1pPr>
          </a:lstStyle>
          <a:p>
            <a:r>
              <a:rPr lang="en-US" sz="1600" dirty="0">
                <a:solidFill>
                  <a:schemeClr val="tx1">
                    <a:lumMod val="95000"/>
                    <a:lumOff val="5000"/>
                  </a:schemeClr>
                </a:solidFill>
                <a:latin typeface="Arial" panose="020B0604020202020204" pitchFamily="34" charset="0"/>
                <a:cs typeface="Arial" panose="020B0604020202020204" pitchFamily="34" charset="0"/>
              </a:rPr>
              <a:t>Good Analytical Skill</a:t>
            </a:r>
            <a:endParaRPr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1" name="Shape 143"/>
          <p:cNvSpPr/>
          <p:nvPr/>
        </p:nvSpPr>
        <p:spPr>
          <a:xfrm>
            <a:off x="5992165" y="3282111"/>
            <a:ext cx="2022660" cy="472053"/>
          </a:xfrm>
          <a:prstGeom prst="rect">
            <a:avLst/>
          </a:prstGeom>
          <a:ln w="3175">
            <a:miter lim="400000"/>
          </a:ln>
          <a:extLst>
            <a:ext uri="{C572A759-6A51-4108-AA02-DFA0A04FC94B}">
              <ma14:wrappingTextBoxFlag xmlns="" xmlns:ma14="http://schemas.microsoft.com/office/mac/drawingml/2011/main" val="1"/>
            </a:ext>
          </a:extLst>
        </p:spPr>
        <p:txBody>
          <a:bodyPr wrap="square" lIns="14288" tIns="14288" rIns="14288" bIns="14288" anchor="ctr">
            <a:spAutoFit/>
          </a:bodyPr>
          <a:lstStyle>
            <a:lvl1pPr algn="l" defTabSz="1219200">
              <a:lnSpc>
                <a:spcPct val="90000"/>
              </a:lnSpc>
              <a:spcBef>
                <a:spcPts val="1300"/>
              </a:spcBef>
              <a:defRPr sz="2600">
                <a:solidFill>
                  <a:srgbClr val="4F4F4F"/>
                </a:solidFill>
                <a:latin typeface="Myriad Pro Semibold"/>
                <a:ea typeface="Myriad Pro Semibold"/>
                <a:cs typeface="Myriad Pro Semibold"/>
                <a:sym typeface="Myriad Pro Semibold"/>
              </a:defRPr>
            </a:lvl1pPr>
          </a:lstStyle>
          <a:p>
            <a:r>
              <a:rPr sz="1600">
                <a:solidFill>
                  <a:schemeClr val="tx1">
                    <a:lumMod val="95000"/>
                    <a:lumOff val="5000"/>
                  </a:schemeClr>
                </a:solidFill>
                <a:latin typeface="Arial" panose="020B0604020202020204" pitchFamily="34" charset="0"/>
                <a:cs typeface="Arial" panose="020B0604020202020204" pitchFamily="34" charset="0"/>
              </a:rPr>
              <a:t>Strategic, "Big Picture" Person</a:t>
            </a:r>
          </a:p>
        </p:txBody>
      </p:sp>
      <p:sp>
        <p:nvSpPr>
          <p:cNvPr id="52" name="Shape 144"/>
          <p:cNvSpPr/>
          <p:nvPr/>
        </p:nvSpPr>
        <p:spPr>
          <a:xfrm>
            <a:off x="4897956" y="3518136"/>
            <a:ext cx="730148" cy="1"/>
          </a:xfrm>
          <a:prstGeom prst="line">
            <a:avLst/>
          </a:prstGeom>
          <a:ln w="12700">
            <a:solidFill>
              <a:srgbClr val="000000"/>
            </a:solidFill>
            <a:miter lim="400000"/>
          </a:ln>
        </p:spPr>
        <p:txBody>
          <a:bodyPr lIns="14288" tIns="14288" rIns="14288" bIns="14288" anchor="ctr"/>
          <a:lstStyle/>
          <a:p>
            <a:pPr>
              <a:defRPr sz="2000"/>
            </a:pPr>
            <a:endParaRPr sz="150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EEDC0655-5C93-45CD-8DDD-405A2A502254}"/>
              </a:ext>
            </a:extLst>
          </p:cNvPr>
          <p:cNvSpPr txBox="1">
            <a:spLocks/>
          </p:cNvSpPr>
          <p:nvPr/>
        </p:nvSpPr>
        <p:spPr>
          <a:xfrm>
            <a:off x="0" y="100655"/>
            <a:ext cx="6172200" cy="642938"/>
          </a:xfrm>
          <a:prstGeom prst="rect">
            <a:avLst/>
          </a:prstGeom>
        </p:spPr>
        <p:txBody>
          <a:bodyP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2400" b="1" dirty="0">
                <a:solidFill>
                  <a:srgbClr val="181C62"/>
                </a:solidFill>
              </a:rPr>
              <a:t>   Is Business Analytics for you?</a:t>
            </a:r>
            <a:endParaRPr lang="en-US" sz="1800" dirty="0">
              <a:solidFill>
                <a:srgbClr val="181C62"/>
              </a:solidFill>
            </a:endParaRPr>
          </a:p>
        </p:txBody>
      </p:sp>
    </p:spTree>
    <p:extLst>
      <p:ext uri="{BB962C8B-B14F-4D97-AF65-F5344CB8AC3E}">
        <p14:creationId xmlns:p14="http://schemas.microsoft.com/office/powerpoint/2010/main" val="3218582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p:cNvSpPr/>
          <p:nvPr/>
        </p:nvSpPr>
        <p:spPr>
          <a:xfrm>
            <a:off x="2" y="3856244"/>
            <a:ext cx="9144001" cy="1020401"/>
          </a:xfrm>
          <a:prstGeom prst="rect">
            <a:avLst/>
          </a:prstGeom>
          <a:gradFill>
            <a:gsLst>
              <a:gs pos="0">
                <a:srgbClr val="C60C30"/>
              </a:gs>
              <a:gs pos="100000">
                <a:srgbClr val="980925"/>
              </a:gs>
            </a:gsLst>
            <a:lin ang="20439028" scaled="0"/>
          </a:gradFill>
          <a:ln w="12700">
            <a:miter lim="400000"/>
          </a:ln>
        </p:spPr>
        <p:txBody>
          <a:bodyPr lIns="45719" rIns="45719" anchor="ctr"/>
          <a:lstStyle/>
          <a:p>
            <a:pPr algn="ctr">
              <a:defRPr>
                <a:solidFill>
                  <a:srgbClr val="FFFFFF"/>
                </a:solidFill>
              </a:defRPr>
            </a:pPr>
            <a:endParaRPr sz="1200"/>
          </a:p>
        </p:txBody>
      </p:sp>
      <p:sp>
        <p:nvSpPr>
          <p:cNvPr id="23" name="Flowchart: Data 22"/>
          <p:cNvSpPr/>
          <p:nvPr/>
        </p:nvSpPr>
        <p:spPr>
          <a:xfrm flipH="1">
            <a:off x="3387437" y="3849519"/>
            <a:ext cx="1350818" cy="1023819"/>
          </a:xfrm>
          <a:prstGeom prst="flowChartInputOutput">
            <a:avLst/>
          </a:prstGeom>
          <a:solidFill>
            <a:schemeClr val="accent2">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Image" descr="Image"/>
          <p:cNvPicPr>
            <a:picLocks/>
          </p:cNvPicPr>
          <p:nvPr/>
        </p:nvPicPr>
        <p:blipFill>
          <a:blip r:embed="rId3" cstate="screen">
            <a:extLst>
              <a:ext uri="{28A0092B-C50C-407E-A947-70E740481C1C}">
                <a14:useLocalDpi xmlns:a14="http://schemas.microsoft.com/office/drawing/2010/main"/>
              </a:ext>
            </a:extLst>
          </a:blip>
          <a:srcRect/>
          <a:stretch>
            <a:fillRect/>
          </a:stretch>
        </p:blipFill>
        <p:spPr>
          <a:xfrm>
            <a:off x="5772" y="0"/>
            <a:ext cx="4604147" cy="48733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5346" y="0"/>
                </a:lnTo>
                <a:lnTo>
                  <a:pt x="0" y="0"/>
                </a:lnTo>
                <a:close/>
              </a:path>
            </a:pathLst>
          </a:custGeom>
        </p:spPr>
      </p:pic>
      <p:sp>
        <p:nvSpPr>
          <p:cNvPr id="5" name="Shape 186"/>
          <p:cNvSpPr txBox="1">
            <a:spLocks/>
          </p:cNvSpPr>
          <p:nvPr/>
        </p:nvSpPr>
        <p:spPr>
          <a:xfrm>
            <a:off x="493116" y="323130"/>
            <a:ext cx="8261681" cy="6155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b="1" spc="-50" dirty="0">
                <a:solidFill>
                  <a:schemeClr val="tx2"/>
                </a:solidFill>
              </a:rPr>
              <a:t>Singapore, a Cosmopolitan Global Melting Pot</a:t>
            </a:r>
          </a:p>
        </p:txBody>
      </p:sp>
      <p:sp>
        <p:nvSpPr>
          <p:cNvPr id="6" name="Shape 154"/>
          <p:cNvSpPr txBox="1"/>
          <p:nvPr/>
        </p:nvSpPr>
        <p:spPr>
          <a:xfrm>
            <a:off x="5392650" y="2778558"/>
            <a:ext cx="3362146" cy="307773"/>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sz="1400" b="1">
                <a:solidFill>
                  <a:srgbClr val="0F56A6"/>
                </a:solidFill>
                <a:latin typeface="Arial"/>
                <a:ea typeface="Arial"/>
                <a:cs typeface="Arial"/>
                <a:sym typeface="Arial"/>
              </a:defRPr>
            </a:lvl1pPr>
          </a:lstStyle>
          <a:p>
            <a:r>
              <a:rPr lang="en-US" dirty="0"/>
              <a:t>Dynamic, Multi-racial &amp; Multi-cultural</a:t>
            </a:r>
            <a:endParaRPr dirty="0"/>
          </a:p>
        </p:txBody>
      </p:sp>
      <p:sp>
        <p:nvSpPr>
          <p:cNvPr id="7" name="Shape 155"/>
          <p:cNvSpPr txBox="1"/>
          <p:nvPr/>
        </p:nvSpPr>
        <p:spPr>
          <a:xfrm>
            <a:off x="5392650" y="3047838"/>
            <a:ext cx="3080505"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200">
                <a:solidFill>
                  <a:srgbClr val="535353"/>
                </a:solidFill>
                <a:latin typeface="Arial"/>
                <a:ea typeface="Arial"/>
                <a:cs typeface="Arial"/>
                <a:sym typeface="Arial"/>
              </a:defRPr>
            </a:pPr>
            <a:r>
              <a:rPr lang="en-US" dirty="0"/>
              <a:t>Unique confluence of East and West, </a:t>
            </a:r>
            <a:r>
              <a:rPr lang="en-SG" sz="1200" dirty="0"/>
              <a:t>Asia’s most culturally diverse country and most liveable cities</a:t>
            </a:r>
            <a:r>
              <a:rPr lang="en-SG" sz="1200" baseline="31998" dirty="0"/>
              <a:t> 3</a:t>
            </a:r>
            <a:endParaRPr sz="1200" baseline="31998" dirty="0"/>
          </a:p>
        </p:txBody>
      </p:sp>
      <p:sp>
        <p:nvSpPr>
          <p:cNvPr id="8" name="Shape 151"/>
          <p:cNvSpPr txBox="1"/>
          <p:nvPr/>
        </p:nvSpPr>
        <p:spPr>
          <a:xfrm>
            <a:off x="5392651" y="1918955"/>
            <a:ext cx="2794904" cy="30777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0F56A6"/>
                </a:solidFill>
                <a:latin typeface="Arial"/>
                <a:ea typeface="Arial"/>
                <a:cs typeface="Arial"/>
                <a:sym typeface="Arial"/>
              </a:defRPr>
            </a:lvl1pPr>
          </a:lstStyle>
          <a:p>
            <a:r>
              <a:rPr dirty="0"/>
              <a:t>Global </a:t>
            </a:r>
            <a:r>
              <a:rPr lang="en-US" dirty="0"/>
              <a:t>Business</a:t>
            </a:r>
            <a:r>
              <a:rPr dirty="0"/>
              <a:t> Hub</a:t>
            </a:r>
          </a:p>
        </p:txBody>
      </p:sp>
      <p:sp>
        <p:nvSpPr>
          <p:cNvPr id="9" name="Shape 156"/>
          <p:cNvSpPr txBox="1"/>
          <p:nvPr/>
        </p:nvSpPr>
        <p:spPr>
          <a:xfrm>
            <a:off x="5392651" y="2156021"/>
            <a:ext cx="2794904"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200">
                <a:solidFill>
                  <a:srgbClr val="535353"/>
                </a:solidFill>
                <a:latin typeface="Arial"/>
                <a:ea typeface="Arial"/>
                <a:cs typeface="Arial"/>
                <a:sym typeface="Arial"/>
              </a:defRPr>
            </a:pPr>
            <a:r>
              <a:rPr lang="en-US" sz="1200" dirty="0"/>
              <a:t>World’s most competitive nation</a:t>
            </a:r>
            <a:r>
              <a:rPr sz="1200" baseline="31998" dirty="0"/>
              <a:t>1</a:t>
            </a:r>
            <a:r>
              <a:rPr lang="en-US" sz="1200" dirty="0">
                <a:solidFill>
                  <a:srgbClr val="535353"/>
                </a:solidFill>
                <a:latin typeface="Arial"/>
                <a:cs typeface="Arial"/>
              </a:rPr>
              <a:t>, with the best investment potential</a:t>
            </a:r>
            <a:r>
              <a:rPr lang="en-SG" sz="1200" baseline="31998" dirty="0"/>
              <a:t> 2</a:t>
            </a:r>
            <a:endParaRPr sz="1200" dirty="0">
              <a:solidFill>
                <a:srgbClr val="535353"/>
              </a:solidFill>
              <a:latin typeface="Arial"/>
              <a:cs typeface="Arial"/>
            </a:endParaRPr>
          </a:p>
        </p:txBody>
      </p:sp>
      <p:sp>
        <p:nvSpPr>
          <p:cNvPr id="10" name="Shape 152"/>
          <p:cNvSpPr txBox="1"/>
          <p:nvPr/>
        </p:nvSpPr>
        <p:spPr>
          <a:xfrm>
            <a:off x="5392654" y="1013964"/>
            <a:ext cx="3302001" cy="30777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spc="-14">
                <a:solidFill>
                  <a:srgbClr val="0F56A6"/>
                </a:solidFill>
                <a:latin typeface="Arial"/>
                <a:ea typeface="Arial"/>
                <a:cs typeface="Arial"/>
                <a:sym typeface="Arial"/>
              </a:defRPr>
            </a:lvl1pPr>
          </a:lstStyle>
          <a:p>
            <a:r>
              <a:rPr lang="en-US" dirty="0"/>
              <a:t>Singapore – Heart of Asia</a:t>
            </a:r>
            <a:endParaRPr dirty="0"/>
          </a:p>
        </p:txBody>
      </p:sp>
      <p:sp>
        <p:nvSpPr>
          <p:cNvPr id="11" name="Shape 157"/>
          <p:cNvSpPr txBox="1"/>
          <p:nvPr/>
        </p:nvSpPr>
        <p:spPr>
          <a:xfrm>
            <a:off x="5392651" y="1251030"/>
            <a:ext cx="2794904"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200">
                <a:solidFill>
                  <a:srgbClr val="535353"/>
                </a:solidFill>
                <a:latin typeface="Arial"/>
                <a:ea typeface="Arial"/>
                <a:cs typeface="Arial"/>
                <a:sym typeface="Arial"/>
              </a:defRPr>
            </a:lvl1pPr>
          </a:lstStyle>
          <a:p>
            <a:r>
              <a:rPr lang="en-US" dirty="0"/>
              <a:t>One of the fastest growing economic regions in the world that helps tap into Asia’s growth</a:t>
            </a:r>
            <a:endParaRPr dirty="0"/>
          </a:p>
        </p:txBody>
      </p:sp>
      <p:sp>
        <p:nvSpPr>
          <p:cNvPr id="12" name="Circle"/>
          <p:cNvSpPr/>
          <p:nvPr/>
        </p:nvSpPr>
        <p:spPr>
          <a:xfrm>
            <a:off x="4615045" y="1043158"/>
            <a:ext cx="508001" cy="518667"/>
          </a:xfrm>
          <a:prstGeom prst="ellipse">
            <a:avLst/>
          </a:prstGeom>
          <a:ln w="25400">
            <a:solidFill>
              <a:srgbClr val="0F56A6"/>
            </a:solidFill>
            <a:miter lim="400000"/>
          </a:ln>
        </p:spPr>
        <p:txBody>
          <a:bodyPr lIns="45719" rIns="45719" anchor="ctr"/>
          <a:lstStyle/>
          <a:p>
            <a:endParaRPr/>
          </a:p>
        </p:txBody>
      </p:sp>
      <p:sp>
        <p:nvSpPr>
          <p:cNvPr id="13" name="Circle"/>
          <p:cNvSpPr/>
          <p:nvPr/>
        </p:nvSpPr>
        <p:spPr>
          <a:xfrm>
            <a:off x="4615045" y="1922091"/>
            <a:ext cx="508001" cy="518667"/>
          </a:xfrm>
          <a:prstGeom prst="ellipse">
            <a:avLst/>
          </a:prstGeom>
          <a:ln w="25400">
            <a:solidFill>
              <a:srgbClr val="0F56A6"/>
            </a:solidFill>
            <a:miter lim="400000"/>
          </a:ln>
        </p:spPr>
        <p:txBody>
          <a:bodyPr lIns="45719" rIns="45719" anchor="ctr"/>
          <a:lstStyle/>
          <a:p>
            <a:endParaRPr/>
          </a:p>
        </p:txBody>
      </p:sp>
      <p:sp>
        <p:nvSpPr>
          <p:cNvPr id="14" name="Circle"/>
          <p:cNvSpPr/>
          <p:nvPr/>
        </p:nvSpPr>
        <p:spPr>
          <a:xfrm>
            <a:off x="4615045" y="2849505"/>
            <a:ext cx="508001" cy="518667"/>
          </a:xfrm>
          <a:prstGeom prst="ellipse">
            <a:avLst/>
          </a:prstGeom>
          <a:ln w="25400">
            <a:solidFill>
              <a:srgbClr val="0F56A6"/>
            </a:solidFill>
            <a:miter lim="400000"/>
          </a:ln>
        </p:spPr>
        <p:txBody>
          <a:bodyPr lIns="45719" rIns="45719" anchor="ctr"/>
          <a:lstStyle/>
          <a:p>
            <a:endParaRPr/>
          </a:p>
        </p:txBody>
      </p:sp>
      <p:sp>
        <p:nvSpPr>
          <p:cNvPr id="15" name="Line"/>
          <p:cNvSpPr/>
          <p:nvPr/>
        </p:nvSpPr>
        <p:spPr>
          <a:xfrm flipV="1">
            <a:off x="5295183" y="1043158"/>
            <a:ext cx="1" cy="538709"/>
          </a:xfrm>
          <a:prstGeom prst="line">
            <a:avLst/>
          </a:prstGeom>
          <a:ln w="12700">
            <a:solidFill>
              <a:srgbClr val="A7A7A7"/>
            </a:solidFill>
          </a:ln>
        </p:spPr>
        <p:txBody>
          <a:bodyPr lIns="45719" rIns="45719"/>
          <a:lstStyle/>
          <a:p>
            <a:endParaRPr/>
          </a:p>
        </p:txBody>
      </p:sp>
      <p:sp>
        <p:nvSpPr>
          <p:cNvPr id="16" name="Line"/>
          <p:cNvSpPr/>
          <p:nvPr/>
        </p:nvSpPr>
        <p:spPr>
          <a:xfrm flipV="1">
            <a:off x="5295183" y="1948767"/>
            <a:ext cx="1" cy="538709"/>
          </a:xfrm>
          <a:prstGeom prst="line">
            <a:avLst/>
          </a:prstGeom>
          <a:ln w="12700">
            <a:solidFill>
              <a:srgbClr val="A7A7A7"/>
            </a:solidFill>
          </a:ln>
        </p:spPr>
        <p:txBody>
          <a:bodyPr lIns="45719" rIns="45719"/>
          <a:lstStyle/>
          <a:p>
            <a:endParaRPr/>
          </a:p>
        </p:txBody>
      </p:sp>
      <p:sp>
        <p:nvSpPr>
          <p:cNvPr id="17" name="Line"/>
          <p:cNvSpPr/>
          <p:nvPr/>
        </p:nvSpPr>
        <p:spPr>
          <a:xfrm flipV="1">
            <a:off x="5295183" y="2831186"/>
            <a:ext cx="1" cy="589338"/>
          </a:xfrm>
          <a:prstGeom prst="line">
            <a:avLst/>
          </a:prstGeom>
          <a:ln w="12700">
            <a:solidFill>
              <a:srgbClr val="A7A7A7"/>
            </a:solidFill>
          </a:ln>
        </p:spPr>
        <p:txBody>
          <a:bodyPr lIns="45719" rIns="45719"/>
          <a:lstStyle/>
          <a:p>
            <a:endParaRPr/>
          </a:p>
        </p:txBody>
      </p:sp>
      <p:sp>
        <p:nvSpPr>
          <p:cNvPr id="18" name="Shape"/>
          <p:cNvSpPr/>
          <p:nvPr/>
        </p:nvSpPr>
        <p:spPr>
          <a:xfrm>
            <a:off x="4699813" y="3010524"/>
            <a:ext cx="338464" cy="1886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900" y="0"/>
                  <a:pt x="7361" y="2820"/>
                  <a:pt x="7361" y="6301"/>
                </a:cubicBezTo>
                <a:cubicBezTo>
                  <a:pt x="7361" y="8402"/>
                  <a:pt x="7971" y="10106"/>
                  <a:pt x="8835" y="11250"/>
                </a:cubicBezTo>
                <a:cubicBezTo>
                  <a:pt x="6432" y="12715"/>
                  <a:pt x="4659" y="16875"/>
                  <a:pt x="4659" y="21600"/>
                </a:cubicBezTo>
                <a:lnTo>
                  <a:pt x="16941" y="21600"/>
                </a:lnTo>
                <a:cubicBezTo>
                  <a:pt x="16941" y="16875"/>
                  <a:pt x="15168" y="12715"/>
                  <a:pt x="12765" y="11250"/>
                </a:cubicBezTo>
                <a:cubicBezTo>
                  <a:pt x="13629" y="10106"/>
                  <a:pt x="14239" y="8402"/>
                  <a:pt x="14239" y="6301"/>
                </a:cubicBezTo>
                <a:cubicBezTo>
                  <a:pt x="14239" y="2820"/>
                  <a:pt x="12700" y="0"/>
                  <a:pt x="10800" y="0"/>
                </a:cubicBezTo>
                <a:close/>
                <a:moveTo>
                  <a:pt x="5404" y="900"/>
                </a:moveTo>
                <a:cubicBezTo>
                  <a:pt x="3733" y="900"/>
                  <a:pt x="2457" y="3256"/>
                  <a:pt x="2457" y="6301"/>
                </a:cubicBezTo>
                <a:cubicBezTo>
                  <a:pt x="2457" y="8140"/>
                  <a:pt x="2925" y="9800"/>
                  <a:pt x="3685" y="10800"/>
                </a:cubicBezTo>
                <a:cubicBezTo>
                  <a:pt x="1570" y="12082"/>
                  <a:pt x="0" y="15665"/>
                  <a:pt x="0" y="19800"/>
                </a:cubicBezTo>
                <a:lnTo>
                  <a:pt x="3270" y="19800"/>
                </a:lnTo>
                <a:cubicBezTo>
                  <a:pt x="3588" y="15942"/>
                  <a:pt x="4900" y="12621"/>
                  <a:pt x="6709" y="10688"/>
                </a:cubicBezTo>
                <a:cubicBezTo>
                  <a:pt x="6225" y="9453"/>
                  <a:pt x="5896" y="7985"/>
                  <a:pt x="5896" y="6301"/>
                </a:cubicBezTo>
                <a:cubicBezTo>
                  <a:pt x="5896" y="4510"/>
                  <a:pt x="6219" y="2850"/>
                  <a:pt x="6763" y="1505"/>
                </a:cubicBezTo>
                <a:cubicBezTo>
                  <a:pt x="6355" y="1123"/>
                  <a:pt x="5889" y="900"/>
                  <a:pt x="5404" y="900"/>
                </a:cubicBezTo>
                <a:close/>
                <a:moveTo>
                  <a:pt x="16196" y="900"/>
                </a:moveTo>
                <a:cubicBezTo>
                  <a:pt x="15711" y="900"/>
                  <a:pt x="15245" y="1123"/>
                  <a:pt x="14837" y="1505"/>
                </a:cubicBezTo>
                <a:cubicBezTo>
                  <a:pt x="15381" y="2850"/>
                  <a:pt x="15704" y="4510"/>
                  <a:pt x="15704" y="6301"/>
                </a:cubicBezTo>
                <a:cubicBezTo>
                  <a:pt x="15704" y="7985"/>
                  <a:pt x="15375" y="9453"/>
                  <a:pt x="14891" y="10688"/>
                </a:cubicBezTo>
                <a:cubicBezTo>
                  <a:pt x="16700" y="12621"/>
                  <a:pt x="18012" y="15942"/>
                  <a:pt x="18330" y="19800"/>
                </a:cubicBezTo>
                <a:lnTo>
                  <a:pt x="21600" y="19800"/>
                </a:lnTo>
                <a:cubicBezTo>
                  <a:pt x="21600" y="15665"/>
                  <a:pt x="20030" y="12082"/>
                  <a:pt x="17915" y="10800"/>
                </a:cubicBezTo>
                <a:cubicBezTo>
                  <a:pt x="18675" y="9800"/>
                  <a:pt x="19143" y="8140"/>
                  <a:pt x="19143" y="6301"/>
                </a:cubicBezTo>
                <a:cubicBezTo>
                  <a:pt x="19143" y="3256"/>
                  <a:pt x="17867" y="900"/>
                  <a:pt x="16196" y="900"/>
                </a:cubicBezTo>
                <a:close/>
              </a:path>
            </a:pathLst>
          </a:custGeom>
          <a:solidFill>
            <a:srgbClr val="0F56A6"/>
          </a:solidFill>
          <a:ln w="12700">
            <a:miter lim="400000"/>
          </a:ln>
        </p:spPr>
        <p:txBody>
          <a:bodyPr lIns="38100" tIns="38100" rIns="38100" bIns="38100" anchor="ct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rPr lang="en-SG" b="0" i="0">
                <a:solidFill>
                  <a:srgbClr val="000000"/>
                </a:solidFill>
                <a:effectLst/>
                <a:latin typeface="Times New Roman" panose="02020603050405020304" pitchFamily="18" charset="0"/>
              </a:rPr>
              <a:t> </a:t>
            </a:r>
            <a:endParaRPr sz="3000" dirty="0"/>
          </a:p>
        </p:txBody>
      </p:sp>
      <p:sp>
        <p:nvSpPr>
          <p:cNvPr id="21" name="Shape 153"/>
          <p:cNvSpPr txBox="1"/>
          <p:nvPr/>
        </p:nvSpPr>
        <p:spPr>
          <a:xfrm>
            <a:off x="4979567" y="4004191"/>
            <a:ext cx="3734504" cy="78482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defRPr sz="1000" i="1">
                <a:solidFill>
                  <a:srgbClr val="FFFFFF"/>
                </a:solidFill>
                <a:latin typeface="Arial"/>
                <a:ea typeface="Arial"/>
                <a:cs typeface="Arial"/>
                <a:sym typeface="Arial"/>
              </a:defRPr>
            </a:pPr>
            <a:r>
              <a:rPr sz="900" dirty="0">
                <a:solidFill>
                  <a:schemeClr val="bg1"/>
                </a:solidFill>
              </a:rPr>
              <a:t>Source: </a:t>
            </a:r>
          </a:p>
          <a:p>
            <a:pPr marL="228600" indent="-228600">
              <a:buSzPct val="100000"/>
              <a:buFontTx/>
              <a:buAutoNum type="arabicPeriod"/>
              <a:defRPr sz="1000" i="1">
                <a:solidFill>
                  <a:srgbClr val="FFFFFF"/>
                </a:solidFill>
                <a:latin typeface="Arial"/>
                <a:ea typeface="Arial"/>
                <a:cs typeface="Arial"/>
                <a:sym typeface="Arial"/>
              </a:defRPr>
            </a:pPr>
            <a:r>
              <a:rPr lang="en-US" sz="900" i="1" dirty="0">
                <a:latin typeface="Arial"/>
                <a:cs typeface="Arial"/>
              </a:rPr>
              <a:t>2019 WEF Global Competitiveness Report</a:t>
            </a:r>
          </a:p>
          <a:p>
            <a:pPr marL="228600" indent="-228600">
              <a:buSzPct val="100000"/>
              <a:buFontTx/>
              <a:buAutoNum type="arabicPeriod"/>
              <a:defRPr sz="1000" i="1">
                <a:solidFill>
                  <a:srgbClr val="FFFFFF"/>
                </a:solidFill>
                <a:latin typeface="Arial"/>
                <a:ea typeface="Arial"/>
                <a:cs typeface="Arial"/>
                <a:sym typeface="Arial"/>
              </a:defRPr>
            </a:pPr>
            <a:r>
              <a:rPr lang="en-SG" sz="900" i="1" dirty="0">
                <a:solidFill>
                  <a:srgbClr val="FFFFFF"/>
                </a:solidFill>
                <a:latin typeface="Arial"/>
                <a:cs typeface="Arial"/>
              </a:rPr>
              <a:t>According to the US-based research institute Business Environment Risk Intelligence (BERI), 2014</a:t>
            </a:r>
          </a:p>
          <a:p>
            <a:pPr marL="228600" indent="-228600">
              <a:buSzPct val="100000"/>
              <a:buFontTx/>
              <a:buAutoNum type="arabicPeriod"/>
              <a:defRPr sz="1000" i="1">
                <a:solidFill>
                  <a:srgbClr val="FFFFFF"/>
                </a:solidFill>
                <a:latin typeface="Arial"/>
                <a:ea typeface="Arial"/>
                <a:cs typeface="Arial"/>
                <a:sym typeface="Arial"/>
              </a:defRPr>
            </a:pPr>
            <a:r>
              <a:rPr lang="en-SG" sz="900" i="1" dirty="0">
                <a:solidFill>
                  <a:srgbClr val="FFFFFF"/>
                </a:solidFill>
                <a:latin typeface="Arial"/>
                <a:cs typeface="Arial"/>
              </a:rPr>
              <a:t>Quality of Living Worldwide City Rankings, Mercer Survey 2019</a:t>
            </a:r>
            <a:endParaRPr sz="900" i="1" dirty="0">
              <a:solidFill>
                <a:srgbClr val="FFFFFF"/>
              </a:solidFill>
              <a:latin typeface="Arial"/>
              <a:cs typeface="Arial"/>
            </a:endParaRPr>
          </a:p>
        </p:txBody>
      </p:sp>
      <p:grpSp>
        <p:nvGrpSpPr>
          <p:cNvPr id="25" name="Group 24">
            <a:extLst>
              <a:ext uri="{FF2B5EF4-FFF2-40B4-BE49-F238E27FC236}">
                <a16:creationId xmlns:a16="http://schemas.microsoft.com/office/drawing/2014/main" id="{D584F195-93FA-4348-8E8B-5F636456BD31}"/>
              </a:ext>
            </a:extLst>
          </p:cNvPr>
          <p:cNvGrpSpPr/>
          <p:nvPr/>
        </p:nvGrpSpPr>
        <p:grpSpPr>
          <a:xfrm>
            <a:off x="4668666" y="1175577"/>
            <a:ext cx="360121" cy="265166"/>
            <a:chOff x="9359900" y="2235200"/>
            <a:chExt cx="836613" cy="906463"/>
          </a:xfrm>
          <a:solidFill>
            <a:srgbClr val="0F56A6"/>
          </a:solidFill>
        </p:grpSpPr>
        <p:sp>
          <p:nvSpPr>
            <p:cNvPr id="26" name="AutoShape 85">
              <a:extLst>
                <a:ext uri="{FF2B5EF4-FFF2-40B4-BE49-F238E27FC236}">
                  <a16:creationId xmlns:a16="http://schemas.microsoft.com/office/drawing/2014/main" id="{2D9FEBAC-C345-4D1B-B039-4BFF2ED0A8E3}"/>
                </a:ext>
              </a:extLst>
            </p:cNvPr>
            <p:cNvSpPr>
              <a:spLocks/>
            </p:cNvSpPr>
            <p:nvPr/>
          </p:nvSpPr>
          <p:spPr bwMode="auto">
            <a:xfrm>
              <a:off x="9575800" y="27051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27" name="AutoShape 86">
              <a:extLst>
                <a:ext uri="{FF2B5EF4-FFF2-40B4-BE49-F238E27FC236}">
                  <a16:creationId xmlns:a16="http://schemas.microsoft.com/office/drawing/2014/main" id="{004F12A6-D1F4-433B-A2DF-C8F8E7585807}"/>
                </a:ext>
              </a:extLst>
            </p:cNvPr>
            <p:cNvSpPr>
              <a:spLocks/>
            </p:cNvSpPr>
            <p:nvPr/>
          </p:nvSpPr>
          <p:spPr bwMode="auto">
            <a:xfrm>
              <a:off x="9613900" y="27051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28" name="AutoShape 87">
              <a:extLst>
                <a:ext uri="{FF2B5EF4-FFF2-40B4-BE49-F238E27FC236}">
                  <a16:creationId xmlns:a16="http://schemas.microsoft.com/office/drawing/2014/main" id="{1F4CE09E-7498-46B1-B62A-20580CF37281}"/>
                </a:ext>
              </a:extLst>
            </p:cNvPr>
            <p:cNvSpPr>
              <a:spLocks/>
            </p:cNvSpPr>
            <p:nvPr/>
          </p:nvSpPr>
          <p:spPr bwMode="auto">
            <a:xfrm>
              <a:off x="9664700" y="27051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29" name="AutoShape 88">
              <a:extLst>
                <a:ext uri="{FF2B5EF4-FFF2-40B4-BE49-F238E27FC236}">
                  <a16:creationId xmlns:a16="http://schemas.microsoft.com/office/drawing/2014/main" id="{F7645F2C-FAAC-4E9C-8FCF-A97A90A1CAE9}"/>
                </a:ext>
              </a:extLst>
            </p:cNvPr>
            <p:cNvSpPr>
              <a:spLocks/>
            </p:cNvSpPr>
            <p:nvPr/>
          </p:nvSpPr>
          <p:spPr bwMode="auto">
            <a:xfrm>
              <a:off x="9702800" y="27051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30" name="AutoShape 89">
              <a:extLst>
                <a:ext uri="{FF2B5EF4-FFF2-40B4-BE49-F238E27FC236}">
                  <a16:creationId xmlns:a16="http://schemas.microsoft.com/office/drawing/2014/main" id="{EB081B38-6D8C-4544-9312-4C7061E09F32}"/>
                </a:ext>
              </a:extLst>
            </p:cNvPr>
            <p:cNvSpPr>
              <a:spLocks/>
            </p:cNvSpPr>
            <p:nvPr/>
          </p:nvSpPr>
          <p:spPr bwMode="auto">
            <a:xfrm>
              <a:off x="9740900" y="27051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31" name="AutoShape 90">
              <a:extLst>
                <a:ext uri="{FF2B5EF4-FFF2-40B4-BE49-F238E27FC236}">
                  <a16:creationId xmlns:a16="http://schemas.microsoft.com/office/drawing/2014/main" id="{D3B6B082-1925-421E-9F10-6D0B42089119}"/>
                </a:ext>
              </a:extLst>
            </p:cNvPr>
            <p:cNvSpPr>
              <a:spLocks/>
            </p:cNvSpPr>
            <p:nvPr/>
          </p:nvSpPr>
          <p:spPr bwMode="auto">
            <a:xfrm>
              <a:off x="9575800" y="27432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32" name="AutoShape 91">
              <a:extLst>
                <a:ext uri="{FF2B5EF4-FFF2-40B4-BE49-F238E27FC236}">
                  <a16:creationId xmlns:a16="http://schemas.microsoft.com/office/drawing/2014/main" id="{0CFC0830-39EC-4B18-9264-0C4400E3A060}"/>
                </a:ext>
              </a:extLst>
            </p:cNvPr>
            <p:cNvSpPr>
              <a:spLocks/>
            </p:cNvSpPr>
            <p:nvPr/>
          </p:nvSpPr>
          <p:spPr bwMode="auto">
            <a:xfrm>
              <a:off x="9613900" y="27432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33" name="AutoShape 92">
              <a:extLst>
                <a:ext uri="{FF2B5EF4-FFF2-40B4-BE49-F238E27FC236}">
                  <a16:creationId xmlns:a16="http://schemas.microsoft.com/office/drawing/2014/main" id="{47AB5639-D240-49ED-A3D5-D5298F09711A}"/>
                </a:ext>
              </a:extLst>
            </p:cNvPr>
            <p:cNvSpPr>
              <a:spLocks/>
            </p:cNvSpPr>
            <p:nvPr/>
          </p:nvSpPr>
          <p:spPr bwMode="auto">
            <a:xfrm>
              <a:off x="9664700" y="27432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34" name="AutoShape 93">
              <a:extLst>
                <a:ext uri="{FF2B5EF4-FFF2-40B4-BE49-F238E27FC236}">
                  <a16:creationId xmlns:a16="http://schemas.microsoft.com/office/drawing/2014/main" id="{A8D16867-9642-4382-8303-F21E84A39707}"/>
                </a:ext>
              </a:extLst>
            </p:cNvPr>
            <p:cNvSpPr>
              <a:spLocks/>
            </p:cNvSpPr>
            <p:nvPr/>
          </p:nvSpPr>
          <p:spPr bwMode="auto">
            <a:xfrm>
              <a:off x="9702800" y="27432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35" name="AutoShape 94">
              <a:extLst>
                <a:ext uri="{FF2B5EF4-FFF2-40B4-BE49-F238E27FC236}">
                  <a16:creationId xmlns:a16="http://schemas.microsoft.com/office/drawing/2014/main" id="{5DD0EA2A-B956-4BD0-9E88-0D7B03735F15}"/>
                </a:ext>
              </a:extLst>
            </p:cNvPr>
            <p:cNvSpPr>
              <a:spLocks/>
            </p:cNvSpPr>
            <p:nvPr/>
          </p:nvSpPr>
          <p:spPr bwMode="auto">
            <a:xfrm>
              <a:off x="9740900" y="27432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36" name="AutoShape 95">
              <a:extLst>
                <a:ext uri="{FF2B5EF4-FFF2-40B4-BE49-F238E27FC236}">
                  <a16:creationId xmlns:a16="http://schemas.microsoft.com/office/drawing/2014/main" id="{5208FBDF-6DC6-4555-B9F8-24634A23DA9F}"/>
                </a:ext>
              </a:extLst>
            </p:cNvPr>
            <p:cNvSpPr>
              <a:spLocks/>
            </p:cNvSpPr>
            <p:nvPr/>
          </p:nvSpPr>
          <p:spPr bwMode="auto">
            <a:xfrm>
              <a:off x="9575800" y="27940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37" name="AutoShape 96">
              <a:extLst>
                <a:ext uri="{FF2B5EF4-FFF2-40B4-BE49-F238E27FC236}">
                  <a16:creationId xmlns:a16="http://schemas.microsoft.com/office/drawing/2014/main" id="{E1EA8B45-0367-42C5-9750-43F6099E219D}"/>
                </a:ext>
              </a:extLst>
            </p:cNvPr>
            <p:cNvSpPr>
              <a:spLocks/>
            </p:cNvSpPr>
            <p:nvPr/>
          </p:nvSpPr>
          <p:spPr bwMode="auto">
            <a:xfrm>
              <a:off x="9613900" y="27940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38" name="AutoShape 97">
              <a:extLst>
                <a:ext uri="{FF2B5EF4-FFF2-40B4-BE49-F238E27FC236}">
                  <a16:creationId xmlns:a16="http://schemas.microsoft.com/office/drawing/2014/main" id="{DC4274D9-8E33-4FF4-9E79-11588573067D}"/>
                </a:ext>
              </a:extLst>
            </p:cNvPr>
            <p:cNvSpPr>
              <a:spLocks/>
            </p:cNvSpPr>
            <p:nvPr/>
          </p:nvSpPr>
          <p:spPr bwMode="auto">
            <a:xfrm>
              <a:off x="9664700" y="27940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39" name="AutoShape 98">
              <a:extLst>
                <a:ext uri="{FF2B5EF4-FFF2-40B4-BE49-F238E27FC236}">
                  <a16:creationId xmlns:a16="http://schemas.microsoft.com/office/drawing/2014/main" id="{0EDABE1A-6C3B-4CB7-A5F8-5E1506FCF5E2}"/>
                </a:ext>
              </a:extLst>
            </p:cNvPr>
            <p:cNvSpPr>
              <a:spLocks/>
            </p:cNvSpPr>
            <p:nvPr/>
          </p:nvSpPr>
          <p:spPr bwMode="auto">
            <a:xfrm>
              <a:off x="9702800" y="27940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40" name="AutoShape 99">
              <a:extLst>
                <a:ext uri="{FF2B5EF4-FFF2-40B4-BE49-F238E27FC236}">
                  <a16:creationId xmlns:a16="http://schemas.microsoft.com/office/drawing/2014/main" id="{0CE7E39F-2DE0-4389-BFB7-6140833ADE6A}"/>
                </a:ext>
              </a:extLst>
            </p:cNvPr>
            <p:cNvSpPr>
              <a:spLocks/>
            </p:cNvSpPr>
            <p:nvPr/>
          </p:nvSpPr>
          <p:spPr bwMode="auto">
            <a:xfrm>
              <a:off x="9740900" y="27940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41" name="AutoShape 100">
              <a:extLst>
                <a:ext uri="{FF2B5EF4-FFF2-40B4-BE49-F238E27FC236}">
                  <a16:creationId xmlns:a16="http://schemas.microsoft.com/office/drawing/2014/main" id="{A695ADAD-E280-4293-A081-C0D49EAFDFE6}"/>
                </a:ext>
              </a:extLst>
            </p:cNvPr>
            <p:cNvSpPr>
              <a:spLocks/>
            </p:cNvSpPr>
            <p:nvPr/>
          </p:nvSpPr>
          <p:spPr bwMode="auto">
            <a:xfrm>
              <a:off x="9575800" y="28321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42" name="AutoShape 101">
              <a:extLst>
                <a:ext uri="{FF2B5EF4-FFF2-40B4-BE49-F238E27FC236}">
                  <a16:creationId xmlns:a16="http://schemas.microsoft.com/office/drawing/2014/main" id="{DE0BE95D-5330-4AB9-A67D-0D3AB19F52B4}"/>
                </a:ext>
              </a:extLst>
            </p:cNvPr>
            <p:cNvSpPr>
              <a:spLocks/>
            </p:cNvSpPr>
            <p:nvPr/>
          </p:nvSpPr>
          <p:spPr bwMode="auto">
            <a:xfrm>
              <a:off x="9613900" y="28321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43" name="AutoShape 102">
              <a:extLst>
                <a:ext uri="{FF2B5EF4-FFF2-40B4-BE49-F238E27FC236}">
                  <a16:creationId xmlns:a16="http://schemas.microsoft.com/office/drawing/2014/main" id="{65D6FCE2-4325-4C90-A4E3-C0A96B07E074}"/>
                </a:ext>
              </a:extLst>
            </p:cNvPr>
            <p:cNvSpPr>
              <a:spLocks/>
            </p:cNvSpPr>
            <p:nvPr/>
          </p:nvSpPr>
          <p:spPr bwMode="auto">
            <a:xfrm>
              <a:off x="9664700" y="28321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44" name="AutoShape 103">
              <a:extLst>
                <a:ext uri="{FF2B5EF4-FFF2-40B4-BE49-F238E27FC236}">
                  <a16:creationId xmlns:a16="http://schemas.microsoft.com/office/drawing/2014/main" id="{EFE508C9-5F7E-4F54-8477-437D39930239}"/>
                </a:ext>
              </a:extLst>
            </p:cNvPr>
            <p:cNvSpPr>
              <a:spLocks/>
            </p:cNvSpPr>
            <p:nvPr/>
          </p:nvSpPr>
          <p:spPr bwMode="auto">
            <a:xfrm>
              <a:off x="9702800" y="28321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45" name="AutoShape 104">
              <a:extLst>
                <a:ext uri="{FF2B5EF4-FFF2-40B4-BE49-F238E27FC236}">
                  <a16:creationId xmlns:a16="http://schemas.microsoft.com/office/drawing/2014/main" id="{69B8841E-003B-4495-8B69-C1A6F9B32419}"/>
                </a:ext>
              </a:extLst>
            </p:cNvPr>
            <p:cNvSpPr>
              <a:spLocks/>
            </p:cNvSpPr>
            <p:nvPr/>
          </p:nvSpPr>
          <p:spPr bwMode="auto">
            <a:xfrm>
              <a:off x="9740900" y="28321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46" name="AutoShape 105">
              <a:extLst>
                <a:ext uri="{FF2B5EF4-FFF2-40B4-BE49-F238E27FC236}">
                  <a16:creationId xmlns:a16="http://schemas.microsoft.com/office/drawing/2014/main" id="{9F77BE13-BE6C-49EF-92B6-C921966F9161}"/>
                </a:ext>
              </a:extLst>
            </p:cNvPr>
            <p:cNvSpPr>
              <a:spLocks/>
            </p:cNvSpPr>
            <p:nvPr/>
          </p:nvSpPr>
          <p:spPr bwMode="auto">
            <a:xfrm>
              <a:off x="9575800" y="28829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47" name="AutoShape 106">
              <a:extLst>
                <a:ext uri="{FF2B5EF4-FFF2-40B4-BE49-F238E27FC236}">
                  <a16:creationId xmlns:a16="http://schemas.microsoft.com/office/drawing/2014/main" id="{C904630E-32E8-4A98-B05F-2B691500DBCC}"/>
                </a:ext>
              </a:extLst>
            </p:cNvPr>
            <p:cNvSpPr>
              <a:spLocks/>
            </p:cNvSpPr>
            <p:nvPr/>
          </p:nvSpPr>
          <p:spPr bwMode="auto">
            <a:xfrm>
              <a:off x="9613900" y="28829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48" name="AutoShape 107">
              <a:extLst>
                <a:ext uri="{FF2B5EF4-FFF2-40B4-BE49-F238E27FC236}">
                  <a16:creationId xmlns:a16="http://schemas.microsoft.com/office/drawing/2014/main" id="{6B27A79C-4FDE-4B94-AAAD-F2BAD64BFF39}"/>
                </a:ext>
              </a:extLst>
            </p:cNvPr>
            <p:cNvSpPr>
              <a:spLocks/>
            </p:cNvSpPr>
            <p:nvPr/>
          </p:nvSpPr>
          <p:spPr bwMode="auto">
            <a:xfrm>
              <a:off x="9664700" y="28829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49" name="AutoShape 108">
              <a:extLst>
                <a:ext uri="{FF2B5EF4-FFF2-40B4-BE49-F238E27FC236}">
                  <a16:creationId xmlns:a16="http://schemas.microsoft.com/office/drawing/2014/main" id="{29E87A9D-5886-4BF9-B3EF-9F2B1EC28D39}"/>
                </a:ext>
              </a:extLst>
            </p:cNvPr>
            <p:cNvSpPr>
              <a:spLocks/>
            </p:cNvSpPr>
            <p:nvPr/>
          </p:nvSpPr>
          <p:spPr bwMode="auto">
            <a:xfrm>
              <a:off x="9702800" y="28829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50" name="AutoShape 109">
              <a:extLst>
                <a:ext uri="{FF2B5EF4-FFF2-40B4-BE49-F238E27FC236}">
                  <a16:creationId xmlns:a16="http://schemas.microsoft.com/office/drawing/2014/main" id="{696F3912-FA13-419D-BA35-9C9E117AB5A8}"/>
                </a:ext>
              </a:extLst>
            </p:cNvPr>
            <p:cNvSpPr>
              <a:spLocks/>
            </p:cNvSpPr>
            <p:nvPr/>
          </p:nvSpPr>
          <p:spPr bwMode="auto">
            <a:xfrm>
              <a:off x="9740900" y="28829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51" name="AutoShape 110">
              <a:extLst>
                <a:ext uri="{FF2B5EF4-FFF2-40B4-BE49-F238E27FC236}">
                  <a16:creationId xmlns:a16="http://schemas.microsoft.com/office/drawing/2014/main" id="{33FBC885-64BA-4FEA-BE83-2462842A9F49}"/>
                </a:ext>
              </a:extLst>
            </p:cNvPr>
            <p:cNvSpPr>
              <a:spLocks/>
            </p:cNvSpPr>
            <p:nvPr/>
          </p:nvSpPr>
          <p:spPr bwMode="auto">
            <a:xfrm>
              <a:off x="9575800" y="29210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52" name="AutoShape 111">
              <a:extLst>
                <a:ext uri="{FF2B5EF4-FFF2-40B4-BE49-F238E27FC236}">
                  <a16:creationId xmlns:a16="http://schemas.microsoft.com/office/drawing/2014/main" id="{DB001E5B-281D-433A-9D00-9399DB5E161F}"/>
                </a:ext>
              </a:extLst>
            </p:cNvPr>
            <p:cNvSpPr>
              <a:spLocks/>
            </p:cNvSpPr>
            <p:nvPr/>
          </p:nvSpPr>
          <p:spPr bwMode="auto">
            <a:xfrm>
              <a:off x="9613900" y="29210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53" name="AutoShape 112">
              <a:extLst>
                <a:ext uri="{FF2B5EF4-FFF2-40B4-BE49-F238E27FC236}">
                  <a16:creationId xmlns:a16="http://schemas.microsoft.com/office/drawing/2014/main" id="{AB96C065-5BB2-4921-8904-DF2B55F224D1}"/>
                </a:ext>
              </a:extLst>
            </p:cNvPr>
            <p:cNvSpPr>
              <a:spLocks/>
            </p:cNvSpPr>
            <p:nvPr/>
          </p:nvSpPr>
          <p:spPr bwMode="auto">
            <a:xfrm>
              <a:off x="9664700" y="29210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54" name="AutoShape 113">
              <a:extLst>
                <a:ext uri="{FF2B5EF4-FFF2-40B4-BE49-F238E27FC236}">
                  <a16:creationId xmlns:a16="http://schemas.microsoft.com/office/drawing/2014/main" id="{4D7FEE50-6E1C-465D-843A-5563F1BF6D40}"/>
                </a:ext>
              </a:extLst>
            </p:cNvPr>
            <p:cNvSpPr>
              <a:spLocks/>
            </p:cNvSpPr>
            <p:nvPr/>
          </p:nvSpPr>
          <p:spPr bwMode="auto">
            <a:xfrm>
              <a:off x="9702800" y="29210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55" name="AutoShape 114">
              <a:extLst>
                <a:ext uri="{FF2B5EF4-FFF2-40B4-BE49-F238E27FC236}">
                  <a16:creationId xmlns:a16="http://schemas.microsoft.com/office/drawing/2014/main" id="{FDA05DCE-8A98-4E5A-8BFA-6C35C82C7444}"/>
                </a:ext>
              </a:extLst>
            </p:cNvPr>
            <p:cNvSpPr>
              <a:spLocks/>
            </p:cNvSpPr>
            <p:nvPr/>
          </p:nvSpPr>
          <p:spPr bwMode="auto">
            <a:xfrm>
              <a:off x="9740900" y="2921000"/>
              <a:ext cx="1428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56" name="AutoShape 115">
              <a:extLst>
                <a:ext uri="{FF2B5EF4-FFF2-40B4-BE49-F238E27FC236}">
                  <a16:creationId xmlns:a16="http://schemas.microsoft.com/office/drawing/2014/main" id="{9799DE4A-7398-43F3-B35B-1379839D459D}"/>
                </a:ext>
              </a:extLst>
            </p:cNvPr>
            <p:cNvSpPr>
              <a:spLocks/>
            </p:cNvSpPr>
            <p:nvPr/>
          </p:nvSpPr>
          <p:spPr bwMode="auto">
            <a:xfrm>
              <a:off x="9575800" y="2959100"/>
              <a:ext cx="15875" cy="22225"/>
            </a:xfrm>
            <a:custGeom>
              <a:avLst/>
              <a:gdLst/>
              <a:ahLst/>
              <a:cxnLst/>
              <a:rect l="0" t="0" r="r" b="b"/>
              <a:pathLst>
                <a:path w="21600" h="21600">
                  <a:moveTo>
                    <a:pt x="21600" y="807"/>
                  </a:moveTo>
                  <a:lnTo>
                    <a:pt x="1613" y="0"/>
                  </a:lnTo>
                  <a:lnTo>
                    <a:pt x="0" y="20811"/>
                  </a:lnTo>
                  <a:lnTo>
                    <a:pt x="20020" y="21600"/>
                  </a:lnTo>
                  <a:cubicBezTo>
                    <a:pt x="20020" y="21600"/>
                    <a:pt x="21600" y="807"/>
                    <a:pt x="21600" y="807"/>
                  </a:cubicBezTo>
                  <a:close/>
                  <a:moveTo>
                    <a:pt x="21600" y="80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57" name="AutoShape 116">
              <a:extLst>
                <a:ext uri="{FF2B5EF4-FFF2-40B4-BE49-F238E27FC236}">
                  <a16:creationId xmlns:a16="http://schemas.microsoft.com/office/drawing/2014/main" id="{769A5A96-8A3C-417F-97A9-3874B5F8AC23}"/>
                </a:ext>
              </a:extLst>
            </p:cNvPr>
            <p:cNvSpPr>
              <a:spLocks/>
            </p:cNvSpPr>
            <p:nvPr/>
          </p:nvSpPr>
          <p:spPr bwMode="auto">
            <a:xfrm>
              <a:off x="9613900" y="2959100"/>
              <a:ext cx="15875" cy="22225"/>
            </a:xfrm>
            <a:custGeom>
              <a:avLst/>
              <a:gdLst/>
              <a:ahLst/>
              <a:cxnLst/>
              <a:rect l="0" t="0" r="r" b="b"/>
              <a:pathLst>
                <a:path w="21600" h="21600">
                  <a:moveTo>
                    <a:pt x="21600" y="807"/>
                  </a:moveTo>
                  <a:lnTo>
                    <a:pt x="1597" y="0"/>
                  </a:lnTo>
                  <a:lnTo>
                    <a:pt x="0" y="20811"/>
                  </a:lnTo>
                  <a:lnTo>
                    <a:pt x="19987" y="21600"/>
                  </a:lnTo>
                  <a:cubicBezTo>
                    <a:pt x="19987" y="21600"/>
                    <a:pt x="21600" y="807"/>
                    <a:pt x="21600" y="807"/>
                  </a:cubicBezTo>
                  <a:close/>
                  <a:moveTo>
                    <a:pt x="21600" y="80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58" name="AutoShape 117">
              <a:extLst>
                <a:ext uri="{FF2B5EF4-FFF2-40B4-BE49-F238E27FC236}">
                  <a16:creationId xmlns:a16="http://schemas.microsoft.com/office/drawing/2014/main" id="{DF1F92A5-8210-4C5C-B720-6FC28D35567A}"/>
                </a:ext>
              </a:extLst>
            </p:cNvPr>
            <p:cNvSpPr>
              <a:spLocks/>
            </p:cNvSpPr>
            <p:nvPr/>
          </p:nvSpPr>
          <p:spPr bwMode="auto">
            <a:xfrm>
              <a:off x="9664700" y="2959100"/>
              <a:ext cx="15875" cy="22225"/>
            </a:xfrm>
            <a:custGeom>
              <a:avLst/>
              <a:gdLst/>
              <a:ahLst/>
              <a:cxnLst/>
              <a:rect l="0" t="0" r="r" b="b"/>
              <a:pathLst>
                <a:path w="21600" h="21600">
                  <a:moveTo>
                    <a:pt x="21600" y="807"/>
                  </a:moveTo>
                  <a:lnTo>
                    <a:pt x="1579" y="0"/>
                  </a:lnTo>
                  <a:lnTo>
                    <a:pt x="0" y="20811"/>
                  </a:lnTo>
                  <a:lnTo>
                    <a:pt x="19988" y="21600"/>
                  </a:lnTo>
                  <a:cubicBezTo>
                    <a:pt x="19988" y="21600"/>
                    <a:pt x="21600" y="807"/>
                    <a:pt x="21600" y="807"/>
                  </a:cubicBezTo>
                  <a:close/>
                  <a:moveTo>
                    <a:pt x="21600" y="80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59" name="AutoShape 118">
              <a:extLst>
                <a:ext uri="{FF2B5EF4-FFF2-40B4-BE49-F238E27FC236}">
                  <a16:creationId xmlns:a16="http://schemas.microsoft.com/office/drawing/2014/main" id="{3A175D85-05E7-4270-803E-BDE32B4D94A4}"/>
                </a:ext>
              </a:extLst>
            </p:cNvPr>
            <p:cNvSpPr>
              <a:spLocks/>
            </p:cNvSpPr>
            <p:nvPr/>
          </p:nvSpPr>
          <p:spPr bwMode="auto">
            <a:xfrm>
              <a:off x="9702800" y="2959100"/>
              <a:ext cx="15875" cy="22225"/>
            </a:xfrm>
            <a:custGeom>
              <a:avLst/>
              <a:gdLst/>
              <a:ahLst/>
              <a:cxnLst/>
              <a:rect l="0" t="0" r="r" b="b"/>
              <a:pathLst>
                <a:path w="21600" h="21600">
                  <a:moveTo>
                    <a:pt x="21600" y="807"/>
                  </a:moveTo>
                  <a:lnTo>
                    <a:pt x="1613" y="0"/>
                  </a:lnTo>
                  <a:lnTo>
                    <a:pt x="0" y="20811"/>
                  </a:lnTo>
                  <a:lnTo>
                    <a:pt x="20020" y="21600"/>
                  </a:lnTo>
                  <a:cubicBezTo>
                    <a:pt x="20020" y="21600"/>
                    <a:pt x="21600" y="807"/>
                    <a:pt x="21600" y="807"/>
                  </a:cubicBezTo>
                  <a:close/>
                  <a:moveTo>
                    <a:pt x="21600" y="80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60" name="AutoShape 119">
              <a:extLst>
                <a:ext uri="{FF2B5EF4-FFF2-40B4-BE49-F238E27FC236}">
                  <a16:creationId xmlns:a16="http://schemas.microsoft.com/office/drawing/2014/main" id="{5B50BD95-1277-4138-B2A3-E4451D82E3A7}"/>
                </a:ext>
              </a:extLst>
            </p:cNvPr>
            <p:cNvSpPr>
              <a:spLocks/>
            </p:cNvSpPr>
            <p:nvPr/>
          </p:nvSpPr>
          <p:spPr bwMode="auto">
            <a:xfrm>
              <a:off x="9740900" y="2959100"/>
              <a:ext cx="15875" cy="22225"/>
            </a:xfrm>
            <a:custGeom>
              <a:avLst/>
              <a:gdLst/>
              <a:ahLst/>
              <a:cxnLst/>
              <a:rect l="0" t="0" r="r" b="b"/>
              <a:pathLst>
                <a:path w="21600" h="21600">
                  <a:moveTo>
                    <a:pt x="21600" y="807"/>
                  </a:moveTo>
                  <a:lnTo>
                    <a:pt x="1597" y="0"/>
                  </a:lnTo>
                  <a:lnTo>
                    <a:pt x="0" y="20811"/>
                  </a:lnTo>
                  <a:lnTo>
                    <a:pt x="20020" y="21600"/>
                  </a:lnTo>
                  <a:cubicBezTo>
                    <a:pt x="20020" y="21600"/>
                    <a:pt x="21600" y="807"/>
                    <a:pt x="21600" y="807"/>
                  </a:cubicBezTo>
                  <a:close/>
                  <a:moveTo>
                    <a:pt x="21600" y="80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61" name="AutoShape 120">
              <a:extLst>
                <a:ext uri="{FF2B5EF4-FFF2-40B4-BE49-F238E27FC236}">
                  <a16:creationId xmlns:a16="http://schemas.microsoft.com/office/drawing/2014/main" id="{51DCDB01-D8A3-4B9E-9CAA-055B54040CB7}"/>
                </a:ext>
              </a:extLst>
            </p:cNvPr>
            <p:cNvSpPr>
              <a:spLocks/>
            </p:cNvSpPr>
            <p:nvPr/>
          </p:nvSpPr>
          <p:spPr bwMode="auto">
            <a:xfrm>
              <a:off x="9575800" y="3009900"/>
              <a:ext cx="142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62" name="AutoShape 121">
              <a:extLst>
                <a:ext uri="{FF2B5EF4-FFF2-40B4-BE49-F238E27FC236}">
                  <a16:creationId xmlns:a16="http://schemas.microsoft.com/office/drawing/2014/main" id="{7C846E4E-DE32-4EDE-AB5A-7B174E61C52F}"/>
                </a:ext>
              </a:extLst>
            </p:cNvPr>
            <p:cNvSpPr>
              <a:spLocks/>
            </p:cNvSpPr>
            <p:nvPr/>
          </p:nvSpPr>
          <p:spPr bwMode="auto">
            <a:xfrm>
              <a:off x="9613900" y="3009900"/>
              <a:ext cx="142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63" name="AutoShape 122">
              <a:extLst>
                <a:ext uri="{FF2B5EF4-FFF2-40B4-BE49-F238E27FC236}">
                  <a16:creationId xmlns:a16="http://schemas.microsoft.com/office/drawing/2014/main" id="{8CE1EAB0-58DC-449C-9DA2-1F0E470110E4}"/>
                </a:ext>
              </a:extLst>
            </p:cNvPr>
            <p:cNvSpPr>
              <a:spLocks/>
            </p:cNvSpPr>
            <p:nvPr/>
          </p:nvSpPr>
          <p:spPr bwMode="auto">
            <a:xfrm>
              <a:off x="9664700" y="3009900"/>
              <a:ext cx="142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64" name="AutoShape 123">
              <a:extLst>
                <a:ext uri="{FF2B5EF4-FFF2-40B4-BE49-F238E27FC236}">
                  <a16:creationId xmlns:a16="http://schemas.microsoft.com/office/drawing/2014/main" id="{072AA2C4-4E01-4714-9C1C-90F9F45F481C}"/>
                </a:ext>
              </a:extLst>
            </p:cNvPr>
            <p:cNvSpPr>
              <a:spLocks/>
            </p:cNvSpPr>
            <p:nvPr/>
          </p:nvSpPr>
          <p:spPr bwMode="auto">
            <a:xfrm>
              <a:off x="9702800" y="3009900"/>
              <a:ext cx="142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65" name="AutoShape 124">
              <a:extLst>
                <a:ext uri="{FF2B5EF4-FFF2-40B4-BE49-F238E27FC236}">
                  <a16:creationId xmlns:a16="http://schemas.microsoft.com/office/drawing/2014/main" id="{783DBD94-A461-43CA-B3ED-DD286EC5CF05}"/>
                </a:ext>
              </a:extLst>
            </p:cNvPr>
            <p:cNvSpPr>
              <a:spLocks/>
            </p:cNvSpPr>
            <p:nvPr/>
          </p:nvSpPr>
          <p:spPr bwMode="auto">
            <a:xfrm>
              <a:off x="9740900" y="3009900"/>
              <a:ext cx="142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66" name="AutoShape 125">
              <a:extLst>
                <a:ext uri="{FF2B5EF4-FFF2-40B4-BE49-F238E27FC236}">
                  <a16:creationId xmlns:a16="http://schemas.microsoft.com/office/drawing/2014/main" id="{E1B9F1C4-85D3-4162-A905-C2A7DC1E26ED}"/>
                </a:ext>
              </a:extLst>
            </p:cNvPr>
            <p:cNvSpPr>
              <a:spLocks/>
            </p:cNvSpPr>
            <p:nvPr/>
          </p:nvSpPr>
          <p:spPr bwMode="auto">
            <a:xfrm>
              <a:off x="9410700" y="2235200"/>
              <a:ext cx="785813" cy="906463"/>
            </a:xfrm>
            <a:custGeom>
              <a:avLst/>
              <a:gdLst/>
              <a:ahLst/>
              <a:cxnLst/>
              <a:rect l="0" t="0" r="r" b="b"/>
              <a:pathLst>
                <a:path w="21600" h="21600">
                  <a:moveTo>
                    <a:pt x="21002" y="6610"/>
                  </a:moveTo>
                  <a:lnTo>
                    <a:pt x="14437" y="6610"/>
                  </a:lnTo>
                  <a:lnTo>
                    <a:pt x="14437" y="6062"/>
                  </a:lnTo>
                  <a:lnTo>
                    <a:pt x="21002" y="6062"/>
                  </a:lnTo>
                  <a:cubicBezTo>
                    <a:pt x="21002" y="6062"/>
                    <a:pt x="21002" y="6610"/>
                    <a:pt x="21002" y="6610"/>
                  </a:cubicBezTo>
                  <a:close/>
                  <a:moveTo>
                    <a:pt x="21002" y="21054"/>
                  </a:moveTo>
                  <a:lnTo>
                    <a:pt x="14437" y="21054"/>
                  </a:lnTo>
                  <a:lnTo>
                    <a:pt x="14437" y="20587"/>
                  </a:lnTo>
                  <a:lnTo>
                    <a:pt x="21002" y="20587"/>
                  </a:lnTo>
                  <a:cubicBezTo>
                    <a:pt x="21002" y="20587"/>
                    <a:pt x="21002" y="21054"/>
                    <a:pt x="21002" y="21054"/>
                  </a:cubicBezTo>
                  <a:close/>
                  <a:moveTo>
                    <a:pt x="14437" y="7155"/>
                  </a:moveTo>
                  <a:lnTo>
                    <a:pt x="20633" y="7155"/>
                  </a:lnTo>
                  <a:lnTo>
                    <a:pt x="20633" y="20042"/>
                  </a:lnTo>
                  <a:lnTo>
                    <a:pt x="14437" y="20042"/>
                  </a:lnTo>
                  <a:cubicBezTo>
                    <a:pt x="14437" y="20042"/>
                    <a:pt x="14437" y="7155"/>
                    <a:pt x="14437" y="7155"/>
                  </a:cubicBezTo>
                  <a:close/>
                  <a:moveTo>
                    <a:pt x="13839" y="21081"/>
                  </a:moveTo>
                  <a:lnTo>
                    <a:pt x="11025" y="21081"/>
                  </a:lnTo>
                  <a:lnTo>
                    <a:pt x="11025" y="20042"/>
                  </a:lnTo>
                  <a:lnTo>
                    <a:pt x="10902" y="20042"/>
                  </a:lnTo>
                  <a:lnTo>
                    <a:pt x="10902" y="10939"/>
                  </a:lnTo>
                  <a:lnTo>
                    <a:pt x="11025" y="10939"/>
                  </a:lnTo>
                  <a:lnTo>
                    <a:pt x="11025" y="9847"/>
                  </a:lnTo>
                  <a:lnTo>
                    <a:pt x="12761" y="9847"/>
                  </a:lnTo>
                  <a:lnTo>
                    <a:pt x="8344" y="8619"/>
                  </a:lnTo>
                  <a:lnTo>
                    <a:pt x="8344" y="6116"/>
                  </a:lnTo>
                  <a:lnTo>
                    <a:pt x="11127" y="6116"/>
                  </a:lnTo>
                  <a:lnTo>
                    <a:pt x="11167" y="5897"/>
                  </a:lnTo>
                  <a:cubicBezTo>
                    <a:pt x="11175" y="5852"/>
                    <a:pt x="11179" y="5807"/>
                    <a:pt x="11179" y="5761"/>
                  </a:cubicBezTo>
                  <a:cubicBezTo>
                    <a:pt x="11179" y="5265"/>
                    <a:pt x="10732" y="4860"/>
                    <a:pt x="10160" y="4838"/>
                  </a:cubicBezTo>
                  <a:lnTo>
                    <a:pt x="10124" y="4836"/>
                  </a:lnTo>
                  <a:lnTo>
                    <a:pt x="10105" y="4810"/>
                  </a:lnTo>
                  <a:cubicBezTo>
                    <a:pt x="9956" y="4608"/>
                    <a:pt x="9763" y="4438"/>
                    <a:pt x="9532" y="4306"/>
                  </a:cubicBezTo>
                  <a:lnTo>
                    <a:pt x="9518" y="4299"/>
                  </a:lnTo>
                  <a:lnTo>
                    <a:pt x="9509" y="4286"/>
                  </a:lnTo>
                  <a:cubicBezTo>
                    <a:pt x="9261" y="3898"/>
                    <a:pt x="8835" y="3603"/>
                    <a:pt x="8340" y="3479"/>
                  </a:cubicBezTo>
                  <a:lnTo>
                    <a:pt x="8289" y="3466"/>
                  </a:lnTo>
                  <a:lnTo>
                    <a:pt x="8289" y="1798"/>
                  </a:lnTo>
                  <a:lnTo>
                    <a:pt x="14669" y="1798"/>
                  </a:lnTo>
                  <a:lnTo>
                    <a:pt x="14669" y="5544"/>
                  </a:lnTo>
                  <a:lnTo>
                    <a:pt x="13839" y="5544"/>
                  </a:lnTo>
                  <a:cubicBezTo>
                    <a:pt x="13839" y="5544"/>
                    <a:pt x="13839" y="21081"/>
                    <a:pt x="13839" y="21081"/>
                  </a:cubicBezTo>
                  <a:close/>
                  <a:moveTo>
                    <a:pt x="10427" y="10421"/>
                  </a:moveTo>
                  <a:lnTo>
                    <a:pt x="3863" y="10421"/>
                  </a:lnTo>
                  <a:lnTo>
                    <a:pt x="3863" y="9900"/>
                  </a:lnTo>
                  <a:lnTo>
                    <a:pt x="10427" y="9900"/>
                  </a:lnTo>
                  <a:cubicBezTo>
                    <a:pt x="10427" y="9900"/>
                    <a:pt x="10427" y="10421"/>
                    <a:pt x="10427" y="10421"/>
                  </a:cubicBezTo>
                  <a:close/>
                  <a:moveTo>
                    <a:pt x="10304" y="20042"/>
                  </a:moveTo>
                  <a:lnTo>
                    <a:pt x="4108" y="20042"/>
                  </a:lnTo>
                  <a:lnTo>
                    <a:pt x="4108" y="10939"/>
                  </a:lnTo>
                  <a:lnTo>
                    <a:pt x="10304" y="10939"/>
                  </a:lnTo>
                  <a:cubicBezTo>
                    <a:pt x="10304" y="10939"/>
                    <a:pt x="10304" y="20042"/>
                    <a:pt x="10304" y="20042"/>
                  </a:cubicBezTo>
                  <a:close/>
                  <a:moveTo>
                    <a:pt x="10304" y="21054"/>
                  </a:moveTo>
                  <a:lnTo>
                    <a:pt x="4108" y="21054"/>
                  </a:lnTo>
                  <a:lnTo>
                    <a:pt x="4108" y="20560"/>
                  </a:lnTo>
                  <a:lnTo>
                    <a:pt x="10304" y="20560"/>
                  </a:lnTo>
                  <a:cubicBezTo>
                    <a:pt x="10304" y="20560"/>
                    <a:pt x="10304" y="21054"/>
                    <a:pt x="10304" y="21054"/>
                  </a:cubicBezTo>
                  <a:close/>
                  <a:moveTo>
                    <a:pt x="7206" y="8847"/>
                  </a:moveTo>
                  <a:lnTo>
                    <a:pt x="8512" y="9210"/>
                  </a:lnTo>
                  <a:lnTo>
                    <a:pt x="8491" y="9328"/>
                  </a:lnTo>
                  <a:lnTo>
                    <a:pt x="5922" y="9328"/>
                  </a:lnTo>
                  <a:lnTo>
                    <a:pt x="5901" y="9210"/>
                  </a:lnTo>
                  <a:cubicBezTo>
                    <a:pt x="5901" y="9210"/>
                    <a:pt x="7206" y="8847"/>
                    <a:pt x="7206" y="8847"/>
                  </a:cubicBezTo>
                  <a:close/>
                  <a:moveTo>
                    <a:pt x="782" y="5597"/>
                  </a:moveTo>
                  <a:lnTo>
                    <a:pt x="854" y="5503"/>
                  </a:lnTo>
                  <a:cubicBezTo>
                    <a:pt x="1077" y="5211"/>
                    <a:pt x="1447" y="5016"/>
                    <a:pt x="1843" y="4981"/>
                  </a:cubicBezTo>
                  <a:lnTo>
                    <a:pt x="1996" y="4968"/>
                  </a:lnTo>
                  <a:lnTo>
                    <a:pt x="2072" y="4853"/>
                  </a:lnTo>
                  <a:cubicBezTo>
                    <a:pt x="2314" y="4489"/>
                    <a:pt x="2763" y="4263"/>
                    <a:pt x="3245" y="4263"/>
                  </a:cubicBezTo>
                  <a:cubicBezTo>
                    <a:pt x="3646" y="4263"/>
                    <a:pt x="4024" y="4416"/>
                    <a:pt x="4282" y="4684"/>
                  </a:cubicBezTo>
                  <a:lnTo>
                    <a:pt x="4553" y="4967"/>
                  </a:lnTo>
                  <a:lnTo>
                    <a:pt x="4769" y="4650"/>
                  </a:lnTo>
                  <a:cubicBezTo>
                    <a:pt x="4932" y="4411"/>
                    <a:pt x="5231" y="4263"/>
                    <a:pt x="5552" y="4263"/>
                  </a:cubicBezTo>
                  <a:cubicBezTo>
                    <a:pt x="5800" y="4263"/>
                    <a:pt x="6032" y="4348"/>
                    <a:pt x="6205" y="4504"/>
                  </a:cubicBezTo>
                  <a:lnTo>
                    <a:pt x="6466" y="4738"/>
                  </a:lnTo>
                  <a:lnTo>
                    <a:pt x="6671" y="4464"/>
                  </a:lnTo>
                  <a:cubicBezTo>
                    <a:pt x="6923" y="4130"/>
                    <a:pt x="7346" y="3930"/>
                    <a:pt x="7804" y="3930"/>
                  </a:cubicBezTo>
                  <a:cubicBezTo>
                    <a:pt x="8327" y="3930"/>
                    <a:pt x="8792" y="4185"/>
                    <a:pt x="9019" y="4594"/>
                  </a:cubicBezTo>
                  <a:lnTo>
                    <a:pt x="9060" y="4666"/>
                  </a:lnTo>
                  <a:lnTo>
                    <a:pt x="9139" y="4706"/>
                  </a:lnTo>
                  <a:cubicBezTo>
                    <a:pt x="9378" y="4826"/>
                    <a:pt x="9566" y="5004"/>
                    <a:pt x="9684" y="5221"/>
                  </a:cubicBezTo>
                  <a:lnTo>
                    <a:pt x="9785" y="5407"/>
                  </a:lnTo>
                  <a:lnTo>
                    <a:pt x="10017" y="5364"/>
                  </a:lnTo>
                  <a:cubicBezTo>
                    <a:pt x="10047" y="5358"/>
                    <a:pt x="10079" y="5355"/>
                    <a:pt x="10110" y="5355"/>
                  </a:cubicBezTo>
                  <a:cubicBezTo>
                    <a:pt x="10246" y="5355"/>
                    <a:pt x="10379" y="5408"/>
                    <a:pt x="10467" y="5497"/>
                  </a:cubicBezTo>
                  <a:lnTo>
                    <a:pt x="10567" y="5597"/>
                  </a:lnTo>
                  <a:cubicBezTo>
                    <a:pt x="10567" y="5597"/>
                    <a:pt x="782" y="5597"/>
                    <a:pt x="782" y="5597"/>
                  </a:cubicBezTo>
                  <a:close/>
                  <a:moveTo>
                    <a:pt x="8043" y="519"/>
                  </a:moveTo>
                  <a:lnTo>
                    <a:pt x="14792" y="519"/>
                  </a:lnTo>
                  <a:lnTo>
                    <a:pt x="14792" y="1066"/>
                  </a:lnTo>
                  <a:lnTo>
                    <a:pt x="8043" y="1066"/>
                  </a:lnTo>
                  <a:cubicBezTo>
                    <a:pt x="8043" y="1066"/>
                    <a:pt x="8043" y="519"/>
                    <a:pt x="8043" y="519"/>
                  </a:cubicBezTo>
                  <a:close/>
                  <a:moveTo>
                    <a:pt x="21600" y="7155"/>
                  </a:moveTo>
                  <a:lnTo>
                    <a:pt x="21600" y="5544"/>
                  </a:lnTo>
                  <a:lnTo>
                    <a:pt x="15268" y="5544"/>
                  </a:lnTo>
                  <a:lnTo>
                    <a:pt x="15268" y="1585"/>
                  </a:lnTo>
                  <a:lnTo>
                    <a:pt x="15391" y="1585"/>
                  </a:lnTo>
                  <a:lnTo>
                    <a:pt x="15391" y="0"/>
                  </a:lnTo>
                  <a:lnTo>
                    <a:pt x="7445" y="0"/>
                  </a:lnTo>
                  <a:lnTo>
                    <a:pt x="7445" y="1585"/>
                  </a:lnTo>
                  <a:lnTo>
                    <a:pt x="7690" y="1585"/>
                  </a:lnTo>
                  <a:lnTo>
                    <a:pt x="7690" y="3414"/>
                  </a:lnTo>
                  <a:lnTo>
                    <a:pt x="7627" y="3419"/>
                  </a:lnTo>
                  <a:cubicBezTo>
                    <a:pt x="7166" y="3455"/>
                    <a:pt x="6734" y="3633"/>
                    <a:pt x="6412" y="3919"/>
                  </a:cubicBezTo>
                  <a:lnTo>
                    <a:pt x="6373" y="3954"/>
                  </a:lnTo>
                  <a:lnTo>
                    <a:pt x="6326" y="3929"/>
                  </a:lnTo>
                  <a:cubicBezTo>
                    <a:pt x="6094" y="3808"/>
                    <a:pt x="5827" y="3744"/>
                    <a:pt x="5552" y="3744"/>
                  </a:cubicBezTo>
                  <a:cubicBezTo>
                    <a:pt x="5172" y="3744"/>
                    <a:pt x="4808" y="3868"/>
                    <a:pt x="4526" y="4093"/>
                  </a:cubicBezTo>
                  <a:lnTo>
                    <a:pt x="4483" y="4128"/>
                  </a:lnTo>
                  <a:lnTo>
                    <a:pt x="4437" y="4097"/>
                  </a:lnTo>
                  <a:cubicBezTo>
                    <a:pt x="4098" y="3869"/>
                    <a:pt x="3675" y="3744"/>
                    <a:pt x="3245" y="3744"/>
                  </a:cubicBezTo>
                  <a:cubicBezTo>
                    <a:pt x="2612" y="3744"/>
                    <a:pt x="2016" y="4013"/>
                    <a:pt x="1650" y="4464"/>
                  </a:cubicBezTo>
                  <a:lnTo>
                    <a:pt x="1634" y="4483"/>
                  </a:lnTo>
                  <a:lnTo>
                    <a:pt x="1606" y="4488"/>
                  </a:lnTo>
                  <a:cubicBezTo>
                    <a:pt x="844" y="4618"/>
                    <a:pt x="228" y="5147"/>
                    <a:pt x="73" y="5804"/>
                  </a:cubicBezTo>
                  <a:lnTo>
                    <a:pt x="0" y="6116"/>
                  </a:lnTo>
                  <a:lnTo>
                    <a:pt x="7746" y="6116"/>
                  </a:lnTo>
                  <a:lnTo>
                    <a:pt x="7746" y="8452"/>
                  </a:lnTo>
                  <a:lnTo>
                    <a:pt x="7206" y="8302"/>
                  </a:lnTo>
                  <a:lnTo>
                    <a:pt x="3314" y="9381"/>
                  </a:lnTo>
                  <a:lnTo>
                    <a:pt x="3264" y="9381"/>
                  </a:lnTo>
                  <a:lnTo>
                    <a:pt x="3264" y="9398"/>
                  </a:lnTo>
                  <a:lnTo>
                    <a:pt x="1651" y="9847"/>
                  </a:lnTo>
                  <a:lnTo>
                    <a:pt x="3264" y="9847"/>
                  </a:lnTo>
                  <a:lnTo>
                    <a:pt x="3264" y="10939"/>
                  </a:lnTo>
                  <a:lnTo>
                    <a:pt x="3510" y="10939"/>
                  </a:lnTo>
                  <a:lnTo>
                    <a:pt x="3510" y="20042"/>
                  </a:lnTo>
                  <a:lnTo>
                    <a:pt x="3264" y="20042"/>
                  </a:lnTo>
                  <a:lnTo>
                    <a:pt x="3264" y="21600"/>
                  </a:lnTo>
                  <a:lnTo>
                    <a:pt x="11095" y="21600"/>
                  </a:lnTo>
                  <a:lnTo>
                    <a:pt x="14929" y="21600"/>
                  </a:lnTo>
                  <a:lnTo>
                    <a:pt x="14929" y="21573"/>
                  </a:lnTo>
                  <a:lnTo>
                    <a:pt x="21600" y="21573"/>
                  </a:lnTo>
                  <a:lnTo>
                    <a:pt x="21600" y="20042"/>
                  </a:lnTo>
                  <a:lnTo>
                    <a:pt x="21231" y="20042"/>
                  </a:lnTo>
                  <a:lnTo>
                    <a:pt x="21231" y="7155"/>
                  </a:lnTo>
                  <a:cubicBezTo>
                    <a:pt x="21231" y="7155"/>
                    <a:pt x="21600" y="7155"/>
                    <a:pt x="21600" y="7155"/>
                  </a:cubicBezTo>
                  <a:close/>
                  <a:moveTo>
                    <a:pt x="21600" y="715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67" name="AutoShape 126">
              <a:extLst>
                <a:ext uri="{FF2B5EF4-FFF2-40B4-BE49-F238E27FC236}">
                  <a16:creationId xmlns:a16="http://schemas.microsoft.com/office/drawing/2014/main" id="{F8C812B0-311B-49B8-BD26-BE455A92294F}"/>
                </a:ext>
              </a:extLst>
            </p:cNvPr>
            <p:cNvSpPr>
              <a:spLocks/>
            </p:cNvSpPr>
            <p:nvPr/>
          </p:nvSpPr>
          <p:spPr bwMode="auto">
            <a:xfrm>
              <a:off x="9969500" y="2565400"/>
              <a:ext cx="1666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68" name="AutoShape 127">
              <a:extLst>
                <a:ext uri="{FF2B5EF4-FFF2-40B4-BE49-F238E27FC236}">
                  <a16:creationId xmlns:a16="http://schemas.microsoft.com/office/drawing/2014/main" id="{96C5C866-473C-46B3-8CEC-C4D1AAFEC848}"/>
                </a:ext>
              </a:extLst>
            </p:cNvPr>
            <p:cNvSpPr>
              <a:spLocks/>
            </p:cNvSpPr>
            <p:nvPr/>
          </p:nvSpPr>
          <p:spPr bwMode="auto">
            <a:xfrm>
              <a:off x="9969500" y="2616200"/>
              <a:ext cx="1666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69" name="AutoShape 128">
              <a:extLst>
                <a:ext uri="{FF2B5EF4-FFF2-40B4-BE49-F238E27FC236}">
                  <a16:creationId xmlns:a16="http://schemas.microsoft.com/office/drawing/2014/main" id="{8E130A7C-0F38-497B-9F68-5605AF59DBFF}"/>
                </a:ext>
              </a:extLst>
            </p:cNvPr>
            <p:cNvSpPr>
              <a:spLocks/>
            </p:cNvSpPr>
            <p:nvPr/>
          </p:nvSpPr>
          <p:spPr bwMode="auto">
            <a:xfrm>
              <a:off x="9969500" y="2667000"/>
              <a:ext cx="1666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70" name="AutoShape 129">
              <a:extLst>
                <a:ext uri="{FF2B5EF4-FFF2-40B4-BE49-F238E27FC236}">
                  <a16:creationId xmlns:a16="http://schemas.microsoft.com/office/drawing/2014/main" id="{A74F5241-DCFD-41A4-99E9-41B557F94062}"/>
                </a:ext>
              </a:extLst>
            </p:cNvPr>
            <p:cNvSpPr>
              <a:spLocks/>
            </p:cNvSpPr>
            <p:nvPr/>
          </p:nvSpPr>
          <p:spPr bwMode="auto">
            <a:xfrm>
              <a:off x="9969500" y="2717800"/>
              <a:ext cx="1666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71" name="AutoShape 130">
              <a:extLst>
                <a:ext uri="{FF2B5EF4-FFF2-40B4-BE49-F238E27FC236}">
                  <a16:creationId xmlns:a16="http://schemas.microsoft.com/office/drawing/2014/main" id="{C41C89C4-6314-42AB-B582-F11D4060B9A4}"/>
                </a:ext>
              </a:extLst>
            </p:cNvPr>
            <p:cNvSpPr>
              <a:spLocks/>
            </p:cNvSpPr>
            <p:nvPr/>
          </p:nvSpPr>
          <p:spPr bwMode="auto">
            <a:xfrm>
              <a:off x="9969500" y="2781300"/>
              <a:ext cx="1666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72" name="AutoShape 131">
              <a:extLst>
                <a:ext uri="{FF2B5EF4-FFF2-40B4-BE49-F238E27FC236}">
                  <a16:creationId xmlns:a16="http://schemas.microsoft.com/office/drawing/2014/main" id="{52FCBE68-BCFF-4EA3-81F9-35CC3600FF42}"/>
                </a:ext>
              </a:extLst>
            </p:cNvPr>
            <p:cNvSpPr>
              <a:spLocks/>
            </p:cNvSpPr>
            <p:nvPr/>
          </p:nvSpPr>
          <p:spPr bwMode="auto">
            <a:xfrm>
              <a:off x="9969500" y="2832100"/>
              <a:ext cx="1666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73" name="AutoShape 132">
              <a:extLst>
                <a:ext uri="{FF2B5EF4-FFF2-40B4-BE49-F238E27FC236}">
                  <a16:creationId xmlns:a16="http://schemas.microsoft.com/office/drawing/2014/main" id="{B4D38B61-39D0-4A3E-9306-AA86FEFE68D2}"/>
                </a:ext>
              </a:extLst>
            </p:cNvPr>
            <p:cNvSpPr>
              <a:spLocks/>
            </p:cNvSpPr>
            <p:nvPr/>
          </p:nvSpPr>
          <p:spPr bwMode="auto">
            <a:xfrm>
              <a:off x="9969500" y="2882900"/>
              <a:ext cx="1666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74" name="AutoShape 133">
              <a:extLst>
                <a:ext uri="{FF2B5EF4-FFF2-40B4-BE49-F238E27FC236}">
                  <a16:creationId xmlns:a16="http://schemas.microsoft.com/office/drawing/2014/main" id="{BFC8D1EB-45C4-4835-AF6F-337586C63630}"/>
                </a:ext>
              </a:extLst>
            </p:cNvPr>
            <p:cNvSpPr>
              <a:spLocks/>
            </p:cNvSpPr>
            <p:nvPr/>
          </p:nvSpPr>
          <p:spPr bwMode="auto">
            <a:xfrm>
              <a:off x="9969500" y="2933700"/>
              <a:ext cx="1666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75" name="AutoShape 134">
              <a:extLst>
                <a:ext uri="{FF2B5EF4-FFF2-40B4-BE49-F238E27FC236}">
                  <a16:creationId xmlns:a16="http://schemas.microsoft.com/office/drawing/2014/main" id="{6126468B-402F-4674-B7EA-0ECDE5FCF358}"/>
                </a:ext>
              </a:extLst>
            </p:cNvPr>
            <p:cNvSpPr>
              <a:spLocks/>
            </p:cNvSpPr>
            <p:nvPr/>
          </p:nvSpPr>
          <p:spPr bwMode="auto">
            <a:xfrm>
              <a:off x="9969500" y="2997200"/>
              <a:ext cx="166688"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76" name="AutoShape 135">
              <a:extLst>
                <a:ext uri="{FF2B5EF4-FFF2-40B4-BE49-F238E27FC236}">
                  <a16:creationId xmlns:a16="http://schemas.microsoft.com/office/drawing/2014/main" id="{F6456CD3-62D7-48DF-B29F-DA085671FC28}"/>
                </a:ext>
              </a:extLst>
            </p:cNvPr>
            <p:cNvSpPr>
              <a:spLocks/>
            </p:cNvSpPr>
            <p:nvPr/>
          </p:nvSpPr>
          <p:spPr bwMode="auto">
            <a:xfrm>
              <a:off x="9423400" y="2540000"/>
              <a:ext cx="84138" cy="20638"/>
            </a:xfrm>
            <a:custGeom>
              <a:avLst/>
              <a:gdLst/>
              <a:ahLst/>
              <a:cxnLst/>
              <a:rect l="0" t="0" r="r" b="b"/>
              <a:pathLst>
                <a:path w="21600" h="21600">
                  <a:moveTo>
                    <a:pt x="21600" y="0"/>
                  </a:moveTo>
                  <a:lnTo>
                    <a:pt x="0" y="0"/>
                  </a:lnTo>
                  <a:lnTo>
                    <a:pt x="0" y="21600"/>
                  </a:lnTo>
                  <a:lnTo>
                    <a:pt x="21600" y="21600"/>
                  </a:lnTo>
                  <a:cubicBezTo>
                    <a:pt x="21600" y="21600"/>
                    <a:pt x="21600" y="0"/>
                    <a:pt x="21600" y="0"/>
                  </a:cubicBezTo>
                  <a:close/>
                  <a:moveTo>
                    <a:pt x="2160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sp>
          <p:nvSpPr>
            <p:cNvPr id="77" name="AutoShape 136">
              <a:extLst>
                <a:ext uri="{FF2B5EF4-FFF2-40B4-BE49-F238E27FC236}">
                  <a16:creationId xmlns:a16="http://schemas.microsoft.com/office/drawing/2014/main" id="{E94336B0-D2E7-4A68-9969-6C1E4B3E048E}"/>
                </a:ext>
              </a:extLst>
            </p:cNvPr>
            <p:cNvSpPr>
              <a:spLocks/>
            </p:cNvSpPr>
            <p:nvPr/>
          </p:nvSpPr>
          <p:spPr bwMode="auto">
            <a:xfrm>
              <a:off x="9359900" y="2540000"/>
              <a:ext cx="31750" cy="20638"/>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defRPr/>
              </a:pPr>
              <a:endParaRPr lang="en-US" sz="1100" kern="0">
                <a:solidFill>
                  <a:srgbClr val="000000"/>
                </a:solidFill>
                <a:latin typeface="Gill Sans" charset="0"/>
                <a:ea typeface="ヒラギノ角ゴ ProN W3" charset="0"/>
                <a:sym typeface="Gill Sans" charset="0"/>
              </a:endParaRPr>
            </a:p>
          </p:txBody>
        </p:sp>
      </p:grpSp>
      <p:grpSp>
        <p:nvGrpSpPr>
          <p:cNvPr id="78" name="Group 77">
            <a:extLst>
              <a:ext uri="{FF2B5EF4-FFF2-40B4-BE49-F238E27FC236}">
                <a16:creationId xmlns:a16="http://schemas.microsoft.com/office/drawing/2014/main" id="{83C8387A-A1D2-4AC5-8D8A-C092CB10E11A}"/>
              </a:ext>
            </a:extLst>
          </p:cNvPr>
          <p:cNvGrpSpPr/>
          <p:nvPr/>
        </p:nvGrpSpPr>
        <p:grpSpPr>
          <a:xfrm>
            <a:off x="4694581" y="2024668"/>
            <a:ext cx="358414" cy="327369"/>
            <a:chOff x="9588500" y="1473200"/>
            <a:chExt cx="782638" cy="730250"/>
          </a:xfrm>
          <a:solidFill>
            <a:srgbClr val="0F56A6"/>
          </a:solidFill>
        </p:grpSpPr>
        <p:sp>
          <p:nvSpPr>
            <p:cNvPr id="79" name="AutoShape 147">
              <a:extLst>
                <a:ext uri="{FF2B5EF4-FFF2-40B4-BE49-F238E27FC236}">
                  <a16:creationId xmlns:a16="http://schemas.microsoft.com/office/drawing/2014/main" id="{23DAF722-0375-4B5E-B0E8-FE56081B6103}"/>
                </a:ext>
              </a:extLst>
            </p:cNvPr>
            <p:cNvSpPr>
              <a:spLocks/>
            </p:cNvSpPr>
            <p:nvPr/>
          </p:nvSpPr>
          <p:spPr bwMode="auto">
            <a:xfrm>
              <a:off x="10261600" y="1765300"/>
              <a:ext cx="31750" cy="31750"/>
            </a:xfrm>
            <a:custGeom>
              <a:avLst/>
              <a:gdLst/>
              <a:ahLst/>
              <a:cxnLst/>
              <a:rect l="0" t="0" r="r" b="b"/>
              <a:pathLst>
                <a:path w="21600" h="21600">
                  <a:moveTo>
                    <a:pt x="8637" y="0"/>
                  </a:moveTo>
                  <a:lnTo>
                    <a:pt x="0" y="8633"/>
                  </a:lnTo>
                  <a:lnTo>
                    <a:pt x="12955" y="21600"/>
                  </a:lnTo>
                  <a:lnTo>
                    <a:pt x="21600" y="12967"/>
                  </a:lnTo>
                  <a:cubicBezTo>
                    <a:pt x="21600" y="12967"/>
                    <a:pt x="8637" y="0"/>
                    <a:pt x="8637" y="0"/>
                  </a:cubicBezTo>
                  <a:close/>
                  <a:moveTo>
                    <a:pt x="8637"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endParaRPr lang="en-SG" sz="1100" kern="0">
                <a:solidFill>
                  <a:srgbClr val="000000"/>
                </a:solidFill>
                <a:latin typeface="Helvetica Neue"/>
                <a:sym typeface="Helvetica Neue"/>
              </a:endParaRPr>
            </a:p>
          </p:txBody>
        </p:sp>
        <p:sp>
          <p:nvSpPr>
            <p:cNvPr id="80" name="AutoShape 148">
              <a:extLst>
                <a:ext uri="{FF2B5EF4-FFF2-40B4-BE49-F238E27FC236}">
                  <a16:creationId xmlns:a16="http://schemas.microsoft.com/office/drawing/2014/main" id="{A24A0D30-3AE2-44F2-B696-2C5FD148879C}"/>
                </a:ext>
              </a:extLst>
            </p:cNvPr>
            <p:cNvSpPr>
              <a:spLocks/>
            </p:cNvSpPr>
            <p:nvPr/>
          </p:nvSpPr>
          <p:spPr bwMode="auto">
            <a:xfrm>
              <a:off x="10210800" y="1714500"/>
              <a:ext cx="31750" cy="31750"/>
            </a:xfrm>
            <a:custGeom>
              <a:avLst/>
              <a:gdLst/>
              <a:ahLst/>
              <a:cxnLst/>
              <a:rect l="0" t="0" r="r" b="b"/>
              <a:pathLst>
                <a:path w="21600" h="21600">
                  <a:moveTo>
                    <a:pt x="0" y="8639"/>
                  </a:moveTo>
                  <a:lnTo>
                    <a:pt x="12967" y="21600"/>
                  </a:lnTo>
                  <a:lnTo>
                    <a:pt x="21600" y="12961"/>
                  </a:lnTo>
                  <a:lnTo>
                    <a:pt x="8633" y="0"/>
                  </a:lnTo>
                  <a:cubicBezTo>
                    <a:pt x="8633" y="0"/>
                    <a:pt x="0" y="8639"/>
                    <a:pt x="0" y="8639"/>
                  </a:cubicBezTo>
                  <a:close/>
                  <a:moveTo>
                    <a:pt x="0" y="8639"/>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endParaRPr lang="en-SG" sz="1100" kern="0">
                <a:solidFill>
                  <a:srgbClr val="000000"/>
                </a:solidFill>
                <a:latin typeface="Helvetica Neue"/>
                <a:sym typeface="Helvetica Neue"/>
              </a:endParaRPr>
            </a:p>
          </p:txBody>
        </p:sp>
        <p:sp>
          <p:nvSpPr>
            <p:cNvPr id="81" name="AutoShape 149">
              <a:extLst>
                <a:ext uri="{FF2B5EF4-FFF2-40B4-BE49-F238E27FC236}">
                  <a16:creationId xmlns:a16="http://schemas.microsoft.com/office/drawing/2014/main" id="{2F17D875-3830-4AC9-ACEB-3B826F9C9DA6}"/>
                </a:ext>
              </a:extLst>
            </p:cNvPr>
            <p:cNvSpPr>
              <a:spLocks/>
            </p:cNvSpPr>
            <p:nvPr/>
          </p:nvSpPr>
          <p:spPr bwMode="auto">
            <a:xfrm>
              <a:off x="10096500" y="1993900"/>
              <a:ext cx="60325" cy="60325"/>
            </a:xfrm>
            <a:custGeom>
              <a:avLst/>
              <a:gdLst/>
              <a:ahLst/>
              <a:cxnLst/>
              <a:rect l="0" t="0" r="r" b="b"/>
              <a:pathLst>
                <a:path w="21600" h="21600">
                  <a:moveTo>
                    <a:pt x="0" y="4701"/>
                  </a:moveTo>
                  <a:lnTo>
                    <a:pt x="16906" y="21600"/>
                  </a:lnTo>
                  <a:lnTo>
                    <a:pt x="21600" y="16897"/>
                  </a:lnTo>
                  <a:lnTo>
                    <a:pt x="4689" y="0"/>
                  </a:lnTo>
                  <a:cubicBezTo>
                    <a:pt x="4689" y="0"/>
                    <a:pt x="0" y="4701"/>
                    <a:pt x="0" y="4701"/>
                  </a:cubicBezTo>
                  <a:close/>
                  <a:moveTo>
                    <a:pt x="0" y="4701"/>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endParaRPr lang="en-SG" sz="1100" kern="0">
                <a:solidFill>
                  <a:srgbClr val="000000"/>
                </a:solidFill>
                <a:latin typeface="Helvetica Neue"/>
                <a:sym typeface="Helvetica Neue"/>
              </a:endParaRPr>
            </a:p>
          </p:txBody>
        </p:sp>
        <p:sp>
          <p:nvSpPr>
            <p:cNvPr id="82" name="AutoShape 150">
              <a:extLst>
                <a:ext uri="{FF2B5EF4-FFF2-40B4-BE49-F238E27FC236}">
                  <a16:creationId xmlns:a16="http://schemas.microsoft.com/office/drawing/2014/main" id="{30D8549E-30D2-42F7-AB7A-D4C6E985522B}"/>
                </a:ext>
              </a:extLst>
            </p:cNvPr>
            <p:cNvSpPr>
              <a:spLocks/>
            </p:cNvSpPr>
            <p:nvPr/>
          </p:nvSpPr>
          <p:spPr bwMode="auto">
            <a:xfrm>
              <a:off x="9994900" y="2095500"/>
              <a:ext cx="34925" cy="36513"/>
            </a:xfrm>
            <a:custGeom>
              <a:avLst/>
              <a:gdLst/>
              <a:ahLst/>
              <a:cxnLst/>
              <a:rect l="0" t="0" r="r" b="b"/>
              <a:pathLst>
                <a:path w="21600" h="21600">
                  <a:moveTo>
                    <a:pt x="0" y="8035"/>
                  </a:moveTo>
                  <a:lnTo>
                    <a:pt x="13565" y="21600"/>
                  </a:lnTo>
                  <a:lnTo>
                    <a:pt x="21600" y="13565"/>
                  </a:lnTo>
                  <a:lnTo>
                    <a:pt x="8043" y="0"/>
                  </a:lnTo>
                  <a:cubicBezTo>
                    <a:pt x="8043" y="0"/>
                    <a:pt x="0" y="8035"/>
                    <a:pt x="0" y="8035"/>
                  </a:cubicBezTo>
                  <a:close/>
                  <a:moveTo>
                    <a:pt x="0" y="803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endParaRPr lang="en-SG" sz="1100" kern="0">
                <a:solidFill>
                  <a:srgbClr val="000000"/>
                </a:solidFill>
                <a:latin typeface="Helvetica Neue"/>
                <a:sym typeface="Helvetica Neue"/>
              </a:endParaRPr>
            </a:p>
          </p:txBody>
        </p:sp>
        <p:sp>
          <p:nvSpPr>
            <p:cNvPr id="83" name="AutoShape 151">
              <a:extLst>
                <a:ext uri="{FF2B5EF4-FFF2-40B4-BE49-F238E27FC236}">
                  <a16:creationId xmlns:a16="http://schemas.microsoft.com/office/drawing/2014/main" id="{85C8A4E9-A4A8-496A-9C13-B3E53AA01A18}"/>
                </a:ext>
              </a:extLst>
            </p:cNvPr>
            <p:cNvSpPr>
              <a:spLocks/>
            </p:cNvSpPr>
            <p:nvPr/>
          </p:nvSpPr>
          <p:spPr bwMode="auto">
            <a:xfrm>
              <a:off x="9588500" y="1473200"/>
              <a:ext cx="782638" cy="730250"/>
            </a:xfrm>
            <a:custGeom>
              <a:avLst/>
              <a:gdLst/>
              <a:ahLst/>
              <a:cxnLst/>
              <a:rect l="0" t="0" r="r" b="b"/>
              <a:pathLst>
                <a:path w="21600" h="21600">
                  <a:moveTo>
                    <a:pt x="19011" y="11378"/>
                  </a:moveTo>
                  <a:lnTo>
                    <a:pt x="19123" y="11258"/>
                  </a:lnTo>
                  <a:lnTo>
                    <a:pt x="14336" y="6126"/>
                  </a:lnTo>
                  <a:lnTo>
                    <a:pt x="14226" y="6244"/>
                  </a:lnTo>
                  <a:lnTo>
                    <a:pt x="14169" y="6183"/>
                  </a:lnTo>
                  <a:lnTo>
                    <a:pt x="16006" y="4212"/>
                  </a:lnTo>
                  <a:lnTo>
                    <a:pt x="20865" y="9426"/>
                  </a:lnTo>
                  <a:lnTo>
                    <a:pt x="19029" y="11397"/>
                  </a:lnTo>
                  <a:cubicBezTo>
                    <a:pt x="19029" y="11397"/>
                    <a:pt x="19011" y="11378"/>
                    <a:pt x="19011" y="11378"/>
                  </a:cubicBezTo>
                  <a:close/>
                  <a:moveTo>
                    <a:pt x="17055" y="12686"/>
                  </a:moveTo>
                  <a:lnTo>
                    <a:pt x="16527" y="14357"/>
                  </a:lnTo>
                  <a:lnTo>
                    <a:pt x="14262" y="11594"/>
                  </a:lnTo>
                  <a:lnTo>
                    <a:pt x="14092" y="11664"/>
                  </a:lnTo>
                  <a:cubicBezTo>
                    <a:pt x="11916" y="12562"/>
                    <a:pt x="10787" y="10897"/>
                    <a:pt x="10741" y="10826"/>
                  </a:cubicBezTo>
                  <a:lnTo>
                    <a:pt x="10578" y="10576"/>
                  </a:lnTo>
                  <a:lnTo>
                    <a:pt x="8261" y="12640"/>
                  </a:lnTo>
                  <a:cubicBezTo>
                    <a:pt x="7741" y="13196"/>
                    <a:pt x="7249" y="12737"/>
                    <a:pt x="7156" y="12640"/>
                  </a:cubicBezTo>
                  <a:cubicBezTo>
                    <a:pt x="6967" y="12438"/>
                    <a:pt x="6904" y="12239"/>
                    <a:pt x="6904" y="12063"/>
                  </a:cubicBezTo>
                  <a:cubicBezTo>
                    <a:pt x="6904" y="11756"/>
                    <a:pt x="7098" y="11519"/>
                    <a:pt x="7156" y="11456"/>
                  </a:cubicBezTo>
                  <a:lnTo>
                    <a:pt x="9310" y="9147"/>
                  </a:lnTo>
                  <a:lnTo>
                    <a:pt x="12992" y="8357"/>
                  </a:lnTo>
                  <a:lnTo>
                    <a:pt x="14227" y="7033"/>
                  </a:lnTo>
                  <a:lnTo>
                    <a:pt x="18276" y="11378"/>
                  </a:lnTo>
                  <a:cubicBezTo>
                    <a:pt x="18276" y="11378"/>
                    <a:pt x="17055" y="12686"/>
                    <a:pt x="17055" y="12686"/>
                  </a:cubicBezTo>
                  <a:close/>
                  <a:moveTo>
                    <a:pt x="16966" y="16150"/>
                  </a:moveTo>
                  <a:cubicBezTo>
                    <a:pt x="16966" y="16368"/>
                    <a:pt x="16887" y="16573"/>
                    <a:pt x="16743" y="16727"/>
                  </a:cubicBezTo>
                  <a:cubicBezTo>
                    <a:pt x="16457" y="17035"/>
                    <a:pt x="15957" y="17035"/>
                    <a:pt x="15670" y="16727"/>
                  </a:cubicBezTo>
                  <a:lnTo>
                    <a:pt x="15302" y="17122"/>
                  </a:lnTo>
                  <a:lnTo>
                    <a:pt x="16038" y="17913"/>
                  </a:lnTo>
                  <a:cubicBezTo>
                    <a:pt x="16181" y="18066"/>
                    <a:pt x="16261" y="18271"/>
                    <a:pt x="16261" y="18489"/>
                  </a:cubicBezTo>
                  <a:cubicBezTo>
                    <a:pt x="16261" y="18707"/>
                    <a:pt x="16181" y="18911"/>
                    <a:pt x="16038" y="19066"/>
                  </a:cubicBezTo>
                  <a:cubicBezTo>
                    <a:pt x="15742" y="19383"/>
                    <a:pt x="15261" y="19383"/>
                    <a:pt x="14953" y="19053"/>
                  </a:cubicBezTo>
                  <a:lnTo>
                    <a:pt x="14592" y="18710"/>
                  </a:lnTo>
                  <a:lnTo>
                    <a:pt x="12961" y="16938"/>
                  </a:lnTo>
                  <a:lnTo>
                    <a:pt x="12595" y="17329"/>
                  </a:lnTo>
                  <a:lnTo>
                    <a:pt x="14202" y="19077"/>
                  </a:lnTo>
                  <a:lnTo>
                    <a:pt x="14199" y="19081"/>
                  </a:lnTo>
                  <a:cubicBezTo>
                    <a:pt x="14340" y="19234"/>
                    <a:pt x="14416" y="19442"/>
                    <a:pt x="14413" y="19670"/>
                  </a:cubicBezTo>
                  <a:cubicBezTo>
                    <a:pt x="14410" y="19896"/>
                    <a:pt x="14326" y="20113"/>
                    <a:pt x="14184" y="20266"/>
                  </a:cubicBezTo>
                  <a:cubicBezTo>
                    <a:pt x="13887" y="20585"/>
                    <a:pt x="13406" y="20585"/>
                    <a:pt x="13110" y="20266"/>
                  </a:cubicBezTo>
                  <a:lnTo>
                    <a:pt x="12023" y="19100"/>
                  </a:lnTo>
                  <a:cubicBezTo>
                    <a:pt x="12022" y="19099"/>
                    <a:pt x="12022" y="19098"/>
                    <a:pt x="12021" y="19098"/>
                  </a:cubicBezTo>
                  <a:lnTo>
                    <a:pt x="11654" y="19493"/>
                  </a:lnTo>
                  <a:cubicBezTo>
                    <a:pt x="11797" y="19647"/>
                    <a:pt x="11876" y="19852"/>
                    <a:pt x="11876" y="20070"/>
                  </a:cubicBezTo>
                  <a:cubicBezTo>
                    <a:pt x="11876" y="20287"/>
                    <a:pt x="11797" y="20491"/>
                    <a:pt x="11654" y="20645"/>
                  </a:cubicBezTo>
                  <a:cubicBezTo>
                    <a:pt x="11358" y="20963"/>
                    <a:pt x="10876" y="20963"/>
                    <a:pt x="10579" y="20645"/>
                  </a:cubicBezTo>
                  <a:lnTo>
                    <a:pt x="5490" y="15244"/>
                  </a:lnTo>
                  <a:lnTo>
                    <a:pt x="4754" y="12873"/>
                  </a:lnTo>
                  <a:lnTo>
                    <a:pt x="3426" y="11448"/>
                  </a:lnTo>
                  <a:lnTo>
                    <a:pt x="7476" y="7103"/>
                  </a:lnTo>
                  <a:lnTo>
                    <a:pt x="8758" y="8480"/>
                  </a:lnTo>
                  <a:lnTo>
                    <a:pt x="9035" y="8651"/>
                  </a:lnTo>
                  <a:lnTo>
                    <a:pt x="6788" y="11061"/>
                  </a:lnTo>
                  <a:cubicBezTo>
                    <a:pt x="6601" y="11262"/>
                    <a:pt x="6381" y="11640"/>
                    <a:pt x="6381" y="12076"/>
                  </a:cubicBezTo>
                  <a:cubicBezTo>
                    <a:pt x="6381" y="12381"/>
                    <a:pt x="6489" y="12714"/>
                    <a:pt x="6788" y="13034"/>
                  </a:cubicBezTo>
                  <a:cubicBezTo>
                    <a:pt x="7106" y="13376"/>
                    <a:pt x="7901" y="13815"/>
                    <a:pt x="8611" y="13052"/>
                  </a:cubicBezTo>
                  <a:lnTo>
                    <a:pt x="10495" y="11375"/>
                  </a:lnTo>
                  <a:cubicBezTo>
                    <a:pt x="10935" y="11875"/>
                    <a:pt x="12161" y="12952"/>
                    <a:pt x="14087" y="12259"/>
                  </a:cubicBezTo>
                  <a:lnTo>
                    <a:pt x="16377" y="15041"/>
                  </a:lnTo>
                  <a:lnTo>
                    <a:pt x="16338" y="15079"/>
                  </a:lnTo>
                  <a:lnTo>
                    <a:pt x="16744" y="15574"/>
                  </a:lnTo>
                  <a:cubicBezTo>
                    <a:pt x="16887" y="15729"/>
                    <a:pt x="16966" y="15933"/>
                    <a:pt x="16966" y="16150"/>
                  </a:cubicBezTo>
                  <a:close/>
                  <a:moveTo>
                    <a:pt x="9643" y="20809"/>
                  </a:moveTo>
                  <a:cubicBezTo>
                    <a:pt x="9489" y="20645"/>
                    <a:pt x="9414" y="20424"/>
                    <a:pt x="9423" y="20203"/>
                  </a:cubicBezTo>
                  <a:lnTo>
                    <a:pt x="10208" y="21035"/>
                  </a:lnTo>
                  <a:cubicBezTo>
                    <a:pt x="10002" y="21043"/>
                    <a:pt x="9793" y="20969"/>
                    <a:pt x="9643" y="20809"/>
                  </a:cubicBezTo>
                  <a:close/>
                  <a:moveTo>
                    <a:pt x="8226" y="20467"/>
                  </a:moveTo>
                  <a:cubicBezTo>
                    <a:pt x="7931" y="20784"/>
                    <a:pt x="7451" y="20784"/>
                    <a:pt x="7156" y="20467"/>
                  </a:cubicBezTo>
                  <a:cubicBezTo>
                    <a:pt x="6859" y="20148"/>
                    <a:pt x="6852" y="19595"/>
                    <a:pt x="7140" y="19284"/>
                  </a:cubicBezTo>
                  <a:lnTo>
                    <a:pt x="7846" y="18530"/>
                  </a:lnTo>
                  <a:lnTo>
                    <a:pt x="8947" y="19697"/>
                  </a:lnTo>
                  <a:cubicBezTo>
                    <a:pt x="8947" y="19697"/>
                    <a:pt x="8226" y="20467"/>
                    <a:pt x="8226" y="20467"/>
                  </a:cubicBezTo>
                  <a:close/>
                  <a:moveTo>
                    <a:pt x="6786" y="18880"/>
                  </a:moveTo>
                  <a:lnTo>
                    <a:pt x="6785" y="18879"/>
                  </a:lnTo>
                  <a:lnTo>
                    <a:pt x="6376" y="19268"/>
                  </a:lnTo>
                  <a:cubicBezTo>
                    <a:pt x="6081" y="19585"/>
                    <a:pt x="5601" y="19584"/>
                    <a:pt x="5306" y="19268"/>
                  </a:cubicBezTo>
                  <a:cubicBezTo>
                    <a:pt x="5163" y="19114"/>
                    <a:pt x="5084" y="18910"/>
                    <a:pt x="5084" y="18693"/>
                  </a:cubicBezTo>
                  <a:cubicBezTo>
                    <a:pt x="5084" y="18476"/>
                    <a:pt x="5163" y="18272"/>
                    <a:pt x="5306" y="18119"/>
                  </a:cubicBezTo>
                  <a:lnTo>
                    <a:pt x="6040" y="17330"/>
                  </a:lnTo>
                  <a:lnTo>
                    <a:pt x="5673" y="16936"/>
                  </a:lnTo>
                  <a:lnTo>
                    <a:pt x="5672" y="16937"/>
                  </a:lnTo>
                  <a:cubicBezTo>
                    <a:pt x="5386" y="17243"/>
                    <a:pt x="4889" y="17243"/>
                    <a:pt x="4603" y="16936"/>
                  </a:cubicBezTo>
                  <a:cubicBezTo>
                    <a:pt x="4460" y="16783"/>
                    <a:pt x="4381" y="16578"/>
                    <a:pt x="4381" y="16361"/>
                  </a:cubicBezTo>
                  <a:cubicBezTo>
                    <a:pt x="4381" y="16144"/>
                    <a:pt x="4460" y="15940"/>
                    <a:pt x="4615" y="15773"/>
                  </a:cubicBezTo>
                  <a:lnTo>
                    <a:pt x="4971" y="15338"/>
                  </a:lnTo>
                  <a:lnTo>
                    <a:pt x="5036" y="15547"/>
                  </a:lnTo>
                  <a:lnTo>
                    <a:pt x="6029" y="16601"/>
                  </a:lnTo>
                  <a:lnTo>
                    <a:pt x="5710" y="16931"/>
                  </a:lnTo>
                  <a:lnTo>
                    <a:pt x="6075" y="17321"/>
                  </a:lnTo>
                  <a:lnTo>
                    <a:pt x="6395" y="16989"/>
                  </a:lnTo>
                  <a:lnTo>
                    <a:pt x="7479" y="18140"/>
                  </a:lnTo>
                  <a:cubicBezTo>
                    <a:pt x="7479" y="18140"/>
                    <a:pt x="6786" y="18880"/>
                    <a:pt x="6786" y="18880"/>
                  </a:cubicBezTo>
                  <a:close/>
                  <a:moveTo>
                    <a:pt x="2692" y="11448"/>
                  </a:moveTo>
                  <a:lnTo>
                    <a:pt x="2571" y="11577"/>
                  </a:lnTo>
                  <a:lnTo>
                    <a:pt x="735" y="9606"/>
                  </a:lnTo>
                  <a:lnTo>
                    <a:pt x="5594" y="4392"/>
                  </a:lnTo>
                  <a:lnTo>
                    <a:pt x="7424" y="6356"/>
                  </a:lnTo>
                  <a:lnTo>
                    <a:pt x="2687" y="11444"/>
                  </a:lnTo>
                  <a:cubicBezTo>
                    <a:pt x="2687" y="11444"/>
                    <a:pt x="2692" y="11448"/>
                    <a:pt x="2692" y="11448"/>
                  </a:cubicBezTo>
                  <a:close/>
                  <a:moveTo>
                    <a:pt x="16177" y="3607"/>
                  </a:moveTo>
                  <a:lnTo>
                    <a:pt x="16277" y="3497"/>
                  </a:lnTo>
                  <a:lnTo>
                    <a:pt x="16021" y="3229"/>
                  </a:lnTo>
                  <a:lnTo>
                    <a:pt x="18661" y="394"/>
                  </a:lnTo>
                  <a:lnTo>
                    <a:pt x="18294" y="0"/>
                  </a:lnTo>
                  <a:lnTo>
                    <a:pt x="15282" y="3235"/>
                  </a:lnTo>
                  <a:lnTo>
                    <a:pt x="15738" y="3711"/>
                  </a:lnTo>
                  <a:lnTo>
                    <a:pt x="13434" y="6183"/>
                  </a:lnTo>
                  <a:lnTo>
                    <a:pt x="13859" y="6638"/>
                  </a:lnTo>
                  <a:lnTo>
                    <a:pt x="12735" y="7843"/>
                  </a:lnTo>
                  <a:lnTo>
                    <a:pt x="9790" y="8474"/>
                  </a:lnTo>
                  <a:lnTo>
                    <a:pt x="9100" y="8058"/>
                  </a:lnTo>
                  <a:lnTo>
                    <a:pt x="7844" y="6708"/>
                  </a:lnTo>
                  <a:lnTo>
                    <a:pt x="8165" y="6363"/>
                  </a:lnTo>
                  <a:lnTo>
                    <a:pt x="5913" y="3946"/>
                  </a:lnTo>
                  <a:lnTo>
                    <a:pt x="6570" y="3239"/>
                  </a:lnTo>
                  <a:lnTo>
                    <a:pt x="3558" y="0"/>
                  </a:lnTo>
                  <a:lnTo>
                    <a:pt x="3191" y="395"/>
                  </a:lnTo>
                  <a:lnTo>
                    <a:pt x="5835" y="3239"/>
                  </a:lnTo>
                  <a:lnTo>
                    <a:pt x="5403" y="3704"/>
                  </a:lnTo>
                  <a:lnTo>
                    <a:pt x="5451" y="3756"/>
                  </a:lnTo>
                  <a:lnTo>
                    <a:pt x="0" y="9606"/>
                  </a:lnTo>
                  <a:lnTo>
                    <a:pt x="2571" y="12365"/>
                  </a:lnTo>
                  <a:lnTo>
                    <a:pt x="3058" y="11843"/>
                  </a:lnTo>
                  <a:lnTo>
                    <a:pt x="4299" y="13174"/>
                  </a:lnTo>
                  <a:lnTo>
                    <a:pt x="4780" y="14725"/>
                  </a:lnTo>
                  <a:lnTo>
                    <a:pt x="4236" y="15392"/>
                  </a:lnTo>
                  <a:cubicBezTo>
                    <a:pt x="3995" y="15651"/>
                    <a:pt x="3862" y="15995"/>
                    <a:pt x="3862" y="16361"/>
                  </a:cubicBezTo>
                  <a:cubicBezTo>
                    <a:pt x="3862" y="16727"/>
                    <a:pt x="3995" y="17071"/>
                    <a:pt x="4236" y="17330"/>
                  </a:cubicBezTo>
                  <a:cubicBezTo>
                    <a:pt x="4436" y="17545"/>
                    <a:pt x="4687" y="17674"/>
                    <a:pt x="4947" y="17716"/>
                  </a:cubicBezTo>
                  <a:lnTo>
                    <a:pt x="4939" y="17725"/>
                  </a:lnTo>
                  <a:cubicBezTo>
                    <a:pt x="4698" y="17983"/>
                    <a:pt x="4565" y="18327"/>
                    <a:pt x="4565" y="18693"/>
                  </a:cubicBezTo>
                  <a:cubicBezTo>
                    <a:pt x="4565" y="19059"/>
                    <a:pt x="4698" y="19403"/>
                    <a:pt x="4939" y="19662"/>
                  </a:cubicBezTo>
                  <a:cubicBezTo>
                    <a:pt x="5338" y="20091"/>
                    <a:pt x="5937" y="20176"/>
                    <a:pt x="6410" y="19923"/>
                  </a:cubicBezTo>
                  <a:cubicBezTo>
                    <a:pt x="6423" y="20265"/>
                    <a:pt x="6550" y="20605"/>
                    <a:pt x="6789" y="20861"/>
                  </a:cubicBezTo>
                  <a:cubicBezTo>
                    <a:pt x="7038" y="21129"/>
                    <a:pt x="7365" y="21262"/>
                    <a:pt x="7691" y="21262"/>
                  </a:cubicBezTo>
                  <a:cubicBezTo>
                    <a:pt x="8018" y="21262"/>
                    <a:pt x="8344" y="21129"/>
                    <a:pt x="8593" y="20862"/>
                  </a:cubicBezTo>
                  <a:lnTo>
                    <a:pt x="8927" y="20504"/>
                  </a:lnTo>
                  <a:cubicBezTo>
                    <a:pt x="8976" y="20762"/>
                    <a:pt x="9092" y="21006"/>
                    <a:pt x="9275" y="21201"/>
                  </a:cubicBezTo>
                  <a:cubicBezTo>
                    <a:pt x="9516" y="21458"/>
                    <a:pt x="9838" y="21600"/>
                    <a:pt x="10179" y="21600"/>
                  </a:cubicBezTo>
                  <a:cubicBezTo>
                    <a:pt x="10413" y="21600"/>
                    <a:pt x="10636" y="21529"/>
                    <a:pt x="10832" y="21404"/>
                  </a:cubicBezTo>
                  <a:cubicBezTo>
                    <a:pt x="10926" y="21427"/>
                    <a:pt x="11021" y="21442"/>
                    <a:pt x="11118" y="21442"/>
                  </a:cubicBezTo>
                  <a:cubicBezTo>
                    <a:pt x="11444" y="21442"/>
                    <a:pt x="11773" y="21309"/>
                    <a:pt x="12021" y="21041"/>
                  </a:cubicBezTo>
                  <a:cubicBezTo>
                    <a:pt x="12217" y="20830"/>
                    <a:pt x="12342" y="20564"/>
                    <a:pt x="12382" y="20276"/>
                  </a:cubicBezTo>
                  <a:lnTo>
                    <a:pt x="12742" y="20662"/>
                  </a:lnTo>
                  <a:cubicBezTo>
                    <a:pt x="13241" y="21198"/>
                    <a:pt x="14052" y="21198"/>
                    <a:pt x="14551" y="20662"/>
                  </a:cubicBezTo>
                  <a:cubicBezTo>
                    <a:pt x="14780" y="20416"/>
                    <a:pt x="14918" y="20074"/>
                    <a:pt x="14932" y="19720"/>
                  </a:cubicBezTo>
                  <a:cubicBezTo>
                    <a:pt x="15107" y="19813"/>
                    <a:pt x="15301" y="19862"/>
                    <a:pt x="15501" y="19862"/>
                  </a:cubicBezTo>
                  <a:cubicBezTo>
                    <a:pt x="15844" y="19862"/>
                    <a:pt x="16165" y="19720"/>
                    <a:pt x="16406" y="19460"/>
                  </a:cubicBezTo>
                  <a:cubicBezTo>
                    <a:pt x="16648" y="19201"/>
                    <a:pt x="16781" y="18856"/>
                    <a:pt x="16781" y="18489"/>
                  </a:cubicBezTo>
                  <a:cubicBezTo>
                    <a:pt x="16781" y="18122"/>
                    <a:pt x="16648" y="17777"/>
                    <a:pt x="16406" y="17517"/>
                  </a:cubicBezTo>
                  <a:lnTo>
                    <a:pt x="16398" y="17510"/>
                  </a:lnTo>
                  <a:cubicBezTo>
                    <a:pt x="16668" y="17466"/>
                    <a:pt x="16916" y="17332"/>
                    <a:pt x="17111" y="17122"/>
                  </a:cubicBezTo>
                  <a:cubicBezTo>
                    <a:pt x="17353" y="16862"/>
                    <a:pt x="17486" y="16518"/>
                    <a:pt x="17486" y="16150"/>
                  </a:cubicBezTo>
                  <a:cubicBezTo>
                    <a:pt x="17486" y="15784"/>
                    <a:pt x="17353" y="15438"/>
                    <a:pt x="17122" y="15192"/>
                  </a:cubicBezTo>
                  <a:lnTo>
                    <a:pt x="16899" y="14919"/>
                  </a:lnTo>
                  <a:lnTo>
                    <a:pt x="17509" y="12989"/>
                  </a:lnTo>
                  <a:lnTo>
                    <a:pt x="18644" y="11772"/>
                  </a:lnTo>
                  <a:lnTo>
                    <a:pt x="19029" y="12185"/>
                  </a:lnTo>
                  <a:lnTo>
                    <a:pt x="21600" y="9426"/>
                  </a:lnTo>
                  <a:cubicBezTo>
                    <a:pt x="21600" y="9426"/>
                    <a:pt x="16177" y="3607"/>
                    <a:pt x="16177" y="3607"/>
                  </a:cubicBezTo>
                  <a:close/>
                  <a:moveTo>
                    <a:pt x="16177" y="3607"/>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endParaRPr lang="en-SG" sz="1100" kern="0">
                <a:solidFill>
                  <a:srgbClr val="000000"/>
                </a:solidFill>
                <a:latin typeface="Helvetica Neue"/>
                <a:sym typeface="Helvetica Neue"/>
              </a:endParaRPr>
            </a:p>
          </p:txBody>
        </p:sp>
        <p:sp>
          <p:nvSpPr>
            <p:cNvPr id="84" name="AutoShape 152">
              <a:extLst>
                <a:ext uri="{FF2B5EF4-FFF2-40B4-BE49-F238E27FC236}">
                  <a16:creationId xmlns:a16="http://schemas.microsoft.com/office/drawing/2014/main" id="{167DFBAE-EF86-40CA-A45C-0796C25B9C91}"/>
                </a:ext>
              </a:extLst>
            </p:cNvPr>
            <p:cNvSpPr>
              <a:spLocks/>
            </p:cNvSpPr>
            <p:nvPr/>
          </p:nvSpPr>
          <p:spPr bwMode="auto">
            <a:xfrm>
              <a:off x="9652000" y="1790700"/>
              <a:ext cx="31750" cy="31750"/>
            </a:xfrm>
            <a:custGeom>
              <a:avLst/>
              <a:gdLst/>
              <a:ahLst/>
              <a:cxnLst/>
              <a:rect l="0" t="0" r="r" b="b"/>
              <a:pathLst>
                <a:path w="21600" h="21600">
                  <a:moveTo>
                    <a:pt x="0" y="12962"/>
                  </a:moveTo>
                  <a:lnTo>
                    <a:pt x="8637" y="21600"/>
                  </a:lnTo>
                  <a:lnTo>
                    <a:pt x="21600" y="8638"/>
                  </a:lnTo>
                  <a:lnTo>
                    <a:pt x="12963" y="0"/>
                  </a:lnTo>
                  <a:cubicBezTo>
                    <a:pt x="12963" y="0"/>
                    <a:pt x="0" y="12962"/>
                    <a:pt x="0" y="12962"/>
                  </a:cubicBezTo>
                  <a:close/>
                  <a:moveTo>
                    <a:pt x="0" y="1296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endParaRPr lang="en-SG" sz="1100" kern="0">
                <a:solidFill>
                  <a:srgbClr val="000000"/>
                </a:solidFill>
                <a:latin typeface="Helvetica Neue"/>
                <a:sym typeface="Helvetica Neue"/>
              </a:endParaRPr>
            </a:p>
          </p:txBody>
        </p:sp>
        <p:sp>
          <p:nvSpPr>
            <p:cNvPr id="85" name="AutoShape 153">
              <a:extLst>
                <a:ext uri="{FF2B5EF4-FFF2-40B4-BE49-F238E27FC236}">
                  <a16:creationId xmlns:a16="http://schemas.microsoft.com/office/drawing/2014/main" id="{D5A81097-E868-4A75-B8D5-9C0209B55F88}"/>
                </a:ext>
              </a:extLst>
            </p:cNvPr>
            <p:cNvSpPr>
              <a:spLocks/>
            </p:cNvSpPr>
            <p:nvPr/>
          </p:nvSpPr>
          <p:spPr bwMode="auto">
            <a:xfrm>
              <a:off x="9715500" y="1739900"/>
              <a:ext cx="31750" cy="31750"/>
            </a:xfrm>
            <a:custGeom>
              <a:avLst/>
              <a:gdLst/>
              <a:ahLst/>
              <a:cxnLst/>
              <a:rect l="0" t="0" r="r" b="b"/>
              <a:pathLst>
                <a:path w="21600" h="21600">
                  <a:moveTo>
                    <a:pt x="0" y="12965"/>
                  </a:moveTo>
                  <a:lnTo>
                    <a:pt x="8629" y="21600"/>
                  </a:lnTo>
                  <a:lnTo>
                    <a:pt x="21600" y="8635"/>
                  </a:lnTo>
                  <a:lnTo>
                    <a:pt x="12955" y="0"/>
                  </a:lnTo>
                  <a:cubicBezTo>
                    <a:pt x="12955" y="0"/>
                    <a:pt x="0" y="12965"/>
                    <a:pt x="0" y="12965"/>
                  </a:cubicBezTo>
                  <a:close/>
                  <a:moveTo>
                    <a:pt x="0" y="12965"/>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685783" hangingPunct="0"/>
              <a:endParaRPr lang="en-SG" sz="1100" kern="0">
                <a:solidFill>
                  <a:srgbClr val="000000"/>
                </a:solidFill>
                <a:latin typeface="Helvetica Neue"/>
                <a:sym typeface="Helvetica Neue"/>
              </a:endParaRPr>
            </a:p>
          </p:txBody>
        </p:sp>
      </p:grpSp>
    </p:spTree>
    <p:extLst>
      <p:ext uri="{BB962C8B-B14F-4D97-AF65-F5344CB8AC3E}">
        <p14:creationId xmlns:p14="http://schemas.microsoft.com/office/powerpoint/2010/main" val="2081853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F83951-AEAB-435D-B06C-2173F92BBB01}"/>
              </a:ext>
            </a:extLst>
          </p:cNvPr>
          <p:cNvSpPr>
            <a:spLocks noGrp="1"/>
          </p:cNvSpPr>
          <p:nvPr>
            <p:ph type="body" sz="quarter" idx="14"/>
          </p:nvPr>
        </p:nvSpPr>
        <p:spPr>
          <a:xfrm>
            <a:off x="356567" y="901025"/>
            <a:ext cx="7511480" cy="2505301"/>
          </a:xfrm>
        </p:spPr>
        <p:txBody>
          <a:bodyPr/>
          <a:lstStyle/>
          <a:p>
            <a:pPr marL="428625" indent="-428625">
              <a:buFont typeface="Arial" panose="020B0604020202020204" pitchFamily="34" charset="0"/>
              <a:buChar char="•"/>
            </a:pPr>
            <a:r>
              <a:rPr lang="en-US" sz="1600" b="0" dirty="0">
                <a:solidFill>
                  <a:schemeClr val="tx1"/>
                </a:solidFill>
              </a:rPr>
              <a:t>Our differentiating curriculum</a:t>
            </a:r>
          </a:p>
          <a:p>
            <a:pPr marL="985838" lvl="1" indent="-428625">
              <a:buFont typeface="Arial" panose="020B0604020202020204" pitchFamily="34" charset="0"/>
              <a:buChar char="•"/>
            </a:pPr>
            <a:r>
              <a:rPr lang="en-US" sz="1600" dirty="0"/>
              <a:t>Industry-relevant and practice-oriented curriculum; </a:t>
            </a:r>
          </a:p>
          <a:p>
            <a:pPr marL="985838" lvl="1" indent="-428625">
              <a:buFont typeface="Arial" panose="020B0604020202020204" pitchFamily="34" charset="0"/>
              <a:buChar char="•"/>
            </a:pPr>
            <a:r>
              <a:rPr lang="en-US" sz="1600" dirty="0"/>
              <a:t>Curriculum is designed in partnership with industry partners</a:t>
            </a:r>
          </a:p>
          <a:p>
            <a:pPr marL="985838" lvl="1" indent="-428625">
              <a:buFont typeface="Arial" panose="020B0604020202020204" pitchFamily="34" charset="0"/>
              <a:buChar char="•"/>
            </a:pPr>
            <a:r>
              <a:rPr lang="en-US" sz="1600" dirty="0"/>
              <a:t>Real-world case studies provided by industry partners</a:t>
            </a:r>
          </a:p>
          <a:p>
            <a:pPr marL="985838" lvl="1" indent="-428625">
              <a:buFont typeface="Arial" panose="020B0604020202020204" pitchFamily="34" charset="0"/>
              <a:buChar char="•"/>
            </a:pPr>
            <a:r>
              <a:rPr lang="en-US" sz="1600" dirty="0"/>
              <a:t>Advanced modules in Machine Learning and AI in Business</a:t>
            </a:r>
          </a:p>
          <a:p>
            <a:pPr marL="428625" indent="-428625">
              <a:buFont typeface="Arial" panose="020B0604020202020204" pitchFamily="34" charset="0"/>
              <a:buChar char="•"/>
            </a:pPr>
            <a:r>
              <a:rPr lang="en-US" sz="1600" b="0" dirty="0">
                <a:solidFill>
                  <a:schemeClr val="tx1"/>
                </a:solidFill>
              </a:rPr>
              <a:t>Internship opportunities with key industry partners</a:t>
            </a:r>
          </a:p>
          <a:p>
            <a:pPr marL="428625" indent="-428625">
              <a:buFont typeface="Arial" panose="020B0604020202020204" pitchFamily="34" charset="0"/>
              <a:buChar char="•"/>
            </a:pPr>
            <a:r>
              <a:rPr lang="en-US" sz="1600" b="0" dirty="0">
                <a:solidFill>
                  <a:schemeClr val="tx1"/>
                </a:solidFill>
              </a:rPr>
              <a:t>Welcomes candidates from non-technical and non-quantitative backgrounds</a:t>
            </a:r>
          </a:p>
          <a:p>
            <a:pPr marL="428625" indent="-428625">
              <a:buFont typeface="Arial" panose="020B0604020202020204" pitchFamily="34" charset="0"/>
              <a:buChar char="•"/>
            </a:pPr>
            <a:r>
              <a:rPr lang="en-US" sz="1600" b="0" dirty="0">
                <a:solidFill>
                  <a:schemeClr val="tx1"/>
                </a:solidFill>
              </a:rPr>
              <a:t>Contemporary and State-of-the-Art Tools </a:t>
            </a:r>
          </a:p>
          <a:p>
            <a:endParaRPr lang="en-US" sz="1600" b="0" dirty="0">
              <a:solidFill>
                <a:schemeClr val="tx1"/>
              </a:solidFill>
            </a:endParaRPr>
          </a:p>
        </p:txBody>
      </p:sp>
      <p:sp>
        <p:nvSpPr>
          <p:cNvPr id="4" name="Title 1">
            <a:extLst>
              <a:ext uri="{FF2B5EF4-FFF2-40B4-BE49-F238E27FC236}">
                <a16:creationId xmlns:a16="http://schemas.microsoft.com/office/drawing/2014/main" id="{7460B7B1-BE67-4CC6-9899-D4C218F834CE}"/>
              </a:ext>
            </a:extLst>
          </p:cNvPr>
          <p:cNvSpPr txBox="1">
            <a:spLocks/>
          </p:cNvSpPr>
          <p:nvPr/>
        </p:nvSpPr>
        <p:spPr>
          <a:xfrm>
            <a:off x="401090" y="206083"/>
            <a:ext cx="6172200" cy="642938"/>
          </a:xfrm>
          <a:prstGeom prst="rect">
            <a:avLst/>
          </a:prstGeom>
        </p:spPr>
        <p:txBody>
          <a:bodyP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2400" b="1" dirty="0">
                <a:solidFill>
                  <a:srgbClr val="181C62"/>
                </a:solidFill>
              </a:rPr>
              <a:t>Why NTU MSBA</a:t>
            </a:r>
            <a:endParaRPr lang="en-US" sz="1800" dirty="0">
              <a:solidFill>
                <a:srgbClr val="181C62"/>
              </a:solidFill>
            </a:endParaRPr>
          </a:p>
        </p:txBody>
      </p:sp>
      <p:pic>
        <p:nvPicPr>
          <p:cNvPr id="6" name="Picture 5">
            <a:extLst>
              <a:ext uri="{FF2B5EF4-FFF2-40B4-BE49-F238E27FC236}">
                <a16:creationId xmlns:a16="http://schemas.microsoft.com/office/drawing/2014/main" id="{D581CAEA-DF52-4BC9-92C6-05B856113FB6}"/>
              </a:ext>
            </a:extLst>
          </p:cNvPr>
          <p:cNvPicPr>
            <a:picLocks noChangeAspect="1"/>
          </p:cNvPicPr>
          <p:nvPr/>
        </p:nvPicPr>
        <p:blipFill>
          <a:blip r:embed="rId2"/>
          <a:stretch>
            <a:fillRect/>
          </a:stretch>
        </p:blipFill>
        <p:spPr>
          <a:xfrm>
            <a:off x="4729223" y="37176"/>
            <a:ext cx="950058" cy="739567"/>
          </a:xfrm>
          <a:prstGeom prst="rect">
            <a:avLst/>
          </a:prstGeom>
        </p:spPr>
      </p:pic>
      <p:pic>
        <p:nvPicPr>
          <p:cNvPr id="7" name="Picture 6">
            <a:extLst>
              <a:ext uri="{FF2B5EF4-FFF2-40B4-BE49-F238E27FC236}">
                <a16:creationId xmlns:a16="http://schemas.microsoft.com/office/drawing/2014/main" id="{189785CB-0E8B-4F63-9879-10517D853A40}"/>
              </a:ext>
            </a:extLst>
          </p:cNvPr>
          <p:cNvPicPr>
            <a:picLocks noChangeAspect="1"/>
          </p:cNvPicPr>
          <p:nvPr/>
        </p:nvPicPr>
        <p:blipFill>
          <a:blip r:embed="rId3"/>
          <a:stretch>
            <a:fillRect/>
          </a:stretch>
        </p:blipFill>
        <p:spPr>
          <a:xfrm>
            <a:off x="1219942" y="3316652"/>
            <a:ext cx="887465" cy="672155"/>
          </a:xfrm>
          <a:prstGeom prst="rect">
            <a:avLst/>
          </a:prstGeom>
        </p:spPr>
      </p:pic>
      <p:pic>
        <p:nvPicPr>
          <p:cNvPr id="8" name="Picture 7">
            <a:extLst>
              <a:ext uri="{FF2B5EF4-FFF2-40B4-BE49-F238E27FC236}">
                <a16:creationId xmlns:a16="http://schemas.microsoft.com/office/drawing/2014/main" id="{044280FD-D0FD-44DA-B8A4-1EE1BB40A1E4}"/>
              </a:ext>
            </a:extLst>
          </p:cNvPr>
          <p:cNvPicPr>
            <a:picLocks noChangeAspect="1"/>
          </p:cNvPicPr>
          <p:nvPr/>
        </p:nvPicPr>
        <p:blipFill>
          <a:blip r:embed="rId4"/>
          <a:stretch>
            <a:fillRect/>
          </a:stretch>
        </p:blipFill>
        <p:spPr>
          <a:xfrm>
            <a:off x="2778050" y="3272071"/>
            <a:ext cx="1082858" cy="539793"/>
          </a:xfrm>
          <a:prstGeom prst="rect">
            <a:avLst/>
          </a:prstGeom>
        </p:spPr>
      </p:pic>
      <p:pic>
        <p:nvPicPr>
          <p:cNvPr id="9" name="Picture 8">
            <a:extLst>
              <a:ext uri="{FF2B5EF4-FFF2-40B4-BE49-F238E27FC236}">
                <a16:creationId xmlns:a16="http://schemas.microsoft.com/office/drawing/2014/main" id="{7A37DF3D-B200-4132-8E68-026AB034459C}"/>
              </a:ext>
            </a:extLst>
          </p:cNvPr>
          <p:cNvPicPr>
            <a:picLocks noChangeAspect="1"/>
          </p:cNvPicPr>
          <p:nvPr/>
        </p:nvPicPr>
        <p:blipFill>
          <a:blip r:embed="rId5"/>
          <a:stretch>
            <a:fillRect/>
          </a:stretch>
        </p:blipFill>
        <p:spPr>
          <a:xfrm>
            <a:off x="6255105" y="104103"/>
            <a:ext cx="1387964" cy="889022"/>
          </a:xfrm>
          <a:prstGeom prst="rect">
            <a:avLst/>
          </a:prstGeom>
        </p:spPr>
      </p:pic>
      <p:pic>
        <p:nvPicPr>
          <p:cNvPr id="10" name="Picture 9">
            <a:extLst>
              <a:ext uri="{FF2B5EF4-FFF2-40B4-BE49-F238E27FC236}">
                <a16:creationId xmlns:a16="http://schemas.microsoft.com/office/drawing/2014/main" id="{54B5C235-7A3E-4D8F-93B2-54091F628186}"/>
              </a:ext>
            </a:extLst>
          </p:cNvPr>
          <p:cNvPicPr>
            <a:picLocks noChangeAspect="1"/>
          </p:cNvPicPr>
          <p:nvPr/>
        </p:nvPicPr>
        <p:blipFill>
          <a:blip r:embed="rId6"/>
          <a:stretch>
            <a:fillRect/>
          </a:stretch>
        </p:blipFill>
        <p:spPr>
          <a:xfrm>
            <a:off x="6613641" y="3166715"/>
            <a:ext cx="1526229" cy="429800"/>
          </a:xfrm>
          <a:prstGeom prst="rect">
            <a:avLst/>
          </a:prstGeom>
        </p:spPr>
      </p:pic>
      <p:pic>
        <p:nvPicPr>
          <p:cNvPr id="11" name="Picture 10">
            <a:extLst>
              <a:ext uri="{FF2B5EF4-FFF2-40B4-BE49-F238E27FC236}">
                <a16:creationId xmlns:a16="http://schemas.microsoft.com/office/drawing/2014/main" id="{E827C540-9CDF-490A-B6B1-153A57CDA355}"/>
              </a:ext>
            </a:extLst>
          </p:cNvPr>
          <p:cNvPicPr>
            <a:picLocks noChangeAspect="1"/>
          </p:cNvPicPr>
          <p:nvPr/>
        </p:nvPicPr>
        <p:blipFill>
          <a:blip r:embed="rId7"/>
          <a:stretch>
            <a:fillRect/>
          </a:stretch>
        </p:blipFill>
        <p:spPr>
          <a:xfrm>
            <a:off x="4572000" y="3272951"/>
            <a:ext cx="1457643" cy="543164"/>
          </a:xfrm>
          <a:prstGeom prst="rect">
            <a:avLst/>
          </a:prstGeom>
        </p:spPr>
      </p:pic>
      <p:pic>
        <p:nvPicPr>
          <p:cNvPr id="12" name="Picture 11">
            <a:extLst>
              <a:ext uri="{FF2B5EF4-FFF2-40B4-BE49-F238E27FC236}">
                <a16:creationId xmlns:a16="http://schemas.microsoft.com/office/drawing/2014/main" id="{47E637F8-0327-409D-9D27-6F69DFD2697D}"/>
              </a:ext>
            </a:extLst>
          </p:cNvPr>
          <p:cNvPicPr>
            <a:picLocks noChangeAspect="1"/>
          </p:cNvPicPr>
          <p:nvPr/>
        </p:nvPicPr>
        <p:blipFill>
          <a:blip r:embed="rId8"/>
          <a:stretch>
            <a:fillRect/>
          </a:stretch>
        </p:blipFill>
        <p:spPr>
          <a:xfrm>
            <a:off x="1485900" y="4153270"/>
            <a:ext cx="1000065" cy="553076"/>
          </a:xfrm>
          <a:prstGeom prst="rect">
            <a:avLst/>
          </a:prstGeom>
        </p:spPr>
      </p:pic>
      <p:pic>
        <p:nvPicPr>
          <p:cNvPr id="13" name="Picture 12">
            <a:extLst>
              <a:ext uri="{FF2B5EF4-FFF2-40B4-BE49-F238E27FC236}">
                <a16:creationId xmlns:a16="http://schemas.microsoft.com/office/drawing/2014/main" id="{680D31E6-1D94-4364-8B81-E2FB811BB644}"/>
              </a:ext>
            </a:extLst>
          </p:cNvPr>
          <p:cNvPicPr>
            <a:picLocks noChangeAspect="1"/>
          </p:cNvPicPr>
          <p:nvPr/>
        </p:nvPicPr>
        <p:blipFill>
          <a:blip r:embed="rId9"/>
          <a:stretch>
            <a:fillRect/>
          </a:stretch>
        </p:blipFill>
        <p:spPr>
          <a:xfrm>
            <a:off x="3271275" y="4153272"/>
            <a:ext cx="1593287" cy="409702"/>
          </a:xfrm>
          <a:prstGeom prst="rect">
            <a:avLst/>
          </a:prstGeom>
        </p:spPr>
      </p:pic>
      <p:pic>
        <p:nvPicPr>
          <p:cNvPr id="14" name="Picture 13">
            <a:extLst>
              <a:ext uri="{FF2B5EF4-FFF2-40B4-BE49-F238E27FC236}">
                <a16:creationId xmlns:a16="http://schemas.microsoft.com/office/drawing/2014/main" id="{66C2B8A0-E1F9-4529-8774-DA10FF65C1BA}"/>
              </a:ext>
            </a:extLst>
          </p:cNvPr>
          <p:cNvPicPr>
            <a:picLocks noChangeAspect="1"/>
          </p:cNvPicPr>
          <p:nvPr/>
        </p:nvPicPr>
        <p:blipFill>
          <a:blip r:embed="rId10"/>
          <a:stretch>
            <a:fillRect/>
          </a:stretch>
        </p:blipFill>
        <p:spPr>
          <a:xfrm>
            <a:off x="6573290" y="3657890"/>
            <a:ext cx="1018666" cy="878042"/>
          </a:xfrm>
          <a:prstGeom prst="rect">
            <a:avLst/>
          </a:prstGeom>
        </p:spPr>
      </p:pic>
      <p:pic>
        <p:nvPicPr>
          <p:cNvPr id="15" name="Picture 14">
            <a:extLst>
              <a:ext uri="{FF2B5EF4-FFF2-40B4-BE49-F238E27FC236}">
                <a16:creationId xmlns:a16="http://schemas.microsoft.com/office/drawing/2014/main" id="{F86C2DF2-CFA0-49FA-8124-997C38F44380}"/>
              </a:ext>
            </a:extLst>
          </p:cNvPr>
          <p:cNvPicPr>
            <a:picLocks noChangeAspect="1"/>
          </p:cNvPicPr>
          <p:nvPr/>
        </p:nvPicPr>
        <p:blipFill>
          <a:blip r:embed="rId11"/>
          <a:stretch>
            <a:fillRect/>
          </a:stretch>
        </p:blipFill>
        <p:spPr>
          <a:xfrm>
            <a:off x="5517797" y="3988806"/>
            <a:ext cx="737309" cy="650334"/>
          </a:xfrm>
          <a:prstGeom prst="rect">
            <a:avLst/>
          </a:prstGeom>
        </p:spPr>
      </p:pic>
    </p:spTree>
    <p:extLst>
      <p:ext uri="{BB962C8B-B14F-4D97-AF65-F5344CB8AC3E}">
        <p14:creationId xmlns:p14="http://schemas.microsoft.com/office/powerpoint/2010/main" val="187051012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958597184"/>
              </p:ext>
            </p:extLst>
          </p:nvPr>
        </p:nvGraphicFramePr>
        <p:xfrm>
          <a:off x="1723455" y="1326357"/>
          <a:ext cx="5839967" cy="2374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B9C1EFEB-E98B-4FCC-820D-50938A648952}"/>
              </a:ext>
            </a:extLst>
          </p:cNvPr>
          <p:cNvSpPr txBox="1">
            <a:spLocks/>
          </p:cNvSpPr>
          <p:nvPr/>
        </p:nvSpPr>
        <p:spPr>
          <a:xfrm>
            <a:off x="316006" y="261310"/>
            <a:ext cx="6172200" cy="642938"/>
          </a:xfrm>
          <a:prstGeom prst="rect">
            <a:avLst/>
          </a:prstGeom>
        </p:spPr>
        <p:txBody>
          <a:bodyP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2400" b="1" dirty="0">
                <a:solidFill>
                  <a:srgbClr val="181C62"/>
                </a:solidFill>
              </a:rPr>
              <a:t>   Two Tracks</a:t>
            </a:r>
            <a:endParaRPr lang="en-US" sz="1800" dirty="0">
              <a:solidFill>
                <a:srgbClr val="181C62"/>
              </a:solidFill>
            </a:endParaRPr>
          </a:p>
        </p:txBody>
      </p:sp>
    </p:spTree>
    <p:extLst>
      <p:ext uri="{BB962C8B-B14F-4D97-AF65-F5344CB8AC3E}">
        <p14:creationId xmlns:p14="http://schemas.microsoft.com/office/powerpoint/2010/main" val="2072292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A1EEA3-102E-4A40-9037-2023AD250CFA}"/>
              </a:ext>
            </a:extLst>
          </p:cNvPr>
          <p:cNvSpPr txBox="1">
            <a:spLocks/>
          </p:cNvSpPr>
          <p:nvPr/>
        </p:nvSpPr>
        <p:spPr>
          <a:xfrm>
            <a:off x="145473" y="81103"/>
            <a:ext cx="6172200" cy="642938"/>
          </a:xfrm>
          <a:prstGeom prst="rect">
            <a:avLst/>
          </a:prstGeom>
        </p:spPr>
        <p:txBody>
          <a:bodyP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2400" b="1" dirty="0">
                <a:solidFill>
                  <a:srgbClr val="181C62"/>
                </a:solidFill>
              </a:rPr>
              <a:t>   Core and Elective Modules</a:t>
            </a:r>
            <a:endParaRPr lang="en-US" sz="1800" dirty="0">
              <a:solidFill>
                <a:srgbClr val="181C62"/>
              </a:solidFill>
            </a:endParaRPr>
          </a:p>
        </p:txBody>
      </p:sp>
      <p:graphicFrame>
        <p:nvGraphicFramePr>
          <p:cNvPr id="4" name="Table 5">
            <a:extLst>
              <a:ext uri="{FF2B5EF4-FFF2-40B4-BE49-F238E27FC236}">
                <a16:creationId xmlns:a16="http://schemas.microsoft.com/office/drawing/2014/main" id="{8E6783D4-9723-4C41-97EE-DF6520999E59}"/>
              </a:ext>
            </a:extLst>
          </p:cNvPr>
          <p:cNvGraphicFramePr>
            <a:graphicFrameLocks noGrp="1"/>
          </p:cNvGraphicFramePr>
          <p:nvPr>
            <p:extLst>
              <p:ext uri="{D42A27DB-BD31-4B8C-83A1-F6EECF244321}">
                <p14:modId xmlns:p14="http://schemas.microsoft.com/office/powerpoint/2010/main" val="4134624205"/>
              </p:ext>
            </p:extLst>
          </p:nvPr>
        </p:nvGraphicFramePr>
        <p:xfrm>
          <a:off x="4572000" y="697669"/>
          <a:ext cx="4350761" cy="3611880"/>
        </p:xfrm>
        <a:graphic>
          <a:graphicData uri="http://schemas.openxmlformats.org/drawingml/2006/table">
            <a:tbl>
              <a:tblPr firstRow="1" bandRow="1">
                <a:tableStyleId>{21E4AEA4-8DFA-4A89-87EB-49C32662AFE0}</a:tableStyleId>
              </a:tblPr>
              <a:tblGrid>
                <a:gridCol w="3313582">
                  <a:extLst>
                    <a:ext uri="{9D8B030D-6E8A-4147-A177-3AD203B41FA5}">
                      <a16:colId xmlns:a16="http://schemas.microsoft.com/office/drawing/2014/main" val="2186846944"/>
                    </a:ext>
                  </a:extLst>
                </a:gridCol>
                <a:gridCol w="1037179">
                  <a:extLst>
                    <a:ext uri="{9D8B030D-6E8A-4147-A177-3AD203B41FA5}">
                      <a16:colId xmlns:a16="http://schemas.microsoft.com/office/drawing/2014/main" val="1535992617"/>
                    </a:ext>
                  </a:extLst>
                </a:gridCol>
              </a:tblGrid>
              <a:tr h="205869">
                <a:tc>
                  <a:txBody>
                    <a:bodyPr/>
                    <a:lstStyle/>
                    <a:p>
                      <a:r>
                        <a:rPr lang="en-SG" sz="1100" dirty="0">
                          <a:latin typeface="Arial" panose="020B0604020202020204" pitchFamily="34" charset="0"/>
                          <a:cs typeface="Arial" panose="020B0604020202020204" pitchFamily="34" charset="0"/>
                        </a:rPr>
                        <a:t>Electives</a:t>
                      </a:r>
                    </a:p>
                  </a:txBody>
                  <a:tcPr>
                    <a:solidFill>
                      <a:srgbClr val="D71440"/>
                    </a:solidFill>
                  </a:tcPr>
                </a:tc>
                <a:tc>
                  <a:txBody>
                    <a:bodyPr/>
                    <a:lstStyle/>
                    <a:p>
                      <a:r>
                        <a:rPr lang="en-SG" sz="1100" dirty="0">
                          <a:latin typeface="Arial" panose="020B0604020202020204" pitchFamily="34" charset="0"/>
                          <a:cs typeface="Arial" panose="020B0604020202020204" pitchFamily="34" charset="0"/>
                        </a:rPr>
                        <a:t>No. of Academic Units</a:t>
                      </a:r>
                    </a:p>
                  </a:txBody>
                  <a:tcPr>
                    <a:solidFill>
                      <a:srgbClr val="D71440"/>
                    </a:solidFill>
                  </a:tcPr>
                </a:tc>
                <a:extLst>
                  <a:ext uri="{0D108BD9-81ED-4DB2-BD59-A6C34878D82A}">
                    <a16:rowId xmlns:a16="http://schemas.microsoft.com/office/drawing/2014/main" val="3162710049"/>
                  </a:ext>
                </a:extLst>
              </a:tr>
              <a:tr h="238123">
                <a:tc>
                  <a:txBody>
                    <a:bodyPr/>
                    <a:lstStyle/>
                    <a:p>
                      <a:r>
                        <a:rPr lang="en-SG" sz="1100" dirty="0">
                          <a:solidFill>
                            <a:schemeClr val="tx1"/>
                          </a:solidFill>
                          <a:latin typeface="Arial" panose="020B0604020202020204" pitchFamily="34" charset="0"/>
                          <a:cs typeface="Arial" panose="020B0604020202020204" pitchFamily="34" charset="0"/>
                        </a:rPr>
                        <a:t>Programming Essentials*</a:t>
                      </a:r>
                    </a:p>
                  </a:txBody>
                  <a:tcPr>
                    <a:solidFill>
                      <a:srgbClr val="C8C8C8"/>
                    </a:solidFill>
                  </a:tcPr>
                </a:tc>
                <a:tc>
                  <a:txBody>
                    <a:bodyPr/>
                    <a:lstStyle/>
                    <a:p>
                      <a:r>
                        <a:rPr lang="en-SG" sz="1100" dirty="0">
                          <a:solidFill>
                            <a:schemeClr val="tx1"/>
                          </a:solidFill>
                          <a:latin typeface="Arial" panose="020B0604020202020204" pitchFamily="34" charset="0"/>
                          <a:cs typeface="Arial" panose="020B0604020202020204" pitchFamily="34" charset="0"/>
                        </a:rPr>
                        <a:t>3</a:t>
                      </a:r>
                    </a:p>
                  </a:txBody>
                  <a:tcPr>
                    <a:solidFill>
                      <a:srgbClr val="C8C8C8"/>
                    </a:solidFill>
                  </a:tcPr>
                </a:tc>
                <a:extLst>
                  <a:ext uri="{0D108BD9-81ED-4DB2-BD59-A6C34878D82A}">
                    <a16:rowId xmlns:a16="http://schemas.microsoft.com/office/drawing/2014/main" val="2369348481"/>
                  </a:ext>
                </a:extLst>
              </a:tr>
              <a:tr h="238123">
                <a:tc>
                  <a:txBody>
                    <a:bodyPr/>
                    <a:lstStyle/>
                    <a:p>
                      <a:r>
                        <a:rPr lang="en-SG" sz="1100" dirty="0">
                          <a:solidFill>
                            <a:schemeClr val="bg1"/>
                          </a:solidFill>
                          <a:latin typeface="Arial" panose="020B0604020202020204" pitchFamily="34" charset="0"/>
                          <a:cs typeface="Arial" panose="020B0604020202020204" pitchFamily="34" charset="0"/>
                        </a:rPr>
                        <a:t>Lean Operations &amp; Analytics</a:t>
                      </a:r>
                    </a:p>
                  </a:txBody>
                  <a:tcPr>
                    <a:solidFill>
                      <a:srgbClr val="8C8C8C"/>
                    </a:solidFill>
                  </a:tcPr>
                </a:tc>
                <a:tc>
                  <a:txBody>
                    <a:bodyPr/>
                    <a:lstStyle/>
                    <a:p>
                      <a:r>
                        <a:rPr lang="en-SG" sz="1100" dirty="0">
                          <a:solidFill>
                            <a:schemeClr val="bg1"/>
                          </a:solidFill>
                          <a:latin typeface="Arial" panose="020B0604020202020204" pitchFamily="34" charset="0"/>
                          <a:cs typeface="Arial" panose="020B0604020202020204" pitchFamily="34" charset="0"/>
                        </a:rPr>
                        <a:t>3</a:t>
                      </a:r>
                    </a:p>
                  </a:txBody>
                  <a:tcPr>
                    <a:solidFill>
                      <a:srgbClr val="8C8C8C"/>
                    </a:solidFill>
                  </a:tcPr>
                </a:tc>
                <a:extLst>
                  <a:ext uri="{0D108BD9-81ED-4DB2-BD59-A6C34878D82A}">
                    <a16:rowId xmlns:a16="http://schemas.microsoft.com/office/drawing/2014/main" val="3228609040"/>
                  </a:ext>
                </a:extLst>
              </a:tr>
              <a:tr h="264793">
                <a:tc>
                  <a:txBody>
                    <a:bodyPr/>
                    <a:lstStyle/>
                    <a:p>
                      <a:r>
                        <a:rPr lang="en-SG" sz="1100" dirty="0">
                          <a:latin typeface="Arial" panose="020B0604020202020204" pitchFamily="34" charset="0"/>
                          <a:cs typeface="Arial" panose="020B0604020202020204" pitchFamily="34" charset="0"/>
                        </a:rPr>
                        <a:t>AI with Advanced Predictive Techniques in Finance</a:t>
                      </a:r>
                    </a:p>
                  </a:txBody>
                  <a:tcPr>
                    <a:solidFill>
                      <a:srgbClr val="C8C8C8"/>
                    </a:solidFill>
                  </a:tcPr>
                </a:tc>
                <a:tc>
                  <a:txBody>
                    <a:bodyPr/>
                    <a:lstStyle/>
                    <a:p>
                      <a:r>
                        <a:rPr lang="en-SG" sz="1100" dirty="0">
                          <a:latin typeface="Arial" panose="020B0604020202020204" pitchFamily="34" charset="0"/>
                          <a:cs typeface="Arial" panose="020B0604020202020204" pitchFamily="34" charset="0"/>
                        </a:rPr>
                        <a:t>1.5</a:t>
                      </a:r>
                    </a:p>
                  </a:txBody>
                  <a:tcPr>
                    <a:solidFill>
                      <a:srgbClr val="C8C8C8"/>
                    </a:solidFill>
                  </a:tcPr>
                </a:tc>
                <a:extLst>
                  <a:ext uri="{0D108BD9-81ED-4DB2-BD59-A6C34878D82A}">
                    <a16:rowId xmlns:a16="http://schemas.microsoft.com/office/drawing/2014/main" val="1599733943"/>
                  </a:ext>
                </a:extLst>
              </a:tr>
              <a:tr h="235744">
                <a:tc>
                  <a:txBody>
                    <a:bodyPr/>
                    <a:lstStyle/>
                    <a:p>
                      <a:r>
                        <a:rPr lang="en-SG" sz="1100" dirty="0">
                          <a:solidFill>
                            <a:schemeClr val="bg1"/>
                          </a:solidFill>
                          <a:latin typeface="Arial" panose="020B0604020202020204" pitchFamily="34" charset="0"/>
                          <a:cs typeface="Arial" panose="020B0604020202020204" pitchFamily="34" charset="0"/>
                        </a:rPr>
                        <a:t>AI in Enterprise</a:t>
                      </a:r>
                    </a:p>
                  </a:txBody>
                  <a:tcPr>
                    <a:solidFill>
                      <a:srgbClr val="8C8C8C"/>
                    </a:solidFill>
                  </a:tcPr>
                </a:tc>
                <a:tc>
                  <a:txBody>
                    <a:bodyPr/>
                    <a:lstStyle/>
                    <a:p>
                      <a:r>
                        <a:rPr lang="en-SG" sz="1100" dirty="0">
                          <a:solidFill>
                            <a:schemeClr val="bg1"/>
                          </a:solidFill>
                          <a:latin typeface="Arial" panose="020B0604020202020204" pitchFamily="34" charset="0"/>
                          <a:cs typeface="Arial" panose="020B0604020202020204" pitchFamily="34" charset="0"/>
                        </a:rPr>
                        <a:t>1.5</a:t>
                      </a:r>
                    </a:p>
                  </a:txBody>
                  <a:tcPr>
                    <a:solidFill>
                      <a:srgbClr val="8C8C8C"/>
                    </a:solidFill>
                  </a:tcPr>
                </a:tc>
                <a:extLst>
                  <a:ext uri="{0D108BD9-81ED-4DB2-BD59-A6C34878D82A}">
                    <a16:rowId xmlns:a16="http://schemas.microsoft.com/office/drawing/2014/main" val="814508187"/>
                  </a:ext>
                </a:extLst>
              </a:tr>
              <a:tr h="255270">
                <a:tc>
                  <a:txBody>
                    <a:bodyPr/>
                    <a:lstStyle/>
                    <a:p>
                      <a:r>
                        <a:rPr lang="en-SG" sz="1100" dirty="0">
                          <a:latin typeface="Arial" panose="020B0604020202020204" pitchFamily="34" charset="0"/>
                          <a:cs typeface="Arial" panose="020B0604020202020204" pitchFamily="34" charset="0"/>
                        </a:rPr>
                        <a:t>Marketing and Customer Analytics</a:t>
                      </a:r>
                    </a:p>
                  </a:txBody>
                  <a:tcPr>
                    <a:solidFill>
                      <a:srgbClr val="C8C8C8"/>
                    </a:solidFill>
                  </a:tcPr>
                </a:tc>
                <a:tc>
                  <a:txBody>
                    <a:bodyPr/>
                    <a:lstStyle/>
                    <a:p>
                      <a:r>
                        <a:rPr lang="en-SG" sz="1100" dirty="0">
                          <a:latin typeface="Arial" panose="020B0604020202020204" pitchFamily="34" charset="0"/>
                          <a:cs typeface="Arial" panose="020B0604020202020204" pitchFamily="34" charset="0"/>
                        </a:rPr>
                        <a:t>1.5</a:t>
                      </a:r>
                    </a:p>
                  </a:txBody>
                  <a:tcPr>
                    <a:solidFill>
                      <a:srgbClr val="C8C8C8"/>
                    </a:solidFill>
                  </a:tcPr>
                </a:tc>
                <a:extLst>
                  <a:ext uri="{0D108BD9-81ED-4DB2-BD59-A6C34878D82A}">
                    <a16:rowId xmlns:a16="http://schemas.microsoft.com/office/drawing/2014/main" val="3974056985"/>
                  </a:ext>
                </a:extLst>
              </a:tr>
              <a:tr h="196215">
                <a:tc>
                  <a:txBody>
                    <a:bodyPr/>
                    <a:lstStyle/>
                    <a:p>
                      <a:r>
                        <a:rPr lang="en-SG" sz="1100" dirty="0">
                          <a:solidFill>
                            <a:schemeClr val="bg1"/>
                          </a:solidFill>
                          <a:latin typeface="Arial" panose="020B0604020202020204" pitchFamily="34" charset="0"/>
                          <a:cs typeface="Arial" panose="020B0604020202020204" pitchFamily="34" charset="0"/>
                        </a:rPr>
                        <a:t>Supply Chain Analytics</a:t>
                      </a:r>
                    </a:p>
                  </a:txBody>
                  <a:tcPr>
                    <a:solidFill>
                      <a:srgbClr val="8C8C8C"/>
                    </a:solidFill>
                  </a:tcPr>
                </a:tc>
                <a:tc>
                  <a:txBody>
                    <a:bodyPr/>
                    <a:lstStyle/>
                    <a:p>
                      <a:r>
                        <a:rPr lang="en-SG" sz="1100" dirty="0">
                          <a:solidFill>
                            <a:schemeClr val="bg1"/>
                          </a:solidFill>
                          <a:latin typeface="Arial" panose="020B0604020202020204" pitchFamily="34" charset="0"/>
                          <a:cs typeface="Arial" panose="020B0604020202020204" pitchFamily="34" charset="0"/>
                        </a:rPr>
                        <a:t>3</a:t>
                      </a:r>
                    </a:p>
                  </a:txBody>
                  <a:tcPr>
                    <a:solidFill>
                      <a:srgbClr val="8C8C8C"/>
                    </a:solidFill>
                  </a:tcPr>
                </a:tc>
                <a:extLst>
                  <a:ext uri="{0D108BD9-81ED-4DB2-BD59-A6C34878D82A}">
                    <a16:rowId xmlns:a16="http://schemas.microsoft.com/office/drawing/2014/main" val="321169448"/>
                  </a:ext>
                </a:extLst>
              </a:tr>
              <a:tr h="244316">
                <a:tc>
                  <a:txBody>
                    <a:bodyPr/>
                    <a:lstStyle/>
                    <a:p>
                      <a:r>
                        <a:rPr lang="en-SG" sz="1100" dirty="0">
                          <a:latin typeface="Arial" panose="020B0604020202020204" pitchFamily="34" charset="0"/>
                          <a:cs typeface="Arial" panose="020B0604020202020204" pitchFamily="34" charset="0"/>
                        </a:rPr>
                        <a:t>​Design Thinking &amp; Technology Management</a:t>
                      </a:r>
                    </a:p>
                  </a:txBody>
                  <a:tcPr>
                    <a:solidFill>
                      <a:srgbClr val="C8C8C8"/>
                    </a:solidFill>
                  </a:tcPr>
                </a:tc>
                <a:tc>
                  <a:txBody>
                    <a:bodyPr/>
                    <a:lstStyle/>
                    <a:p>
                      <a:r>
                        <a:rPr lang="en-SG" sz="1100" dirty="0">
                          <a:latin typeface="Arial" panose="020B0604020202020204" pitchFamily="34" charset="0"/>
                          <a:cs typeface="Arial" panose="020B0604020202020204" pitchFamily="34" charset="0"/>
                        </a:rPr>
                        <a:t>1.5</a:t>
                      </a:r>
                    </a:p>
                  </a:txBody>
                  <a:tcPr>
                    <a:solidFill>
                      <a:srgbClr val="C8C8C8"/>
                    </a:solidFill>
                  </a:tcPr>
                </a:tc>
                <a:extLst>
                  <a:ext uri="{0D108BD9-81ED-4DB2-BD59-A6C34878D82A}">
                    <a16:rowId xmlns:a16="http://schemas.microsoft.com/office/drawing/2014/main" val="1216758952"/>
                  </a:ext>
                </a:extLst>
              </a:tr>
              <a:tr h="244316">
                <a:tc>
                  <a:txBody>
                    <a:bodyPr/>
                    <a:lstStyle/>
                    <a:p>
                      <a:r>
                        <a:rPr lang="en-SG" sz="1100" dirty="0">
                          <a:solidFill>
                            <a:schemeClr val="bg1"/>
                          </a:solidFill>
                          <a:latin typeface="Arial" panose="020B0604020202020204" pitchFamily="34" charset="0"/>
                          <a:cs typeface="Arial" panose="020B0604020202020204" pitchFamily="34" charset="0"/>
                        </a:rPr>
                        <a:t>​Cybersecurity and Blockchain Technology</a:t>
                      </a:r>
                    </a:p>
                  </a:txBody>
                  <a:tcPr>
                    <a:solidFill>
                      <a:srgbClr val="8C8C8C"/>
                    </a:solidFill>
                  </a:tcPr>
                </a:tc>
                <a:tc>
                  <a:txBody>
                    <a:bodyPr/>
                    <a:lstStyle/>
                    <a:p>
                      <a:r>
                        <a:rPr lang="en-SG" sz="1100" dirty="0">
                          <a:solidFill>
                            <a:schemeClr val="bg1"/>
                          </a:solidFill>
                          <a:latin typeface="Arial" panose="020B0604020202020204" pitchFamily="34" charset="0"/>
                          <a:cs typeface="Arial" panose="020B0604020202020204" pitchFamily="34" charset="0"/>
                        </a:rPr>
                        <a:t>1.5</a:t>
                      </a:r>
                    </a:p>
                  </a:txBody>
                  <a:tcPr>
                    <a:solidFill>
                      <a:srgbClr val="8C8C8C"/>
                    </a:solidFill>
                  </a:tcPr>
                </a:tc>
                <a:extLst>
                  <a:ext uri="{0D108BD9-81ED-4DB2-BD59-A6C34878D82A}">
                    <a16:rowId xmlns:a16="http://schemas.microsoft.com/office/drawing/2014/main" val="3413439859"/>
                  </a:ext>
                </a:extLst>
              </a:tr>
              <a:tr h="244316">
                <a:tc>
                  <a:txBody>
                    <a:bodyPr/>
                    <a:lstStyle/>
                    <a:p>
                      <a:r>
                        <a:rPr lang="en-SG" sz="1100" dirty="0">
                          <a:latin typeface="Arial" panose="020B0604020202020204" pitchFamily="34" charset="0"/>
                          <a:cs typeface="Arial" panose="020B0604020202020204" pitchFamily="34" charset="0"/>
                        </a:rPr>
                        <a:t>​Fundamentals of Machine Learning</a:t>
                      </a:r>
                    </a:p>
                  </a:txBody>
                  <a:tcPr>
                    <a:solidFill>
                      <a:srgbClr val="C8C8C8"/>
                    </a:solidFill>
                  </a:tcPr>
                </a:tc>
                <a:tc>
                  <a:txBody>
                    <a:bodyPr/>
                    <a:lstStyle/>
                    <a:p>
                      <a:r>
                        <a:rPr lang="en-SG" sz="1100" dirty="0">
                          <a:latin typeface="Arial" panose="020B0604020202020204" pitchFamily="34" charset="0"/>
                          <a:cs typeface="Arial" panose="020B0604020202020204" pitchFamily="34" charset="0"/>
                        </a:rPr>
                        <a:t>1.5</a:t>
                      </a:r>
                    </a:p>
                  </a:txBody>
                  <a:tcPr>
                    <a:solidFill>
                      <a:srgbClr val="C8C8C8"/>
                    </a:solidFill>
                  </a:tcPr>
                </a:tc>
                <a:extLst>
                  <a:ext uri="{0D108BD9-81ED-4DB2-BD59-A6C34878D82A}">
                    <a16:rowId xmlns:a16="http://schemas.microsoft.com/office/drawing/2014/main" val="2148555159"/>
                  </a:ext>
                </a:extLst>
              </a:tr>
              <a:tr h="244316">
                <a:tc>
                  <a:txBody>
                    <a:bodyPr/>
                    <a:lstStyle/>
                    <a:p>
                      <a:r>
                        <a:rPr lang="en-SG" sz="1100" dirty="0">
                          <a:solidFill>
                            <a:schemeClr val="bg1"/>
                          </a:solidFill>
                          <a:latin typeface="Arial" panose="020B0604020202020204" pitchFamily="34" charset="0"/>
                          <a:cs typeface="Arial" panose="020B0604020202020204" pitchFamily="34" charset="0"/>
                        </a:rPr>
                        <a:t>​Data Analytics for Credit and Related Risk </a:t>
                      </a:r>
                    </a:p>
                  </a:txBody>
                  <a:tcPr>
                    <a:solidFill>
                      <a:srgbClr val="8C8C8C"/>
                    </a:solidFill>
                  </a:tcPr>
                </a:tc>
                <a:tc>
                  <a:txBody>
                    <a:bodyPr/>
                    <a:lstStyle/>
                    <a:p>
                      <a:r>
                        <a:rPr lang="en-SG" sz="1100" dirty="0">
                          <a:solidFill>
                            <a:schemeClr val="bg1"/>
                          </a:solidFill>
                          <a:latin typeface="Arial" panose="020B0604020202020204" pitchFamily="34" charset="0"/>
                          <a:cs typeface="Arial" panose="020B0604020202020204" pitchFamily="34" charset="0"/>
                        </a:rPr>
                        <a:t>1.5</a:t>
                      </a:r>
                    </a:p>
                  </a:txBody>
                  <a:tcPr>
                    <a:solidFill>
                      <a:srgbClr val="8C8C8C"/>
                    </a:solidFill>
                  </a:tcPr>
                </a:tc>
                <a:extLst>
                  <a:ext uri="{0D108BD9-81ED-4DB2-BD59-A6C34878D82A}">
                    <a16:rowId xmlns:a16="http://schemas.microsoft.com/office/drawing/2014/main" val="539941608"/>
                  </a:ext>
                </a:extLst>
              </a:tr>
              <a:tr h="244316">
                <a:tc>
                  <a:txBody>
                    <a:bodyPr/>
                    <a:lstStyle/>
                    <a:p>
                      <a:r>
                        <a:rPr lang="en-SG" sz="1100" dirty="0">
                          <a:latin typeface="Arial" panose="020B0604020202020204" pitchFamily="34" charset="0"/>
                          <a:cs typeface="Arial" panose="020B0604020202020204" pitchFamily="34" charset="0"/>
                        </a:rPr>
                        <a:t>​Deep Learning and Contemporary AI in Business</a:t>
                      </a:r>
                    </a:p>
                  </a:txBody>
                  <a:tcPr>
                    <a:solidFill>
                      <a:srgbClr val="C8C8C8"/>
                    </a:solidFill>
                  </a:tcPr>
                </a:tc>
                <a:tc>
                  <a:txBody>
                    <a:bodyPr/>
                    <a:lstStyle/>
                    <a:p>
                      <a:r>
                        <a:rPr lang="en-SG" sz="1100" dirty="0">
                          <a:latin typeface="Arial" panose="020B0604020202020204" pitchFamily="34" charset="0"/>
                          <a:cs typeface="Arial" panose="020B0604020202020204" pitchFamily="34" charset="0"/>
                        </a:rPr>
                        <a:t>1.5</a:t>
                      </a:r>
                    </a:p>
                  </a:txBody>
                  <a:tcPr>
                    <a:solidFill>
                      <a:srgbClr val="C8C8C8"/>
                    </a:solidFill>
                  </a:tcPr>
                </a:tc>
                <a:extLst>
                  <a:ext uri="{0D108BD9-81ED-4DB2-BD59-A6C34878D82A}">
                    <a16:rowId xmlns:a16="http://schemas.microsoft.com/office/drawing/2014/main" val="3483387220"/>
                  </a:ext>
                </a:extLst>
              </a:tr>
            </a:tbl>
          </a:graphicData>
        </a:graphic>
      </p:graphicFrame>
      <p:graphicFrame>
        <p:nvGraphicFramePr>
          <p:cNvPr id="9" name="Table 5">
            <a:extLst>
              <a:ext uri="{FF2B5EF4-FFF2-40B4-BE49-F238E27FC236}">
                <a16:creationId xmlns:a16="http://schemas.microsoft.com/office/drawing/2014/main" id="{D2F7E254-225D-4AF7-894D-64E131A23127}"/>
              </a:ext>
            </a:extLst>
          </p:cNvPr>
          <p:cNvGraphicFramePr>
            <a:graphicFrameLocks noGrp="1"/>
          </p:cNvGraphicFramePr>
          <p:nvPr>
            <p:extLst>
              <p:ext uri="{D42A27DB-BD31-4B8C-83A1-F6EECF244321}">
                <p14:modId xmlns:p14="http://schemas.microsoft.com/office/powerpoint/2010/main" val="189230209"/>
              </p:ext>
            </p:extLst>
          </p:nvPr>
        </p:nvGraphicFramePr>
        <p:xfrm>
          <a:off x="145473" y="697669"/>
          <a:ext cx="4214591" cy="2413633"/>
        </p:xfrm>
        <a:graphic>
          <a:graphicData uri="http://schemas.openxmlformats.org/drawingml/2006/table">
            <a:tbl>
              <a:tblPr firstRow="1" bandRow="1">
                <a:tableStyleId>{21E4AEA4-8DFA-4A89-87EB-49C32662AFE0}</a:tableStyleId>
              </a:tblPr>
              <a:tblGrid>
                <a:gridCol w="3114453">
                  <a:extLst>
                    <a:ext uri="{9D8B030D-6E8A-4147-A177-3AD203B41FA5}">
                      <a16:colId xmlns:a16="http://schemas.microsoft.com/office/drawing/2014/main" val="2186846944"/>
                    </a:ext>
                  </a:extLst>
                </a:gridCol>
                <a:gridCol w="1100138">
                  <a:extLst>
                    <a:ext uri="{9D8B030D-6E8A-4147-A177-3AD203B41FA5}">
                      <a16:colId xmlns:a16="http://schemas.microsoft.com/office/drawing/2014/main" val="1535992617"/>
                    </a:ext>
                  </a:extLst>
                </a:gridCol>
              </a:tblGrid>
              <a:tr h="242491">
                <a:tc>
                  <a:txBody>
                    <a:bodyPr/>
                    <a:lstStyle/>
                    <a:p>
                      <a:r>
                        <a:rPr lang="en-SG" sz="1100" dirty="0">
                          <a:latin typeface="Arial" panose="020B0604020202020204" pitchFamily="34" charset="0"/>
                          <a:cs typeface="Arial" panose="020B0604020202020204" pitchFamily="34" charset="0"/>
                        </a:rPr>
                        <a:t>Core Modules</a:t>
                      </a:r>
                    </a:p>
                  </a:txBody>
                  <a:tcPr>
                    <a:solidFill>
                      <a:srgbClr val="D71440"/>
                    </a:solidFill>
                  </a:tcPr>
                </a:tc>
                <a:tc>
                  <a:txBody>
                    <a:bodyPr/>
                    <a:lstStyle/>
                    <a:p>
                      <a:r>
                        <a:rPr lang="en-SG" sz="1100" dirty="0">
                          <a:latin typeface="Arial" panose="020B0604020202020204" pitchFamily="34" charset="0"/>
                          <a:cs typeface="Arial" panose="020B0604020202020204" pitchFamily="34" charset="0"/>
                        </a:rPr>
                        <a:t>No. of Academic Units</a:t>
                      </a:r>
                    </a:p>
                  </a:txBody>
                  <a:tcPr>
                    <a:solidFill>
                      <a:srgbClr val="D71440"/>
                    </a:solidFill>
                  </a:tcPr>
                </a:tc>
                <a:extLst>
                  <a:ext uri="{0D108BD9-81ED-4DB2-BD59-A6C34878D82A}">
                    <a16:rowId xmlns:a16="http://schemas.microsoft.com/office/drawing/2014/main" val="3162710049"/>
                  </a:ext>
                </a:extLst>
              </a:tr>
              <a:tr h="238123">
                <a:tc>
                  <a:txBody>
                    <a:bodyPr/>
                    <a:lstStyle/>
                    <a:p>
                      <a:r>
                        <a:rPr lang="en-SG" sz="1100" dirty="0">
                          <a:solidFill>
                            <a:schemeClr val="tx1"/>
                          </a:solidFill>
                          <a:latin typeface="Arial" panose="020B0604020202020204" pitchFamily="34" charset="0"/>
                          <a:cs typeface="Arial" panose="020B0604020202020204" pitchFamily="34" charset="0"/>
                        </a:rPr>
                        <a:t>Data Management and Visualisation</a:t>
                      </a:r>
                    </a:p>
                  </a:txBody>
                  <a:tcPr>
                    <a:solidFill>
                      <a:srgbClr val="C8C8C8"/>
                    </a:solidFill>
                  </a:tcPr>
                </a:tc>
                <a:tc>
                  <a:txBody>
                    <a:bodyPr/>
                    <a:lstStyle/>
                    <a:p>
                      <a:r>
                        <a:rPr lang="en-SG" sz="1100" dirty="0">
                          <a:solidFill>
                            <a:schemeClr val="tx1"/>
                          </a:solidFill>
                          <a:latin typeface="Arial" panose="020B0604020202020204" pitchFamily="34" charset="0"/>
                          <a:cs typeface="Arial" panose="020B0604020202020204" pitchFamily="34" charset="0"/>
                        </a:rPr>
                        <a:t>3</a:t>
                      </a:r>
                    </a:p>
                  </a:txBody>
                  <a:tcPr>
                    <a:solidFill>
                      <a:srgbClr val="C8C8C8"/>
                    </a:solidFill>
                  </a:tcPr>
                </a:tc>
                <a:extLst>
                  <a:ext uri="{0D108BD9-81ED-4DB2-BD59-A6C34878D82A}">
                    <a16:rowId xmlns:a16="http://schemas.microsoft.com/office/drawing/2014/main" val="3228609040"/>
                  </a:ext>
                </a:extLst>
              </a:tr>
              <a:tr h="264793">
                <a:tc>
                  <a:txBody>
                    <a:bodyPr/>
                    <a:lstStyle/>
                    <a:p>
                      <a:r>
                        <a:rPr lang="en-SG" sz="1100" dirty="0">
                          <a:solidFill>
                            <a:schemeClr val="bg1"/>
                          </a:solidFill>
                          <a:latin typeface="Arial" panose="020B0604020202020204" pitchFamily="34" charset="0"/>
                          <a:cs typeface="Arial" panose="020B0604020202020204" pitchFamily="34" charset="0"/>
                        </a:rPr>
                        <a:t>Introduction to Statistical Analysis</a:t>
                      </a:r>
                    </a:p>
                  </a:txBody>
                  <a:tcPr>
                    <a:solidFill>
                      <a:srgbClr val="8C8C8C"/>
                    </a:solidFill>
                  </a:tcPr>
                </a:tc>
                <a:tc>
                  <a:txBody>
                    <a:bodyPr/>
                    <a:lstStyle/>
                    <a:p>
                      <a:r>
                        <a:rPr lang="en-SG" sz="1100" dirty="0">
                          <a:solidFill>
                            <a:schemeClr val="bg1"/>
                          </a:solidFill>
                          <a:latin typeface="Arial" panose="020B0604020202020204" pitchFamily="34" charset="0"/>
                          <a:cs typeface="Arial" panose="020B0604020202020204" pitchFamily="34" charset="0"/>
                        </a:rPr>
                        <a:t>3</a:t>
                      </a:r>
                    </a:p>
                  </a:txBody>
                  <a:tcPr>
                    <a:solidFill>
                      <a:srgbClr val="8C8C8C"/>
                    </a:solidFill>
                  </a:tcPr>
                </a:tc>
                <a:extLst>
                  <a:ext uri="{0D108BD9-81ED-4DB2-BD59-A6C34878D82A}">
                    <a16:rowId xmlns:a16="http://schemas.microsoft.com/office/drawing/2014/main" val="1599733943"/>
                  </a:ext>
                </a:extLst>
              </a:tr>
              <a:tr h="235744">
                <a:tc>
                  <a:txBody>
                    <a:bodyPr/>
                    <a:lstStyle/>
                    <a:p>
                      <a:r>
                        <a:rPr lang="en-SG" sz="1100" dirty="0">
                          <a:solidFill>
                            <a:schemeClr val="tx1"/>
                          </a:solidFill>
                          <a:latin typeface="Arial" panose="020B0604020202020204" pitchFamily="34" charset="0"/>
                          <a:cs typeface="Arial" panose="020B0604020202020204" pitchFamily="34" charset="0"/>
                        </a:rPr>
                        <a:t>Analytics and Machine Learning in Business</a:t>
                      </a:r>
                    </a:p>
                  </a:txBody>
                  <a:tcPr>
                    <a:solidFill>
                      <a:srgbClr val="C8C8C8"/>
                    </a:solidFill>
                  </a:tcPr>
                </a:tc>
                <a:tc>
                  <a:txBody>
                    <a:bodyPr/>
                    <a:lstStyle/>
                    <a:p>
                      <a:r>
                        <a:rPr lang="en-SG" sz="1100" dirty="0">
                          <a:solidFill>
                            <a:schemeClr val="tx1"/>
                          </a:solidFill>
                          <a:latin typeface="Arial" panose="020B0604020202020204" pitchFamily="34" charset="0"/>
                          <a:cs typeface="Arial" panose="020B0604020202020204" pitchFamily="34" charset="0"/>
                        </a:rPr>
                        <a:t>3</a:t>
                      </a:r>
                    </a:p>
                  </a:txBody>
                  <a:tcPr>
                    <a:solidFill>
                      <a:srgbClr val="C8C8C8"/>
                    </a:solidFill>
                  </a:tcPr>
                </a:tc>
                <a:extLst>
                  <a:ext uri="{0D108BD9-81ED-4DB2-BD59-A6C34878D82A}">
                    <a16:rowId xmlns:a16="http://schemas.microsoft.com/office/drawing/2014/main" val="814508187"/>
                  </a:ext>
                </a:extLst>
              </a:tr>
              <a:tr h="255270">
                <a:tc>
                  <a:txBody>
                    <a:bodyPr/>
                    <a:lstStyle/>
                    <a:p>
                      <a:r>
                        <a:rPr lang="en-SG" sz="1100" dirty="0">
                          <a:solidFill>
                            <a:schemeClr val="bg1"/>
                          </a:solidFill>
                          <a:latin typeface="Arial" panose="020B0604020202020204" pitchFamily="34" charset="0"/>
                          <a:cs typeface="Arial" panose="020B0604020202020204" pitchFamily="34" charset="0"/>
                        </a:rPr>
                        <a:t>AI and Big Data in Business</a:t>
                      </a:r>
                    </a:p>
                  </a:txBody>
                  <a:tcPr>
                    <a:solidFill>
                      <a:srgbClr val="8C8C8C"/>
                    </a:solidFill>
                  </a:tcPr>
                </a:tc>
                <a:tc>
                  <a:txBody>
                    <a:bodyPr/>
                    <a:lstStyle/>
                    <a:p>
                      <a:r>
                        <a:rPr lang="en-SG" sz="1100" dirty="0">
                          <a:solidFill>
                            <a:schemeClr val="bg1"/>
                          </a:solidFill>
                          <a:latin typeface="Arial" panose="020B0604020202020204" pitchFamily="34" charset="0"/>
                          <a:cs typeface="Arial" panose="020B0604020202020204" pitchFamily="34" charset="0"/>
                        </a:rPr>
                        <a:t>3</a:t>
                      </a:r>
                    </a:p>
                  </a:txBody>
                  <a:tcPr>
                    <a:solidFill>
                      <a:srgbClr val="8C8C8C"/>
                    </a:solidFill>
                  </a:tcPr>
                </a:tc>
                <a:extLst>
                  <a:ext uri="{0D108BD9-81ED-4DB2-BD59-A6C34878D82A}">
                    <a16:rowId xmlns:a16="http://schemas.microsoft.com/office/drawing/2014/main" val="3974056985"/>
                  </a:ext>
                </a:extLst>
              </a:tr>
              <a:tr h="196215">
                <a:tc>
                  <a:txBody>
                    <a:bodyPr/>
                    <a:lstStyle/>
                    <a:p>
                      <a:r>
                        <a:rPr lang="en-SG" sz="1100" dirty="0">
                          <a:solidFill>
                            <a:schemeClr val="tx1"/>
                          </a:solidFill>
                          <a:latin typeface="Arial" panose="020B0604020202020204" pitchFamily="34" charset="0"/>
                          <a:cs typeface="Arial" panose="020B0604020202020204" pitchFamily="34" charset="0"/>
                        </a:rPr>
                        <a:t>Analytics Strategy</a:t>
                      </a:r>
                    </a:p>
                  </a:txBody>
                  <a:tcPr>
                    <a:solidFill>
                      <a:srgbClr val="C8C8C8"/>
                    </a:solidFill>
                  </a:tcPr>
                </a:tc>
                <a:tc>
                  <a:txBody>
                    <a:bodyPr/>
                    <a:lstStyle/>
                    <a:p>
                      <a:r>
                        <a:rPr lang="en-SG" sz="1100" dirty="0">
                          <a:solidFill>
                            <a:schemeClr val="tx1"/>
                          </a:solidFill>
                          <a:latin typeface="Arial" panose="020B0604020202020204" pitchFamily="34" charset="0"/>
                          <a:cs typeface="Arial" panose="020B0604020202020204" pitchFamily="34" charset="0"/>
                        </a:rPr>
                        <a:t>3</a:t>
                      </a:r>
                    </a:p>
                  </a:txBody>
                  <a:tcPr>
                    <a:solidFill>
                      <a:srgbClr val="C8C8C8"/>
                    </a:solidFill>
                  </a:tcPr>
                </a:tc>
                <a:extLst>
                  <a:ext uri="{0D108BD9-81ED-4DB2-BD59-A6C34878D82A}">
                    <a16:rowId xmlns:a16="http://schemas.microsoft.com/office/drawing/2014/main" val="321169448"/>
                  </a:ext>
                </a:extLst>
              </a:tr>
              <a:tr h="244316">
                <a:tc>
                  <a:txBody>
                    <a:bodyPr/>
                    <a:lstStyle/>
                    <a:p>
                      <a:r>
                        <a:rPr lang="en-SG" sz="1100" dirty="0">
                          <a:solidFill>
                            <a:schemeClr val="bg1"/>
                          </a:solidFill>
                          <a:latin typeface="Arial" panose="020B0604020202020204" pitchFamily="34" charset="0"/>
                          <a:cs typeface="Arial" panose="020B0604020202020204" pitchFamily="34" charset="0"/>
                        </a:rPr>
                        <a:t>Project I</a:t>
                      </a:r>
                    </a:p>
                  </a:txBody>
                  <a:tcPr>
                    <a:solidFill>
                      <a:srgbClr val="8C8C8C"/>
                    </a:solidFill>
                  </a:tcPr>
                </a:tc>
                <a:tc>
                  <a:txBody>
                    <a:bodyPr/>
                    <a:lstStyle/>
                    <a:p>
                      <a:r>
                        <a:rPr lang="en-SG" sz="1100" dirty="0">
                          <a:solidFill>
                            <a:schemeClr val="bg1"/>
                          </a:solidFill>
                          <a:latin typeface="Arial" panose="020B0604020202020204" pitchFamily="34" charset="0"/>
                          <a:cs typeface="Arial" panose="020B0604020202020204" pitchFamily="34" charset="0"/>
                        </a:rPr>
                        <a:t>3</a:t>
                      </a:r>
                    </a:p>
                  </a:txBody>
                  <a:tcPr>
                    <a:solidFill>
                      <a:srgbClr val="8C8C8C"/>
                    </a:solidFill>
                  </a:tcPr>
                </a:tc>
                <a:extLst>
                  <a:ext uri="{0D108BD9-81ED-4DB2-BD59-A6C34878D82A}">
                    <a16:rowId xmlns:a16="http://schemas.microsoft.com/office/drawing/2014/main" val="1216758952"/>
                  </a:ext>
                </a:extLst>
              </a:tr>
              <a:tr h="244316">
                <a:tc>
                  <a:txBody>
                    <a:bodyPr/>
                    <a:lstStyle/>
                    <a:p>
                      <a:r>
                        <a:rPr lang="en-SG" sz="1100" dirty="0">
                          <a:solidFill>
                            <a:schemeClr val="tx1"/>
                          </a:solidFill>
                          <a:latin typeface="Arial" panose="020B0604020202020204" pitchFamily="34" charset="0"/>
                          <a:cs typeface="Arial" panose="020B0604020202020204" pitchFamily="34" charset="0"/>
                        </a:rPr>
                        <a:t>Project II</a:t>
                      </a:r>
                    </a:p>
                  </a:txBody>
                  <a:tcPr>
                    <a:solidFill>
                      <a:srgbClr val="C8C8C8"/>
                    </a:solidFill>
                  </a:tcPr>
                </a:tc>
                <a:tc>
                  <a:txBody>
                    <a:bodyPr/>
                    <a:lstStyle/>
                    <a:p>
                      <a:r>
                        <a:rPr lang="en-SG" sz="1100" dirty="0">
                          <a:solidFill>
                            <a:schemeClr val="tx1"/>
                          </a:solidFill>
                          <a:latin typeface="Arial" panose="020B0604020202020204" pitchFamily="34" charset="0"/>
                          <a:cs typeface="Arial" panose="020B0604020202020204" pitchFamily="34" charset="0"/>
                        </a:rPr>
                        <a:t>3</a:t>
                      </a:r>
                    </a:p>
                  </a:txBody>
                  <a:tcPr>
                    <a:solidFill>
                      <a:srgbClr val="C8C8C8"/>
                    </a:solidFill>
                  </a:tcPr>
                </a:tc>
                <a:extLst>
                  <a:ext uri="{0D108BD9-81ED-4DB2-BD59-A6C34878D82A}">
                    <a16:rowId xmlns:a16="http://schemas.microsoft.com/office/drawing/2014/main" val="3413439859"/>
                  </a:ext>
                </a:extLst>
              </a:tr>
            </a:tbl>
          </a:graphicData>
        </a:graphic>
      </p:graphicFrame>
      <p:sp>
        <p:nvSpPr>
          <p:cNvPr id="13" name="TextBox 12">
            <a:extLst>
              <a:ext uri="{FF2B5EF4-FFF2-40B4-BE49-F238E27FC236}">
                <a16:creationId xmlns:a16="http://schemas.microsoft.com/office/drawing/2014/main" id="{88F0AAB5-FFE9-4081-8CD1-E63D398EF381}"/>
              </a:ext>
            </a:extLst>
          </p:cNvPr>
          <p:cNvSpPr txBox="1"/>
          <p:nvPr/>
        </p:nvSpPr>
        <p:spPr>
          <a:xfrm>
            <a:off x="245264" y="4388327"/>
            <a:ext cx="8898736" cy="276999"/>
          </a:xfrm>
          <a:prstGeom prst="rect">
            <a:avLst/>
          </a:prstGeom>
          <a:noFill/>
        </p:spPr>
        <p:txBody>
          <a:bodyPr wrap="square">
            <a:spAutoFit/>
          </a:bodyPr>
          <a:lstStyle/>
          <a:p>
            <a:r>
              <a:rPr lang="en-SG" sz="1200" b="0" i="0" dirty="0">
                <a:solidFill>
                  <a:srgbClr val="000000"/>
                </a:solidFill>
                <a:effectLst/>
                <a:latin typeface="Arial" panose="020B0604020202020204" pitchFamily="34" charset="0"/>
              </a:rPr>
              <a:t>*The module "Programming Essentials" will be applicable to full-time participants to take as a compulsory elective.​​​</a:t>
            </a:r>
            <a:endParaRPr lang="en-SG" sz="1200" dirty="0"/>
          </a:p>
        </p:txBody>
      </p:sp>
    </p:spTree>
    <p:extLst>
      <p:ext uri="{BB962C8B-B14F-4D97-AF65-F5344CB8AC3E}">
        <p14:creationId xmlns:p14="http://schemas.microsoft.com/office/powerpoint/2010/main" val="3643990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661668" y="2276365"/>
            <a:ext cx="1170821" cy="392409"/>
          </a:xfrm>
          <a:prstGeom prst="rect">
            <a:avLst/>
          </a:prstGeom>
          <a:noFill/>
        </p:spPr>
        <p:txBody>
          <a:bodyPr wrap="none" lIns="68574" tIns="34287" rIns="68574" bIns="34287" rtlCol="0">
            <a:spAutoFit/>
          </a:bodyPr>
          <a:lstStyle/>
          <a:p>
            <a:r>
              <a:rPr lang="en-US" sz="2100" dirty="0">
                <a:solidFill>
                  <a:srgbClr val="D71440"/>
                </a:solidFill>
                <a:latin typeface="Arial" panose="020B0604020202020204" pitchFamily="34" charset="0"/>
                <a:cs typeface="Arial" panose="020B0604020202020204" pitchFamily="34" charset="0"/>
              </a:rPr>
              <a:t>1</a:t>
            </a:r>
            <a:r>
              <a:rPr lang="en-US" sz="2100" baseline="30000" dirty="0">
                <a:solidFill>
                  <a:srgbClr val="D71440"/>
                </a:solidFill>
                <a:latin typeface="Arial" panose="020B0604020202020204" pitchFamily="34" charset="0"/>
                <a:cs typeface="Arial" panose="020B0604020202020204" pitchFamily="34" charset="0"/>
              </a:rPr>
              <a:t>st</a:t>
            </a:r>
            <a:r>
              <a:rPr lang="en-US" sz="2100" dirty="0">
                <a:solidFill>
                  <a:srgbClr val="D71440"/>
                </a:solidFill>
                <a:latin typeface="Arial" panose="020B0604020202020204" pitchFamily="34" charset="0"/>
                <a:cs typeface="Arial" panose="020B0604020202020204" pitchFamily="34" charset="0"/>
              </a:rPr>
              <a:t> </a:t>
            </a:r>
            <a:r>
              <a:rPr lang="en-US" sz="1500" dirty="0">
                <a:solidFill>
                  <a:srgbClr val="C00000"/>
                </a:solidFill>
                <a:latin typeface="Arial" panose="020B0604020202020204" pitchFamily="34" charset="0"/>
                <a:cs typeface="Arial" panose="020B0604020202020204" pitchFamily="34" charset="0"/>
              </a:rPr>
              <a:t> </a:t>
            </a:r>
            <a:r>
              <a:rPr lang="en-US" sz="1050" b="1" dirty="0">
                <a:latin typeface="Arial" panose="020B0604020202020204" pitchFamily="34" charset="0"/>
                <a:cs typeface="Arial" panose="020B0604020202020204" pitchFamily="34" charset="0"/>
              </a:rPr>
              <a:t>Trimester</a:t>
            </a:r>
          </a:p>
        </p:txBody>
      </p:sp>
      <p:sp>
        <p:nvSpPr>
          <p:cNvPr id="13" name="Rectangle 12"/>
          <p:cNvSpPr/>
          <p:nvPr/>
        </p:nvSpPr>
        <p:spPr>
          <a:xfrm>
            <a:off x="2675636" y="2708612"/>
            <a:ext cx="861039" cy="238521"/>
          </a:xfrm>
          <a:prstGeom prst="rect">
            <a:avLst/>
          </a:prstGeom>
        </p:spPr>
        <p:txBody>
          <a:bodyPr wrap="square" lIns="68574" tIns="34287" rIns="68574" bIns="34287">
            <a:spAutoFit/>
          </a:bodyPr>
          <a:lstStyle/>
          <a:p>
            <a:pPr algn="ctr"/>
            <a:r>
              <a:rPr lang="en-US" sz="1100" b="1" dirty="0">
                <a:solidFill>
                  <a:srgbClr val="181C62"/>
                </a:solidFill>
                <a:latin typeface="Arial" panose="020B0604020202020204" pitchFamily="34" charset="0"/>
                <a:cs typeface="Arial" panose="020B0604020202020204" pitchFamily="34" charset="0"/>
              </a:rPr>
              <a:t>JUL - NOV</a:t>
            </a:r>
          </a:p>
        </p:txBody>
      </p:sp>
      <p:cxnSp>
        <p:nvCxnSpPr>
          <p:cNvPr id="34" name="Straight Connector 33"/>
          <p:cNvCxnSpPr>
            <a:cxnSpLocks/>
            <a:stCxn id="62" idx="2"/>
          </p:cNvCxnSpPr>
          <p:nvPr/>
        </p:nvCxnSpPr>
        <p:spPr>
          <a:xfrm>
            <a:off x="1557683" y="2236351"/>
            <a:ext cx="6564923" cy="26009"/>
          </a:xfrm>
          <a:prstGeom prst="line">
            <a:avLst/>
          </a:prstGeom>
          <a:ln w="19050">
            <a:solidFill>
              <a:srgbClr val="D71440"/>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1557683" y="2186345"/>
            <a:ext cx="100011" cy="100011"/>
          </a:xfrm>
          <a:prstGeom prst="ellipse">
            <a:avLst/>
          </a:prstGeom>
          <a:solidFill>
            <a:srgbClr val="D7144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65" name="Oval 64"/>
          <p:cNvSpPr/>
          <p:nvPr/>
        </p:nvSpPr>
        <p:spPr>
          <a:xfrm>
            <a:off x="3998281" y="1792459"/>
            <a:ext cx="883590" cy="883590"/>
          </a:xfrm>
          <a:prstGeom prst="ellipse">
            <a:avLst/>
          </a:prstGeom>
          <a:solidFill>
            <a:schemeClr val="bg1"/>
          </a:solidFill>
          <a:ln w="12700">
            <a:solidFill>
              <a:srgbClr val="D71440"/>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sz="3300" spc="-75" dirty="0">
                <a:solidFill>
                  <a:srgbClr val="D71440"/>
                </a:solidFill>
                <a:latin typeface="Arial" panose="020B0604020202020204" pitchFamily="34" charset="0"/>
                <a:cs typeface="Arial" panose="020B0604020202020204" pitchFamily="34" charset="0"/>
              </a:rPr>
              <a:t>12</a:t>
            </a:r>
          </a:p>
          <a:p>
            <a:pPr algn="ctr"/>
            <a:r>
              <a:rPr lang="en-US" sz="900" dirty="0">
                <a:solidFill>
                  <a:srgbClr val="D71440"/>
                </a:solidFill>
                <a:latin typeface="Arial" panose="020B0604020202020204" pitchFamily="34" charset="0"/>
                <a:cs typeface="Arial" panose="020B0604020202020204" pitchFamily="34" charset="0"/>
              </a:rPr>
              <a:t>months</a:t>
            </a:r>
          </a:p>
        </p:txBody>
      </p:sp>
      <p:sp>
        <p:nvSpPr>
          <p:cNvPr id="66" name="Oval 65"/>
          <p:cNvSpPr/>
          <p:nvPr/>
        </p:nvSpPr>
        <p:spPr>
          <a:xfrm>
            <a:off x="2763229" y="2203473"/>
            <a:ext cx="92052" cy="92052"/>
          </a:xfrm>
          <a:prstGeom prst="ellipse">
            <a:avLst/>
          </a:prstGeom>
          <a:solidFill>
            <a:srgbClr val="D7144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69" name="Oval 68"/>
          <p:cNvSpPr/>
          <p:nvPr/>
        </p:nvSpPr>
        <p:spPr>
          <a:xfrm>
            <a:off x="5125018" y="2203473"/>
            <a:ext cx="92052" cy="92052"/>
          </a:xfrm>
          <a:prstGeom prst="ellipse">
            <a:avLst/>
          </a:prstGeom>
          <a:solidFill>
            <a:srgbClr val="D7144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71" name="TextBox 70"/>
          <p:cNvSpPr txBox="1"/>
          <p:nvPr/>
        </p:nvSpPr>
        <p:spPr>
          <a:xfrm>
            <a:off x="5019148" y="2281981"/>
            <a:ext cx="1230133" cy="392409"/>
          </a:xfrm>
          <a:prstGeom prst="rect">
            <a:avLst/>
          </a:prstGeom>
          <a:noFill/>
        </p:spPr>
        <p:txBody>
          <a:bodyPr wrap="none" lIns="68574" tIns="34287" rIns="68574" bIns="34287" rtlCol="0">
            <a:spAutoFit/>
          </a:bodyPr>
          <a:lstStyle/>
          <a:p>
            <a:r>
              <a:rPr lang="en-US" sz="2100" dirty="0">
                <a:solidFill>
                  <a:srgbClr val="D71440"/>
                </a:solidFill>
                <a:latin typeface="Arial" panose="020B0604020202020204" pitchFamily="34" charset="0"/>
                <a:cs typeface="Arial" panose="020B0604020202020204" pitchFamily="34" charset="0"/>
              </a:rPr>
              <a:t>2</a:t>
            </a:r>
            <a:r>
              <a:rPr lang="en-US" sz="2100" baseline="30000" dirty="0">
                <a:solidFill>
                  <a:srgbClr val="D71440"/>
                </a:solidFill>
                <a:latin typeface="Arial" panose="020B0604020202020204" pitchFamily="34" charset="0"/>
                <a:cs typeface="Arial" panose="020B0604020202020204" pitchFamily="34" charset="0"/>
              </a:rPr>
              <a:t>nd</a:t>
            </a:r>
            <a:r>
              <a:rPr lang="en-US" sz="2100" dirty="0">
                <a:solidFill>
                  <a:srgbClr val="C00000"/>
                </a:solidFill>
                <a:latin typeface="Arial" panose="020B0604020202020204" pitchFamily="34" charset="0"/>
                <a:cs typeface="Arial" panose="020B0604020202020204" pitchFamily="34" charset="0"/>
              </a:rPr>
              <a:t> </a:t>
            </a:r>
            <a:r>
              <a:rPr lang="en-US" sz="1500" dirty="0">
                <a:solidFill>
                  <a:srgbClr val="C00000"/>
                </a:solidFill>
                <a:latin typeface="Arial" panose="020B0604020202020204" pitchFamily="34" charset="0"/>
                <a:cs typeface="Arial" panose="020B0604020202020204" pitchFamily="34" charset="0"/>
              </a:rPr>
              <a:t> </a:t>
            </a:r>
            <a:r>
              <a:rPr lang="en-US" sz="1050" b="1" dirty="0">
                <a:latin typeface="Arial" panose="020B0604020202020204" pitchFamily="34" charset="0"/>
                <a:cs typeface="Arial" panose="020B0604020202020204" pitchFamily="34" charset="0"/>
              </a:rPr>
              <a:t>Trimester</a:t>
            </a:r>
          </a:p>
        </p:txBody>
      </p:sp>
      <p:sp>
        <p:nvSpPr>
          <p:cNvPr id="72" name="Rectangle 71"/>
          <p:cNvSpPr/>
          <p:nvPr/>
        </p:nvSpPr>
        <p:spPr>
          <a:xfrm>
            <a:off x="5005700" y="2676579"/>
            <a:ext cx="849957" cy="238521"/>
          </a:xfrm>
          <a:prstGeom prst="rect">
            <a:avLst/>
          </a:prstGeom>
        </p:spPr>
        <p:txBody>
          <a:bodyPr wrap="square" lIns="68574" tIns="34287" rIns="68574" bIns="34287">
            <a:spAutoFit/>
          </a:bodyPr>
          <a:lstStyle/>
          <a:p>
            <a:pPr fontAlgn="ctr"/>
            <a:r>
              <a:rPr lang="en-US" sz="1100" b="1" dirty="0">
                <a:solidFill>
                  <a:srgbClr val="181C62"/>
                </a:solidFill>
                <a:latin typeface="Arial" panose="020B0604020202020204" pitchFamily="34" charset="0"/>
                <a:ea typeface="Myriad Pro"/>
                <a:cs typeface="Arial" panose="020B0604020202020204" pitchFamily="34" charset="0"/>
              </a:rPr>
              <a:t>NOV - FEB</a:t>
            </a:r>
          </a:p>
        </p:txBody>
      </p:sp>
      <p:sp>
        <p:nvSpPr>
          <p:cNvPr id="74" name="Oval 73"/>
          <p:cNvSpPr/>
          <p:nvPr/>
        </p:nvSpPr>
        <p:spPr>
          <a:xfrm>
            <a:off x="6694077" y="2203106"/>
            <a:ext cx="92052" cy="92052"/>
          </a:xfrm>
          <a:prstGeom prst="ellipse">
            <a:avLst/>
          </a:prstGeom>
          <a:solidFill>
            <a:srgbClr val="D7144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29" name="TextBox 28"/>
          <p:cNvSpPr txBox="1"/>
          <p:nvPr/>
        </p:nvSpPr>
        <p:spPr>
          <a:xfrm>
            <a:off x="6493326" y="2295526"/>
            <a:ext cx="1190057" cy="392409"/>
          </a:xfrm>
          <a:prstGeom prst="rect">
            <a:avLst/>
          </a:prstGeom>
          <a:noFill/>
        </p:spPr>
        <p:txBody>
          <a:bodyPr wrap="none" lIns="68574" tIns="34287" rIns="68574" bIns="34287" rtlCol="0">
            <a:spAutoFit/>
          </a:bodyPr>
          <a:lstStyle/>
          <a:p>
            <a:r>
              <a:rPr lang="en-US" sz="2100" dirty="0">
                <a:solidFill>
                  <a:srgbClr val="D71440"/>
                </a:solidFill>
                <a:latin typeface="Arial" panose="020B0604020202020204" pitchFamily="34" charset="0"/>
                <a:cs typeface="Arial" panose="020B0604020202020204" pitchFamily="34" charset="0"/>
              </a:rPr>
              <a:t>3</a:t>
            </a:r>
            <a:r>
              <a:rPr lang="en-US" sz="2100" baseline="30000" dirty="0">
                <a:solidFill>
                  <a:srgbClr val="D71440"/>
                </a:solidFill>
                <a:latin typeface="Arial" panose="020B0604020202020204" pitchFamily="34" charset="0"/>
                <a:cs typeface="Arial" panose="020B0604020202020204" pitchFamily="34" charset="0"/>
              </a:rPr>
              <a:t>rd</a:t>
            </a:r>
            <a:r>
              <a:rPr lang="en-US" sz="2100" dirty="0">
                <a:solidFill>
                  <a:srgbClr val="C00000"/>
                </a:solidFill>
                <a:latin typeface="Arial" panose="020B0604020202020204" pitchFamily="34" charset="0"/>
                <a:cs typeface="Arial" panose="020B0604020202020204" pitchFamily="34" charset="0"/>
              </a:rPr>
              <a:t> </a:t>
            </a:r>
            <a:r>
              <a:rPr lang="en-US" sz="1500" dirty="0">
                <a:solidFill>
                  <a:srgbClr val="C00000"/>
                </a:solidFill>
                <a:latin typeface="Arial" panose="020B0604020202020204" pitchFamily="34" charset="0"/>
                <a:cs typeface="Arial" panose="020B0604020202020204" pitchFamily="34" charset="0"/>
              </a:rPr>
              <a:t> </a:t>
            </a:r>
            <a:r>
              <a:rPr lang="en-US" sz="1050" b="1" dirty="0">
                <a:latin typeface="Arial" panose="020B0604020202020204" pitchFamily="34" charset="0"/>
                <a:cs typeface="Arial" panose="020B0604020202020204" pitchFamily="34" charset="0"/>
              </a:rPr>
              <a:t>Trimester</a:t>
            </a:r>
          </a:p>
        </p:txBody>
      </p:sp>
      <p:sp>
        <p:nvSpPr>
          <p:cNvPr id="30" name="Rectangle 29"/>
          <p:cNvSpPr/>
          <p:nvPr/>
        </p:nvSpPr>
        <p:spPr>
          <a:xfrm>
            <a:off x="6591035" y="2668313"/>
            <a:ext cx="1005950" cy="238521"/>
          </a:xfrm>
          <a:prstGeom prst="rect">
            <a:avLst/>
          </a:prstGeom>
        </p:spPr>
        <p:txBody>
          <a:bodyPr wrap="square" lIns="68574" tIns="34287" rIns="68574" bIns="34287">
            <a:spAutoFit/>
          </a:bodyPr>
          <a:lstStyle/>
          <a:p>
            <a:pPr fontAlgn="ctr"/>
            <a:r>
              <a:rPr lang="en-US" sz="1100" b="1" dirty="0">
                <a:solidFill>
                  <a:srgbClr val="181C62"/>
                </a:solidFill>
                <a:latin typeface="Arial" panose="020B0604020202020204" pitchFamily="34" charset="0"/>
                <a:ea typeface="Myriad Pro"/>
                <a:cs typeface="Arial" panose="020B0604020202020204" pitchFamily="34" charset="0"/>
              </a:rPr>
              <a:t>FEB - MAY</a:t>
            </a:r>
          </a:p>
        </p:txBody>
      </p:sp>
      <p:sp>
        <p:nvSpPr>
          <p:cNvPr id="22" name="Oval 21"/>
          <p:cNvSpPr/>
          <p:nvPr/>
        </p:nvSpPr>
        <p:spPr>
          <a:xfrm>
            <a:off x="4993645" y="980609"/>
            <a:ext cx="1247027" cy="1210356"/>
          </a:xfrm>
          <a:prstGeom prst="ellipse">
            <a:avLst/>
          </a:prstGeom>
          <a:noFill/>
          <a:ln w="127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3" name="TextBox 2"/>
          <p:cNvSpPr txBox="1"/>
          <p:nvPr/>
        </p:nvSpPr>
        <p:spPr>
          <a:xfrm>
            <a:off x="5125018" y="1210649"/>
            <a:ext cx="987257" cy="75790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525" tIns="9525" rIns="9525" bIns="9525" numCol="1" spcCol="14288" rtlCol="0" anchor="ctr">
            <a:spAutoFit/>
          </a:bodyPr>
          <a:lstStyle/>
          <a:p>
            <a:pPr algn="ctr" defTabSz="154778" hangingPunct="0"/>
            <a:r>
              <a:rPr lang="en-US" sz="1200" b="1" dirty="0">
                <a:solidFill>
                  <a:srgbClr val="000000"/>
                </a:solidFill>
                <a:latin typeface="Arial" panose="020B0604020202020204" pitchFamily="34" charset="0"/>
                <a:cs typeface="Arial" panose="020B0604020202020204" pitchFamily="34" charset="0"/>
                <a:sym typeface="Helvetica Light"/>
              </a:rPr>
              <a:t>Optional: Industrial Attachment for Projects</a:t>
            </a:r>
            <a:endParaRPr lang="en-US" sz="1200" b="1" dirty="0">
              <a:solidFill>
                <a:schemeClr val="tx1">
                  <a:lumMod val="65000"/>
                  <a:lumOff val="35000"/>
                </a:schemeClr>
              </a:solidFill>
              <a:latin typeface="Arial" panose="020B0604020202020204" pitchFamily="34" charset="0"/>
              <a:cs typeface="Arial" panose="020B0604020202020204" pitchFamily="34" charset="0"/>
              <a:sym typeface="Helvetica Light"/>
            </a:endParaRPr>
          </a:p>
        </p:txBody>
      </p:sp>
      <p:sp>
        <p:nvSpPr>
          <p:cNvPr id="23" name="TextBox 22"/>
          <p:cNvSpPr txBox="1"/>
          <p:nvPr/>
        </p:nvSpPr>
        <p:spPr>
          <a:xfrm>
            <a:off x="864762" y="890866"/>
            <a:ext cx="4914900" cy="230826"/>
          </a:xfrm>
          <a:prstGeom prst="rect">
            <a:avLst/>
          </a:prstGeom>
          <a:noFill/>
        </p:spPr>
        <p:txBody>
          <a:bodyPr wrap="square" lIns="68574" tIns="34287" rIns="68574" bIns="34287" rtlCol="0">
            <a:spAutoFit/>
          </a:bodyPr>
          <a:lstStyle/>
          <a:p>
            <a:r>
              <a:rPr lang="en-US" sz="1050" b="1" dirty="0">
                <a:solidFill>
                  <a:srgbClr val="181C62"/>
                </a:solidFill>
                <a:latin typeface="Arial" panose="020B0604020202020204" pitchFamily="34" charset="0"/>
                <a:cs typeface="Arial" panose="020B0604020202020204" pitchFamily="34" charset="0"/>
              </a:rPr>
              <a:t>Bridging</a:t>
            </a:r>
            <a:r>
              <a:rPr lang="en-US" sz="1050" b="1" dirty="0">
                <a:solidFill>
                  <a:srgbClr val="D71440"/>
                </a:solidFill>
                <a:latin typeface="Arial" panose="020B0604020202020204" pitchFamily="34" charset="0"/>
                <a:cs typeface="Arial" panose="020B0604020202020204" pitchFamily="34" charset="0"/>
              </a:rPr>
              <a:t> Analytics </a:t>
            </a:r>
            <a:r>
              <a:rPr lang="en-US" sz="1050" b="1" dirty="0">
                <a:solidFill>
                  <a:srgbClr val="181C62"/>
                </a:solidFill>
                <a:latin typeface="Arial" panose="020B0604020202020204" pitchFamily="34" charset="0"/>
                <a:cs typeface="Arial" panose="020B0604020202020204" pitchFamily="34" charset="0"/>
              </a:rPr>
              <a:t>and </a:t>
            </a:r>
            <a:r>
              <a:rPr lang="en-US" sz="1050" b="1" dirty="0">
                <a:solidFill>
                  <a:srgbClr val="D71440"/>
                </a:solidFill>
                <a:latin typeface="Arial" panose="020B0604020202020204" pitchFamily="34" charset="0"/>
                <a:cs typeface="Arial" panose="020B0604020202020204" pitchFamily="34" charset="0"/>
              </a:rPr>
              <a:t>Business</a:t>
            </a:r>
          </a:p>
        </p:txBody>
      </p:sp>
      <p:sp>
        <p:nvSpPr>
          <p:cNvPr id="4" name="TextBox 3"/>
          <p:cNvSpPr txBox="1"/>
          <p:nvPr/>
        </p:nvSpPr>
        <p:spPr>
          <a:xfrm>
            <a:off x="2648390" y="3086101"/>
            <a:ext cx="1762125" cy="1754326"/>
          </a:xfrm>
          <a:prstGeom prst="rect">
            <a:avLst/>
          </a:prstGeom>
          <a:noFill/>
        </p:spPr>
        <p:txBody>
          <a:bodyPr wrap="square" rtlCol="0">
            <a:spAutoFit/>
          </a:bodyPr>
          <a:lstStyle/>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Programming Essentials</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AI and Big Data in Business</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Introduction to Statistical Analysis</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Analytics Strategy</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Data Management and Visualization</a:t>
            </a:r>
          </a:p>
          <a:p>
            <a:endParaRPr lang="en-US" sz="1350" dirty="0"/>
          </a:p>
        </p:txBody>
      </p:sp>
      <p:sp>
        <p:nvSpPr>
          <p:cNvPr id="21" name="TextBox 20"/>
          <p:cNvSpPr txBox="1"/>
          <p:nvPr/>
        </p:nvSpPr>
        <p:spPr>
          <a:xfrm>
            <a:off x="4829555" y="3124201"/>
            <a:ext cx="1600706" cy="1269578"/>
          </a:xfrm>
          <a:prstGeom prst="rect">
            <a:avLst/>
          </a:prstGeom>
          <a:noFill/>
        </p:spPr>
        <p:txBody>
          <a:bodyPr wrap="square" rtlCol="0">
            <a:spAutoFit/>
          </a:bodyPr>
          <a:lstStyle/>
          <a:p>
            <a:pPr marL="214308" indent="-214308">
              <a:buFont typeface="Wingdings" panose="05000000000000000000" pitchFamily="2" charset="2"/>
              <a:buChar char="§"/>
            </a:pPr>
            <a:r>
              <a:rPr lang="en-SG" sz="1050" dirty="0">
                <a:latin typeface="Arial" panose="020B0604020202020204" pitchFamily="34" charset="0"/>
                <a:cs typeface="Arial" panose="020B0604020202020204" pitchFamily="34" charset="0"/>
              </a:rPr>
              <a:t>Analytics and Machine Learning in Business</a:t>
            </a:r>
          </a:p>
          <a:p>
            <a:pPr marL="214308" indent="-214308">
              <a:buFont typeface="Wingdings" panose="05000000000000000000" pitchFamily="2" charset="2"/>
              <a:buChar char="§"/>
            </a:pPr>
            <a:r>
              <a:rPr lang="en-SG" sz="1050" dirty="0">
                <a:latin typeface="Arial" panose="020B0604020202020204" pitchFamily="34" charset="0"/>
                <a:cs typeface="Arial" panose="020B0604020202020204" pitchFamily="34" charset="0"/>
              </a:rPr>
              <a:t>Project I</a:t>
            </a:r>
          </a:p>
          <a:p>
            <a:pPr marL="214308" indent="-214308">
              <a:buFont typeface="Wingdings" panose="05000000000000000000" pitchFamily="2" charset="2"/>
              <a:buChar char="§"/>
            </a:pPr>
            <a:r>
              <a:rPr lang="en-SG" sz="1050" dirty="0">
                <a:latin typeface="Arial" panose="020B0604020202020204" pitchFamily="34" charset="0"/>
                <a:cs typeface="Arial" panose="020B0604020202020204" pitchFamily="34" charset="0"/>
              </a:rPr>
              <a:t>Elective I</a:t>
            </a:r>
          </a:p>
          <a:p>
            <a:pPr marL="214308" indent="-214308">
              <a:buFont typeface="Wingdings" panose="05000000000000000000" pitchFamily="2" charset="2"/>
              <a:buChar char="§"/>
            </a:pPr>
            <a:r>
              <a:rPr lang="en-SG" sz="1050" dirty="0">
                <a:latin typeface="Arial" panose="020B0604020202020204" pitchFamily="34" charset="0"/>
                <a:cs typeface="Arial" panose="020B0604020202020204" pitchFamily="34" charset="0"/>
              </a:rPr>
              <a:t>Elective II</a:t>
            </a:r>
            <a:endParaRPr lang="en-US" sz="1050" dirty="0">
              <a:latin typeface="Arial" panose="020B0604020202020204" pitchFamily="34" charset="0"/>
              <a:cs typeface="Arial" panose="020B0604020202020204" pitchFamily="34" charset="0"/>
            </a:endParaRPr>
          </a:p>
          <a:p>
            <a:endParaRPr lang="en-US" sz="1350" dirty="0"/>
          </a:p>
        </p:txBody>
      </p:sp>
      <p:sp>
        <p:nvSpPr>
          <p:cNvPr id="26" name="TextBox 25"/>
          <p:cNvSpPr txBox="1"/>
          <p:nvPr/>
        </p:nvSpPr>
        <p:spPr>
          <a:xfrm>
            <a:off x="6521900" y="3126918"/>
            <a:ext cx="1600706" cy="784830"/>
          </a:xfrm>
          <a:prstGeom prst="rect">
            <a:avLst/>
          </a:prstGeom>
          <a:noFill/>
        </p:spPr>
        <p:txBody>
          <a:bodyPr wrap="square" rtlCol="0">
            <a:spAutoFit/>
          </a:bodyPr>
          <a:lstStyle/>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Elective III</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Elective IV</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Project II</a:t>
            </a:r>
          </a:p>
          <a:p>
            <a:endParaRPr lang="en-US" sz="1350" dirty="0"/>
          </a:p>
        </p:txBody>
      </p:sp>
      <p:sp>
        <p:nvSpPr>
          <p:cNvPr id="2" name="Title 1">
            <a:extLst>
              <a:ext uri="{FF2B5EF4-FFF2-40B4-BE49-F238E27FC236}">
                <a16:creationId xmlns:a16="http://schemas.microsoft.com/office/drawing/2014/main" id="{256B1051-3D1F-489E-9D0F-B0B2E46206F2}"/>
              </a:ext>
            </a:extLst>
          </p:cNvPr>
          <p:cNvSpPr txBox="1">
            <a:spLocks/>
          </p:cNvSpPr>
          <p:nvPr/>
        </p:nvSpPr>
        <p:spPr>
          <a:xfrm>
            <a:off x="-254388" y="101811"/>
            <a:ext cx="8153220" cy="642938"/>
          </a:xfrm>
          <a:prstGeom prst="rect">
            <a:avLst/>
          </a:prstGeom>
        </p:spPr>
        <p:txBody>
          <a:bodyPr anchor="ctr" anchorCtr="0">
            <a:noAutofit/>
          </a:bodyPr>
          <a:lstStyle>
            <a:defPPr>
              <a:defRPr lang="en-US"/>
            </a:defPPr>
            <a:lvl1pPr defTabSz="914308">
              <a:spcBef>
                <a:spcPct val="0"/>
              </a:spcBef>
              <a:defRPr sz="2400" b="1">
                <a:solidFill>
                  <a:srgbClr val="181C62"/>
                </a:solidFill>
                <a:latin typeface="Arial" panose="020B0604020202020204" pitchFamily="34" charset="0"/>
                <a:cs typeface="Arial" panose="020B0604020202020204" pitchFamily="34" charset="0"/>
              </a:defRPr>
            </a:lvl1pPr>
          </a:lstStyle>
          <a:p>
            <a:pPr algn="ctr"/>
            <a:r>
              <a:rPr lang="en-US" dirty="0"/>
              <a:t>MSc Business Analytics Schedule (Full-Time) </a:t>
            </a:r>
          </a:p>
        </p:txBody>
      </p:sp>
      <p:sp>
        <p:nvSpPr>
          <p:cNvPr id="5" name="TextBox 4">
            <a:extLst>
              <a:ext uri="{FF2B5EF4-FFF2-40B4-BE49-F238E27FC236}">
                <a16:creationId xmlns:a16="http://schemas.microsoft.com/office/drawing/2014/main" id="{AB33DBBA-CC98-4146-B208-F08D4E5FC8E4}"/>
              </a:ext>
            </a:extLst>
          </p:cNvPr>
          <p:cNvSpPr txBox="1"/>
          <p:nvPr/>
        </p:nvSpPr>
        <p:spPr>
          <a:xfrm>
            <a:off x="6877976" y="4011509"/>
            <a:ext cx="2041713" cy="715581"/>
          </a:xfrm>
          <a:prstGeom prst="rect">
            <a:avLst/>
          </a:prstGeom>
          <a:noFill/>
        </p:spPr>
        <p:txBody>
          <a:bodyPr wrap="none" rtlCol="0">
            <a:spAutoFit/>
          </a:bodyPr>
          <a:lstStyle/>
          <a:p>
            <a:r>
              <a:rPr lang="en-SG" sz="1350" dirty="0"/>
              <a:t>Class Schedule</a:t>
            </a:r>
            <a:br>
              <a:rPr lang="en-SG" sz="1350" dirty="0"/>
            </a:br>
            <a:r>
              <a:rPr lang="en-SG" sz="1350" dirty="0"/>
              <a:t>Weekdays: 3 – 4 Evenings</a:t>
            </a:r>
            <a:br>
              <a:rPr lang="en-SG" sz="1350" dirty="0"/>
            </a:br>
            <a:r>
              <a:rPr lang="en-SG" sz="1350" dirty="0"/>
              <a:t>Saturdays: Half to Full day </a:t>
            </a:r>
          </a:p>
        </p:txBody>
      </p:sp>
      <p:sp>
        <p:nvSpPr>
          <p:cNvPr id="7" name="TextBox 6">
            <a:extLst>
              <a:ext uri="{FF2B5EF4-FFF2-40B4-BE49-F238E27FC236}">
                <a16:creationId xmlns:a16="http://schemas.microsoft.com/office/drawing/2014/main" id="{16133EED-6101-4703-980D-B423C189B266}"/>
              </a:ext>
            </a:extLst>
          </p:cNvPr>
          <p:cNvSpPr txBox="1"/>
          <p:nvPr/>
        </p:nvSpPr>
        <p:spPr>
          <a:xfrm>
            <a:off x="1256985" y="2304106"/>
            <a:ext cx="1143350" cy="392409"/>
          </a:xfrm>
          <a:prstGeom prst="rect">
            <a:avLst/>
          </a:prstGeom>
          <a:noFill/>
        </p:spPr>
        <p:txBody>
          <a:bodyPr wrap="square" lIns="68574" tIns="34287" rIns="68574" bIns="34287" rtlCol="0">
            <a:spAutoFit/>
          </a:bodyPr>
          <a:lstStyle/>
          <a:p>
            <a:r>
              <a:rPr lang="en-US" sz="1050" dirty="0">
                <a:latin typeface="Arial" panose="020B0604020202020204" pitchFamily="34" charset="0"/>
                <a:cs typeface="Arial" panose="020B0604020202020204" pitchFamily="34" charset="0"/>
              </a:rPr>
              <a:t>3 weeks before Trimester 1</a:t>
            </a:r>
            <a:endParaRPr lang="en-US" sz="105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5A16F16-57BD-4505-87F8-9CAF8FA00E2B}"/>
              </a:ext>
            </a:extLst>
          </p:cNvPr>
          <p:cNvSpPr/>
          <p:nvPr/>
        </p:nvSpPr>
        <p:spPr>
          <a:xfrm>
            <a:off x="1036217" y="2728951"/>
            <a:ext cx="861039" cy="238521"/>
          </a:xfrm>
          <a:prstGeom prst="rect">
            <a:avLst/>
          </a:prstGeom>
        </p:spPr>
        <p:txBody>
          <a:bodyPr wrap="square" lIns="68574" tIns="34287" rIns="68574" bIns="34287">
            <a:spAutoFit/>
          </a:bodyPr>
          <a:lstStyle/>
          <a:p>
            <a:pPr algn="ctr"/>
            <a:r>
              <a:rPr lang="en-US" sz="1100" b="1" dirty="0">
                <a:solidFill>
                  <a:srgbClr val="181C62"/>
                </a:solidFill>
                <a:latin typeface="Arial" panose="020B0604020202020204" pitchFamily="34" charset="0"/>
                <a:cs typeface="Arial" panose="020B0604020202020204" pitchFamily="34" charset="0"/>
              </a:rPr>
              <a:t>JUL</a:t>
            </a:r>
          </a:p>
        </p:txBody>
      </p:sp>
      <p:sp>
        <p:nvSpPr>
          <p:cNvPr id="9" name="TextBox 8">
            <a:extLst>
              <a:ext uri="{FF2B5EF4-FFF2-40B4-BE49-F238E27FC236}">
                <a16:creationId xmlns:a16="http://schemas.microsoft.com/office/drawing/2014/main" id="{E50DF1CD-A2B5-4695-8044-C8C5486B1765}"/>
              </a:ext>
            </a:extLst>
          </p:cNvPr>
          <p:cNvSpPr txBox="1"/>
          <p:nvPr/>
        </p:nvSpPr>
        <p:spPr>
          <a:xfrm>
            <a:off x="1016193" y="3064425"/>
            <a:ext cx="1762125" cy="623248"/>
          </a:xfrm>
          <a:prstGeom prst="rect">
            <a:avLst/>
          </a:prstGeom>
          <a:noFill/>
        </p:spPr>
        <p:txBody>
          <a:bodyPr wrap="square" rtlCol="0">
            <a:spAutoFit/>
          </a:bodyPr>
          <a:lstStyle/>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Programming Essentials</a:t>
            </a:r>
          </a:p>
          <a:p>
            <a:endParaRPr lang="en-US" sz="1350" dirty="0"/>
          </a:p>
        </p:txBody>
      </p:sp>
      <p:sp>
        <p:nvSpPr>
          <p:cNvPr id="10" name="Oval 9">
            <a:extLst>
              <a:ext uri="{FF2B5EF4-FFF2-40B4-BE49-F238E27FC236}">
                <a16:creationId xmlns:a16="http://schemas.microsoft.com/office/drawing/2014/main" id="{C43B78CF-E189-4B2A-93F3-66DD07A42110}"/>
              </a:ext>
            </a:extLst>
          </p:cNvPr>
          <p:cNvSpPr/>
          <p:nvPr/>
        </p:nvSpPr>
        <p:spPr>
          <a:xfrm>
            <a:off x="7546636" y="1416071"/>
            <a:ext cx="1464015" cy="1426397"/>
          </a:xfrm>
          <a:prstGeom prst="ellipse">
            <a:avLst/>
          </a:prstGeom>
          <a:noFill/>
          <a:ln w="12700">
            <a:solidFill>
              <a:srgbClr val="181C6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3000"/>
          </a:p>
        </p:txBody>
      </p:sp>
      <p:sp>
        <p:nvSpPr>
          <p:cNvPr id="14" name="TextBox 13">
            <a:extLst>
              <a:ext uri="{FF2B5EF4-FFF2-40B4-BE49-F238E27FC236}">
                <a16:creationId xmlns:a16="http://schemas.microsoft.com/office/drawing/2014/main" id="{8514283D-982F-4D47-BF07-98A1D6883894}"/>
              </a:ext>
            </a:extLst>
          </p:cNvPr>
          <p:cNvSpPr txBox="1"/>
          <p:nvPr/>
        </p:nvSpPr>
        <p:spPr>
          <a:xfrm>
            <a:off x="7736315" y="1644154"/>
            <a:ext cx="1040725" cy="53347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5358" rtlCol="0" anchor="ctr">
            <a:spAutoFit/>
          </a:bodyPr>
          <a:lstStyle/>
          <a:p>
            <a:pPr algn="ctr" defTabSz="206373"/>
            <a:r>
              <a:rPr lang="en-US" sz="1100" b="1" dirty="0">
                <a:solidFill>
                  <a:schemeClr val="tx1">
                    <a:lumMod val="65000"/>
                    <a:lumOff val="35000"/>
                  </a:schemeClr>
                </a:solidFill>
                <a:latin typeface="Arial" panose="020B0604020202020204" pitchFamily="34" charset="0"/>
                <a:cs typeface="Arial" panose="020B0604020202020204" pitchFamily="34" charset="0"/>
                <a:sym typeface="Helvetica Light"/>
              </a:rPr>
              <a:t>Optional Internship/</a:t>
            </a:r>
            <a:br>
              <a:rPr lang="en-US" sz="1100" b="1" dirty="0">
                <a:solidFill>
                  <a:schemeClr val="tx1">
                    <a:lumMod val="65000"/>
                    <a:lumOff val="35000"/>
                  </a:schemeClr>
                </a:solidFill>
                <a:latin typeface="Arial" panose="020B0604020202020204" pitchFamily="34" charset="0"/>
                <a:cs typeface="Arial" panose="020B0604020202020204" pitchFamily="34" charset="0"/>
                <a:sym typeface="Helvetica Light"/>
              </a:rPr>
            </a:br>
            <a:r>
              <a:rPr lang="en-US" sz="1100" b="1" dirty="0">
                <a:solidFill>
                  <a:schemeClr val="tx1">
                    <a:lumMod val="65000"/>
                    <a:lumOff val="35000"/>
                  </a:schemeClr>
                </a:solidFill>
                <a:latin typeface="Arial" panose="020B0604020202020204" pitchFamily="34" charset="0"/>
                <a:cs typeface="Arial" panose="020B0604020202020204" pitchFamily="34" charset="0"/>
                <a:sym typeface="Helvetica Light"/>
              </a:rPr>
              <a:t>Exchange</a:t>
            </a:r>
          </a:p>
        </p:txBody>
      </p:sp>
      <p:sp>
        <p:nvSpPr>
          <p:cNvPr id="16" name="Oval 15">
            <a:extLst>
              <a:ext uri="{FF2B5EF4-FFF2-40B4-BE49-F238E27FC236}">
                <a16:creationId xmlns:a16="http://schemas.microsoft.com/office/drawing/2014/main" id="{62319496-36F0-411F-B1A4-EAD481717B9D}"/>
              </a:ext>
            </a:extLst>
          </p:cNvPr>
          <p:cNvSpPr/>
          <p:nvPr/>
        </p:nvSpPr>
        <p:spPr>
          <a:xfrm>
            <a:off x="8106737" y="2210872"/>
            <a:ext cx="92052" cy="92052"/>
          </a:xfrm>
          <a:prstGeom prst="ellipse">
            <a:avLst/>
          </a:prstGeom>
          <a:solidFill>
            <a:srgbClr val="D7144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Tree>
    <p:extLst>
      <p:ext uri="{BB962C8B-B14F-4D97-AF65-F5344CB8AC3E}">
        <p14:creationId xmlns:p14="http://schemas.microsoft.com/office/powerpoint/2010/main" val="2271180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91876" y="2176492"/>
            <a:ext cx="1170821" cy="392409"/>
          </a:xfrm>
          <a:prstGeom prst="rect">
            <a:avLst/>
          </a:prstGeom>
          <a:noFill/>
        </p:spPr>
        <p:txBody>
          <a:bodyPr wrap="none" lIns="68574" tIns="34287" rIns="68574" bIns="34287" rtlCol="0">
            <a:spAutoFit/>
          </a:bodyPr>
          <a:lstStyle/>
          <a:p>
            <a:r>
              <a:rPr lang="en-US" sz="2100" dirty="0">
                <a:solidFill>
                  <a:srgbClr val="D71440"/>
                </a:solidFill>
                <a:latin typeface="Arial" panose="020B0604020202020204" pitchFamily="34" charset="0"/>
                <a:cs typeface="Arial" panose="020B0604020202020204" pitchFamily="34" charset="0"/>
              </a:rPr>
              <a:t>1</a:t>
            </a:r>
            <a:r>
              <a:rPr lang="en-US" sz="2100" baseline="30000" dirty="0">
                <a:solidFill>
                  <a:srgbClr val="D71440"/>
                </a:solidFill>
                <a:latin typeface="Arial" panose="020B0604020202020204" pitchFamily="34" charset="0"/>
                <a:cs typeface="Arial" panose="020B0604020202020204" pitchFamily="34" charset="0"/>
              </a:rPr>
              <a:t>st</a:t>
            </a:r>
            <a:r>
              <a:rPr lang="en-US" sz="2100" dirty="0">
                <a:solidFill>
                  <a:srgbClr val="D71440"/>
                </a:solidFill>
                <a:latin typeface="Arial" panose="020B0604020202020204" pitchFamily="34" charset="0"/>
                <a:cs typeface="Arial" panose="020B0604020202020204" pitchFamily="34" charset="0"/>
              </a:rPr>
              <a:t> </a:t>
            </a:r>
            <a:r>
              <a:rPr lang="en-US" sz="1500" dirty="0">
                <a:solidFill>
                  <a:srgbClr val="C00000"/>
                </a:solidFill>
                <a:latin typeface="Arial" panose="020B0604020202020204" pitchFamily="34" charset="0"/>
                <a:cs typeface="Arial" panose="020B0604020202020204" pitchFamily="34" charset="0"/>
              </a:rPr>
              <a:t> </a:t>
            </a:r>
            <a:r>
              <a:rPr lang="en-US" sz="1050" b="1" dirty="0">
                <a:latin typeface="Arial" panose="020B0604020202020204" pitchFamily="34" charset="0"/>
                <a:cs typeface="Arial" panose="020B0604020202020204" pitchFamily="34" charset="0"/>
              </a:rPr>
              <a:t>Trimester</a:t>
            </a:r>
          </a:p>
        </p:txBody>
      </p:sp>
      <p:sp>
        <p:nvSpPr>
          <p:cNvPr id="13" name="Rectangle 12"/>
          <p:cNvSpPr/>
          <p:nvPr/>
        </p:nvSpPr>
        <p:spPr>
          <a:xfrm>
            <a:off x="405843" y="2608738"/>
            <a:ext cx="861039" cy="238521"/>
          </a:xfrm>
          <a:prstGeom prst="rect">
            <a:avLst/>
          </a:prstGeom>
        </p:spPr>
        <p:txBody>
          <a:bodyPr wrap="square" lIns="68574" tIns="34287" rIns="68574" bIns="34287">
            <a:spAutoFit/>
          </a:bodyPr>
          <a:lstStyle/>
          <a:p>
            <a:pPr algn="ctr"/>
            <a:r>
              <a:rPr lang="en-US" sz="1100" b="1" dirty="0">
                <a:solidFill>
                  <a:srgbClr val="181C62"/>
                </a:solidFill>
                <a:latin typeface="Arial" panose="020B0604020202020204" pitchFamily="34" charset="0"/>
                <a:cs typeface="Arial" panose="020B0604020202020204" pitchFamily="34" charset="0"/>
              </a:rPr>
              <a:t>JUL - NOV</a:t>
            </a:r>
          </a:p>
        </p:txBody>
      </p:sp>
      <p:cxnSp>
        <p:nvCxnSpPr>
          <p:cNvPr id="34" name="Straight Connector 33"/>
          <p:cNvCxnSpPr>
            <a:cxnSpLocks/>
          </p:cNvCxnSpPr>
          <p:nvPr/>
        </p:nvCxnSpPr>
        <p:spPr>
          <a:xfrm>
            <a:off x="210441" y="2142531"/>
            <a:ext cx="8538704" cy="0"/>
          </a:xfrm>
          <a:prstGeom prst="line">
            <a:avLst/>
          </a:prstGeom>
          <a:ln w="19050">
            <a:solidFill>
              <a:srgbClr val="D71440"/>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106858" y="2086472"/>
            <a:ext cx="100011" cy="100011"/>
          </a:xfrm>
          <a:prstGeom prst="ellipse">
            <a:avLst/>
          </a:prstGeom>
          <a:solidFill>
            <a:srgbClr val="D7144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65" name="Oval 64"/>
          <p:cNvSpPr/>
          <p:nvPr/>
        </p:nvSpPr>
        <p:spPr>
          <a:xfrm>
            <a:off x="1498711" y="1725149"/>
            <a:ext cx="956224" cy="883590"/>
          </a:xfrm>
          <a:prstGeom prst="ellipse">
            <a:avLst/>
          </a:prstGeom>
          <a:solidFill>
            <a:schemeClr val="bg1"/>
          </a:solidFill>
          <a:ln w="12700">
            <a:solidFill>
              <a:srgbClr val="D71440"/>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sz="1400" spc="-75" dirty="0">
                <a:solidFill>
                  <a:srgbClr val="D71440"/>
                </a:solidFill>
                <a:latin typeface="Arial" panose="020B0604020202020204" pitchFamily="34" charset="0"/>
                <a:cs typeface="Arial" panose="020B0604020202020204" pitchFamily="34" charset="0"/>
              </a:rPr>
              <a:t>1.5 to 2 years</a:t>
            </a:r>
          </a:p>
          <a:p>
            <a:pPr algn="ctr"/>
            <a:endParaRPr lang="en-US" sz="1100" dirty="0">
              <a:solidFill>
                <a:srgbClr val="D71440"/>
              </a:solidFill>
              <a:latin typeface="Arial" panose="020B0604020202020204" pitchFamily="34" charset="0"/>
              <a:cs typeface="Arial" panose="020B0604020202020204" pitchFamily="34" charset="0"/>
            </a:endParaRPr>
          </a:p>
        </p:txBody>
      </p:sp>
      <p:sp>
        <p:nvSpPr>
          <p:cNvPr id="66" name="Oval 65"/>
          <p:cNvSpPr/>
          <p:nvPr/>
        </p:nvSpPr>
        <p:spPr>
          <a:xfrm>
            <a:off x="493437" y="2103599"/>
            <a:ext cx="92052" cy="92052"/>
          </a:xfrm>
          <a:prstGeom prst="ellipse">
            <a:avLst/>
          </a:prstGeom>
          <a:solidFill>
            <a:srgbClr val="D7144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69" name="Oval 68"/>
          <p:cNvSpPr/>
          <p:nvPr/>
        </p:nvSpPr>
        <p:spPr>
          <a:xfrm>
            <a:off x="2582237" y="2103599"/>
            <a:ext cx="92052" cy="92052"/>
          </a:xfrm>
          <a:prstGeom prst="ellipse">
            <a:avLst/>
          </a:prstGeom>
          <a:solidFill>
            <a:srgbClr val="D7144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71" name="TextBox 70"/>
          <p:cNvSpPr txBox="1"/>
          <p:nvPr/>
        </p:nvSpPr>
        <p:spPr>
          <a:xfrm>
            <a:off x="2476367" y="2182108"/>
            <a:ext cx="1230133" cy="392409"/>
          </a:xfrm>
          <a:prstGeom prst="rect">
            <a:avLst/>
          </a:prstGeom>
          <a:noFill/>
        </p:spPr>
        <p:txBody>
          <a:bodyPr wrap="none" lIns="68574" tIns="34287" rIns="68574" bIns="34287" rtlCol="0">
            <a:spAutoFit/>
          </a:bodyPr>
          <a:lstStyle/>
          <a:p>
            <a:r>
              <a:rPr lang="en-US" sz="2100" dirty="0">
                <a:solidFill>
                  <a:srgbClr val="D71440"/>
                </a:solidFill>
                <a:latin typeface="Arial" panose="020B0604020202020204" pitchFamily="34" charset="0"/>
                <a:cs typeface="Arial" panose="020B0604020202020204" pitchFamily="34" charset="0"/>
              </a:rPr>
              <a:t>2</a:t>
            </a:r>
            <a:r>
              <a:rPr lang="en-US" sz="2100" baseline="30000" dirty="0">
                <a:solidFill>
                  <a:srgbClr val="D71440"/>
                </a:solidFill>
                <a:latin typeface="Arial" panose="020B0604020202020204" pitchFamily="34" charset="0"/>
                <a:cs typeface="Arial" panose="020B0604020202020204" pitchFamily="34" charset="0"/>
              </a:rPr>
              <a:t>nd</a:t>
            </a:r>
            <a:r>
              <a:rPr lang="en-US" sz="2100" dirty="0">
                <a:solidFill>
                  <a:srgbClr val="C00000"/>
                </a:solidFill>
                <a:latin typeface="Arial" panose="020B0604020202020204" pitchFamily="34" charset="0"/>
                <a:cs typeface="Arial" panose="020B0604020202020204" pitchFamily="34" charset="0"/>
              </a:rPr>
              <a:t> </a:t>
            </a:r>
            <a:r>
              <a:rPr lang="en-US" sz="1500" dirty="0">
                <a:solidFill>
                  <a:srgbClr val="C00000"/>
                </a:solidFill>
                <a:latin typeface="Arial" panose="020B0604020202020204" pitchFamily="34" charset="0"/>
                <a:cs typeface="Arial" panose="020B0604020202020204" pitchFamily="34" charset="0"/>
              </a:rPr>
              <a:t> </a:t>
            </a:r>
            <a:r>
              <a:rPr lang="en-US" sz="1050" b="1" dirty="0">
                <a:latin typeface="Arial" panose="020B0604020202020204" pitchFamily="34" charset="0"/>
                <a:cs typeface="Arial" panose="020B0604020202020204" pitchFamily="34" charset="0"/>
              </a:rPr>
              <a:t>Trimester</a:t>
            </a:r>
          </a:p>
        </p:txBody>
      </p:sp>
      <p:sp>
        <p:nvSpPr>
          <p:cNvPr id="72" name="Rectangle 71"/>
          <p:cNvSpPr/>
          <p:nvPr/>
        </p:nvSpPr>
        <p:spPr>
          <a:xfrm>
            <a:off x="2462919" y="2576705"/>
            <a:ext cx="849957" cy="238521"/>
          </a:xfrm>
          <a:prstGeom prst="rect">
            <a:avLst/>
          </a:prstGeom>
        </p:spPr>
        <p:txBody>
          <a:bodyPr wrap="square" lIns="68574" tIns="34287" rIns="68574" bIns="34287">
            <a:spAutoFit/>
          </a:bodyPr>
          <a:lstStyle/>
          <a:p>
            <a:pPr fontAlgn="ctr"/>
            <a:r>
              <a:rPr lang="en-US" sz="1100" b="1" dirty="0">
                <a:solidFill>
                  <a:srgbClr val="181C62"/>
                </a:solidFill>
                <a:latin typeface="Arial" panose="020B0604020202020204" pitchFamily="34" charset="0"/>
                <a:ea typeface="Myriad Pro"/>
                <a:cs typeface="Arial" panose="020B0604020202020204" pitchFamily="34" charset="0"/>
              </a:rPr>
              <a:t>NOV - FEB</a:t>
            </a:r>
          </a:p>
        </p:txBody>
      </p:sp>
      <p:sp>
        <p:nvSpPr>
          <p:cNvPr id="74" name="Oval 73"/>
          <p:cNvSpPr/>
          <p:nvPr/>
        </p:nvSpPr>
        <p:spPr>
          <a:xfrm>
            <a:off x="4151296" y="2103233"/>
            <a:ext cx="92052" cy="92052"/>
          </a:xfrm>
          <a:prstGeom prst="ellipse">
            <a:avLst/>
          </a:prstGeom>
          <a:solidFill>
            <a:srgbClr val="D7144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29" name="TextBox 28"/>
          <p:cNvSpPr txBox="1"/>
          <p:nvPr/>
        </p:nvSpPr>
        <p:spPr>
          <a:xfrm>
            <a:off x="3950545" y="2195652"/>
            <a:ext cx="1190057" cy="392409"/>
          </a:xfrm>
          <a:prstGeom prst="rect">
            <a:avLst/>
          </a:prstGeom>
          <a:noFill/>
        </p:spPr>
        <p:txBody>
          <a:bodyPr wrap="none" lIns="68574" tIns="34287" rIns="68574" bIns="34287" rtlCol="0">
            <a:spAutoFit/>
          </a:bodyPr>
          <a:lstStyle/>
          <a:p>
            <a:r>
              <a:rPr lang="en-US" sz="2100" dirty="0">
                <a:solidFill>
                  <a:srgbClr val="D71440"/>
                </a:solidFill>
                <a:latin typeface="Arial" panose="020B0604020202020204" pitchFamily="34" charset="0"/>
                <a:cs typeface="Arial" panose="020B0604020202020204" pitchFamily="34" charset="0"/>
              </a:rPr>
              <a:t>3</a:t>
            </a:r>
            <a:r>
              <a:rPr lang="en-US" sz="2100" baseline="30000" dirty="0">
                <a:solidFill>
                  <a:srgbClr val="D71440"/>
                </a:solidFill>
                <a:latin typeface="Arial" panose="020B0604020202020204" pitchFamily="34" charset="0"/>
                <a:cs typeface="Arial" panose="020B0604020202020204" pitchFamily="34" charset="0"/>
              </a:rPr>
              <a:t>rd</a:t>
            </a:r>
            <a:r>
              <a:rPr lang="en-US" sz="2100" dirty="0">
                <a:solidFill>
                  <a:srgbClr val="C00000"/>
                </a:solidFill>
                <a:latin typeface="Arial" panose="020B0604020202020204" pitchFamily="34" charset="0"/>
                <a:cs typeface="Arial" panose="020B0604020202020204" pitchFamily="34" charset="0"/>
              </a:rPr>
              <a:t> </a:t>
            </a:r>
            <a:r>
              <a:rPr lang="en-US" sz="1500" dirty="0">
                <a:solidFill>
                  <a:srgbClr val="C00000"/>
                </a:solidFill>
                <a:latin typeface="Arial" panose="020B0604020202020204" pitchFamily="34" charset="0"/>
                <a:cs typeface="Arial" panose="020B0604020202020204" pitchFamily="34" charset="0"/>
              </a:rPr>
              <a:t> </a:t>
            </a:r>
            <a:r>
              <a:rPr lang="en-US" sz="1050" b="1" dirty="0">
                <a:latin typeface="Arial" panose="020B0604020202020204" pitchFamily="34" charset="0"/>
                <a:cs typeface="Arial" panose="020B0604020202020204" pitchFamily="34" charset="0"/>
              </a:rPr>
              <a:t>Trimester</a:t>
            </a:r>
          </a:p>
        </p:txBody>
      </p:sp>
      <p:sp>
        <p:nvSpPr>
          <p:cNvPr id="30" name="Rectangle 29"/>
          <p:cNvSpPr/>
          <p:nvPr/>
        </p:nvSpPr>
        <p:spPr>
          <a:xfrm>
            <a:off x="4048254" y="2568439"/>
            <a:ext cx="1005950" cy="238521"/>
          </a:xfrm>
          <a:prstGeom prst="rect">
            <a:avLst/>
          </a:prstGeom>
        </p:spPr>
        <p:txBody>
          <a:bodyPr wrap="square" lIns="68574" tIns="34287" rIns="68574" bIns="34287">
            <a:spAutoFit/>
          </a:bodyPr>
          <a:lstStyle/>
          <a:p>
            <a:pPr fontAlgn="ctr"/>
            <a:r>
              <a:rPr lang="en-US" sz="1100" b="1" dirty="0">
                <a:solidFill>
                  <a:srgbClr val="181C62"/>
                </a:solidFill>
                <a:latin typeface="Arial" panose="020B0604020202020204" pitchFamily="34" charset="0"/>
                <a:ea typeface="Myriad Pro"/>
                <a:cs typeface="Arial" panose="020B0604020202020204" pitchFamily="34" charset="0"/>
              </a:rPr>
              <a:t>FEB - MAY</a:t>
            </a:r>
          </a:p>
        </p:txBody>
      </p:sp>
      <p:sp>
        <p:nvSpPr>
          <p:cNvPr id="24" name="Oval 23"/>
          <p:cNvSpPr/>
          <p:nvPr/>
        </p:nvSpPr>
        <p:spPr>
          <a:xfrm>
            <a:off x="5301373" y="2098871"/>
            <a:ext cx="92052" cy="92052"/>
          </a:xfrm>
          <a:prstGeom prst="ellipse">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23" name="TextBox 22"/>
          <p:cNvSpPr txBox="1"/>
          <p:nvPr/>
        </p:nvSpPr>
        <p:spPr>
          <a:xfrm>
            <a:off x="864762" y="890866"/>
            <a:ext cx="4914900" cy="230826"/>
          </a:xfrm>
          <a:prstGeom prst="rect">
            <a:avLst/>
          </a:prstGeom>
          <a:noFill/>
        </p:spPr>
        <p:txBody>
          <a:bodyPr wrap="square" lIns="68574" tIns="34287" rIns="68574" bIns="34287" rtlCol="0">
            <a:spAutoFit/>
          </a:bodyPr>
          <a:lstStyle/>
          <a:p>
            <a:r>
              <a:rPr lang="en-US" sz="1050" b="1" dirty="0">
                <a:solidFill>
                  <a:srgbClr val="181C62"/>
                </a:solidFill>
                <a:latin typeface="Arial" panose="020B0604020202020204" pitchFamily="34" charset="0"/>
                <a:cs typeface="Arial" panose="020B0604020202020204" pitchFamily="34" charset="0"/>
              </a:rPr>
              <a:t>Bridging</a:t>
            </a:r>
            <a:r>
              <a:rPr lang="en-US" sz="1050" b="1" dirty="0">
                <a:solidFill>
                  <a:srgbClr val="D71440"/>
                </a:solidFill>
                <a:latin typeface="Arial" panose="020B0604020202020204" pitchFamily="34" charset="0"/>
                <a:cs typeface="Arial" panose="020B0604020202020204" pitchFamily="34" charset="0"/>
              </a:rPr>
              <a:t> Analytics </a:t>
            </a:r>
            <a:r>
              <a:rPr lang="en-US" sz="1050" b="1" dirty="0">
                <a:solidFill>
                  <a:srgbClr val="181C62"/>
                </a:solidFill>
                <a:latin typeface="Arial" panose="020B0604020202020204" pitchFamily="34" charset="0"/>
                <a:cs typeface="Arial" panose="020B0604020202020204" pitchFamily="34" charset="0"/>
              </a:rPr>
              <a:t>and </a:t>
            </a:r>
            <a:r>
              <a:rPr lang="en-US" sz="1050" b="1" dirty="0">
                <a:solidFill>
                  <a:srgbClr val="D71440"/>
                </a:solidFill>
                <a:latin typeface="Arial" panose="020B0604020202020204" pitchFamily="34" charset="0"/>
                <a:cs typeface="Arial" panose="020B0604020202020204" pitchFamily="34" charset="0"/>
              </a:rPr>
              <a:t>Business</a:t>
            </a:r>
          </a:p>
        </p:txBody>
      </p:sp>
      <p:sp>
        <p:nvSpPr>
          <p:cNvPr id="25" name="Title 1"/>
          <p:cNvSpPr txBox="1">
            <a:spLocks/>
          </p:cNvSpPr>
          <p:nvPr/>
        </p:nvSpPr>
        <p:spPr>
          <a:xfrm>
            <a:off x="-37460" y="169402"/>
            <a:ext cx="7487920" cy="642938"/>
          </a:xfrm>
          <a:prstGeom prst="rect">
            <a:avLst/>
          </a:prstGeom>
        </p:spPr>
        <p:txBody>
          <a:bodyPr anchor="ctr" anchorCtr="0">
            <a:noAutofit/>
          </a:bodyPr>
          <a:lstStyle>
            <a:defPPr>
              <a:defRPr lang="en-US"/>
            </a:defPPr>
            <a:lvl1pPr defTabSz="914308">
              <a:spcBef>
                <a:spcPct val="0"/>
              </a:spcBef>
              <a:defRPr sz="2400" b="1">
                <a:solidFill>
                  <a:srgbClr val="181C62"/>
                </a:solidFill>
                <a:latin typeface="Arial" panose="020B0604020202020204" pitchFamily="34" charset="0"/>
                <a:cs typeface="Arial" panose="020B0604020202020204" pitchFamily="34" charset="0"/>
              </a:defRPr>
            </a:lvl1pPr>
          </a:lstStyle>
          <a:p>
            <a:pPr algn="ctr"/>
            <a:r>
              <a:rPr lang="en-US" dirty="0"/>
              <a:t>MSc Business Analytics Schedule (Part-Time) </a:t>
            </a:r>
          </a:p>
        </p:txBody>
      </p:sp>
      <p:sp>
        <p:nvSpPr>
          <p:cNvPr id="4" name="TextBox 3"/>
          <p:cNvSpPr txBox="1"/>
          <p:nvPr/>
        </p:nvSpPr>
        <p:spPr>
          <a:xfrm>
            <a:off x="378598" y="2986227"/>
            <a:ext cx="1762125" cy="946413"/>
          </a:xfrm>
          <a:prstGeom prst="rect">
            <a:avLst/>
          </a:prstGeom>
          <a:noFill/>
        </p:spPr>
        <p:txBody>
          <a:bodyPr wrap="square" rtlCol="0">
            <a:spAutoFit/>
          </a:bodyPr>
          <a:lstStyle/>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Introduction to Statistical Analysis</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Data Management and </a:t>
            </a:r>
            <a:r>
              <a:rPr lang="en-US" sz="1050" dirty="0" err="1">
                <a:latin typeface="Arial" panose="020B0604020202020204" pitchFamily="34" charset="0"/>
                <a:cs typeface="Arial" panose="020B0604020202020204" pitchFamily="34" charset="0"/>
              </a:rPr>
              <a:t>Visualisation</a:t>
            </a:r>
            <a:endParaRPr lang="en-US" sz="1050" dirty="0">
              <a:latin typeface="Arial" panose="020B0604020202020204" pitchFamily="34" charset="0"/>
              <a:cs typeface="Arial" panose="020B0604020202020204" pitchFamily="34" charset="0"/>
            </a:endParaRPr>
          </a:p>
          <a:p>
            <a:endParaRPr lang="en-US" sz="1350" dirty="0"/>
          </a:p>
        </p:txBody>
      </p:sp>
      <p:sp>
        <p:nvSpPr>
          <p:cNvPr id="21" name="TextBox 20"/>
          <p:cNvSpPr txBox="1"/>
          <p:nvPr/>
        </p:nvSpPr>
        <p:spPr>
          <a:xfrm>
            <a:off x="2286774" y="3024327"/>
            <a:ext cx="1600706" cy="946413"/>
          </a:xfrm>
          <a:prstGeom prst="rect">
            <a:avLst/>
          </a:prstGeom>
          <a:noFill/>
        </p:spPr>
        <p:txBody>
          <a:bodyPr wrap="square" rtlCol="0">
            <a:spAutoFit/>
          </a:bodyPr>
          <a:lstStyle/>
          <a:p>
            <a:pPr marL="214308" indent="-214308">
              <a:buFont typeface="Wingdings" panose="05000000000000000000" pitchFamily="2" charset="2"/>
              <a:buChar char="§"/>
            </a:pPr>
            <a:r>
              <a:rPr lang="en-SG" sz="1050" dirty="0">
                <a:latin typeface="Arial" panose="020B0604020202020204" pitchFamily="34" charset="0"/>
                <a:cs typeface="Arial" panose="020B0604020202020204" pitchFamily="34" charset="0"/>
              </a:rPr>
              <a:t>Analytics and Machine Learning in Business</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Elective I</a:t>
            </a:r>
          </a:p>
          <a:p>
            <a:endParaRPr lang="en-US" sz="1350" dirty="0"/>
          </a:p>
        </p:txBody>
      </p:sp>
      <p:sp>
        <p:nvSpPr>
          <p:cNvPr id="26" name="TextBox 25"/>
          <p:cNvSpPr txBox="1"/>
          <p:nvPr/>
        </p:nvSpPr>
        <p:spPr>
          <a:xfrm>
            <a:off x="3979119" y="3027044"/>
            <a:ext cx="1600706" cy="623248"/>
          </a:xfrm>
          <a:prstGeom prst="rect">
            <a:avLst/>
          </a:prstGeom>
          <a:noFill/>
        </p:spPr>
        <p:txBody>
          <a:bodyPr wrap="square" rtlCol="0">
            <a:spAutoFit/>
          </a:bodyPr>
          <a:lstStyle/>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Elective II</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Elective III</a:t>
            </a:r>
          </a:p>
          <a:p>
            <a:endParaRPr lang="en-US" sz="1350" dirty="0"/>
          </a:p>
        </p:txBody>
      </p:sp>
      <p:sp>
        <p:nvSpPr>
          <p:cNvPr id="2" name="TextBox 1">
            <a:extLst>
              <a:ext uri="{FF2B5EF4-FFF2-40B4-BE49-F238E27FC236}">
                <a16:creationId xmlns:a16="http://schemas.microsoft.com/office/drawing/2014/main" id="{6A9FBAFB-91D4-465E-9659-C637E21A6567}"/>
              </a:ext>
            </a:extLst>
          </p:cNvPr>
          <p:cNvSpPr txBox="1"/>
          <p:nvPr/>
        </p:nvSpPr>
        <p:spPr>
          <a:xfrm>
            <a:off x="6877976" y="4011509"/>
            <a:ext cx="2041713" cy="715581"/>
          </a:xfrm>
          <a:prstGeom prst="rect">
            <a:avLst/>
          </a:prstGeom>
          <a:noFill/>
        </p:spPr>
        <p:txBody>
          <a:bodyPr wrap="none" rtlCol="0">
            <a:spAutoFit/>
          </a:bodyPr>
          <a:lstStyle/>
          <a:p>
            <a:r>
              <a:rPr lang="en-SG" sz="1350" dirty="0"/>
              <a:t>Class Schedule</a:t>
            </a:r>
            <a:br>
              <a:rPr lang="en-SG" sz="1350" dirty="0"/>
            </a:br>
            <a:r>
              <a:rPr lang="en-SG" sz="1350" dirty="0"/>
              <a:t>Weekdays: 1 – 2 Evenings</a:t>
            </a:r>
            <a:br>
              <a:rPr lang="en-SG" sz="1350" dirty="0"/>
            </a:br>
            <a:r>
              <a:rPr lang="en-SG" sz="1350" dirty="0"/>
              <a:t>Saturdays: Half to Full day </a:t>
            </a:r>
          </a:p>
        </p:txBody>
      </p:sp>
      <p:sp>
        <p:nvSpPr>
          <p:cNvPr id="5" name="TextBox 4">
            <a:extLst>
              <a:ext uri="{FF2B5EF4-FFF2-40B4-BE49-F238E27FC236}">
                <a16:creationId xmlns:a16="http://schemas.microsoft.com/office/drawing/2014/main" id="{D13B6201-D391-4759-BD2C-7FB26FE56A62}"/>
              </a:ext>
            </a:extLst>
          </p:cNvPr>
          <p:cNvSpPr txBox="1"/>
          <p:nvPr/>
        </p:nvSpPr>
        <p:spPr>
          <a:xfrm>
            <a:off x="5198657" y="2236677"/>
            <a:ext cx="1101893" cy="392409"/>
          </a:xfrm>
          <a:prstGeom prst="rect">
            <a:avLst/>
          </a:prstGeom>
          <a:noFill/>
        </p:spPr>
        <p:txBody>
          <a:bodyPr wrap="none" lIns="68574" tIns="34287" rIns="68574" bIns="34287" rtlCol="0">
            <a:spAutoFit/>
          </a:bodyPr>
          <a:lstStyle/>
          <a:p>
            <a:r>
              <a:rPr lang="en-US" sz="2100" dirty="0">
                <a:solidFill>
                  <a:srgbClr val="D71440"/>
                </a:solidFill>
                <a:latin typeface="Arial" panose="020B0604020202020204" pitchFamily="34" charset="0"/>
                <a:cs typeface="Arial" panose="020B0604020202020204" pitchFamily="34" charset="0"/>
              </a:rPr>
              <a:t>4</a:t>
            </a:r>
            <a:r>
              <a:rPr lang="en-US" sz="2100" baseline="30000" dirty="0">
                <a:solidFill>
                  <a:srgbClr val="D71440"/>
                </a:solidFill>
                <a:latin typeface="Arial" panose="020B0604020202020204" pitchFamily="34" charset="0"/>
                <a:cs typeface="Arial" panose="020B0604020202020204" pitchFamily="34" charset="0"/>
              </a:rPr>
              <a:t>th </a:t>
            </a:r>
            <a:r>
              <a:rPr lang="en-US" sz="1050" b="1" dirty="0">
                <a:latin typeface="Arial" panose="020B0604020202020204" pitchFamily="34" charset="0"/>
                <a:cs typeface="Arial" panose="020B0604020202020204" pitchFamily="34" charset="0"/>
              </a:rPr>
              <a:t>Trimester</a:t>
            </a:r>
          </a:p>
        </p:txBody>
      </p:sp>
      <p:sp>
        <p:nvSpPr>
          <p:cNvPr id="6" name="Rectangle 5">
            <a:extLst>
              <a:ext uri="{FF2B5EF4-FFF2-40B4-BE49-F238E27FC236}">
                <a16:creationId xmlns:a16="http://schemas.microsoft.com/office/drawing/2014/main" id="{862F9B2B-D40C-472C-8946-6917AFE56445}"/>
              </a:ext>
            </a:extLst>
          </p:cNvPr>
          <p:cNvSpPr/>
          <p:nvPr/>
        </p:nvSpPr>
        <p:spPr>
          <a:xfrm>
            <a:off x="5198657" y="2584282"/>
            <a:ext cx="861039" cy="238521"/>
          </a:xfrm>
          <a:prstGeom prst="rect">
            <a:avLst/>
          </a:prstGeom>
        </p:spPr>
        <p:txBody>
          <a:bodyPr wrap="square" lIns="68574" tIns="34287" rIns="68574" bIns="34287">
            <a:spAutoFit/>
          </a:bodyPr>
          <a:lstStyle/>
          <a:p>
            <a:pPr algn="ctr"/>
            <a:r>
              <a:rPr lang="en-US" sz="1100" b="1" dirty="0">
                <a:solidFill>
                  <a:srgbClr val="181C62"/>
                </a:solidFill>
                <a:latin typeface="Arial" panose="020B0604020202020204" pitchFamily="34" charset="0"/>
                <a:cs typeface="Arial" panose="020B0604020202020204" pitchFamily="34" charset="0"/>
              </a:rPr>
              <a:t>JUL - NOV</a:t>
            </a:r>
          </a:p>
        </p:txBody>
      </p:sp>
      <p:sp>
        <p:nvSpPr>
          <p:cNvPr id="7" name="TextBox 6">
            <a:extLst>
              <a:ext uri="{FF2B5EF4-FFF2-40B4-BE49-F238E27FC236}">
                <a16:creationId xmlns:a16="http://schemas.microsoft.com/office/drawing/2014/main" id="{807DA33B-1856-4AEF-8BAF-EE276C592A67}"/>
              </a:ext>
            </a:extLst>
          </p:cNvPr>
          <p:cNvSpPr txBox="1"/>
          <p:nvPr/>
        </p:nvSpPr>
        <p:spPr>
          <a:xfrm>
            <a:off x="5046625" y="2935667"/>
            <a:ext cx="1600706" cy="784830"/>
          </a:xfrm>
          <a:prstGeom prst="rect">
            <a:avLst/>
          </a:prstGeom>
          <a:noFill/>
        </p:spPr>
        <p:txBody>
          <a:bodyPr wrap="square" rtlCol="0">
            <a:spAutoFit/>
          </a:bodyPr>
          <a:lstStyle/>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AI and Big Data in Business</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Analytics Strategy</a:t>
            </a:r>
          </a:p>
          <a:p>
            <a:endParaRPr lang="en-US" sz="1350" dirty="0"/>
          </a:p>
        </p:txBody>
      </p:sp>
      <p:sp>
        <p:nvSpPr>
          <p:cNvPr id="8" name="TextBox 7">
            <a:extLst>
              <a:ext uri="{FF2B5EF4-FFF2-40B4-BE49-F238E27FC236}">
                <a16:creationId xmlns:a16="http://schemas.microsoft.com/office/drawing/2014/main" id="{26E73615-2AFA-464A-9AE6-388F57746A55}"/>
              </a:ext>
            </a:extLst>
          </p:cNvPr>
          <p:cNvSpPr txBox="1"/>
          <p:nvPr/>
        </p:nvSpPr>
        <p:spPr>
          <a:xfrm>
            <a:off x="6491547" y="2176030"/>
            <a:ext cx="1101893" cy="392409"/>
          </a:xfrm>
          <a:prstGeom prst="rect">
            <a:avLst/>
          </a:prstGeom>
          <a:noFill/>
        </p:spPr>
        <p:txBody>
          <a:bodyPr wrap="none" lIns="68574" tIns="34287" rIns="68574" bIns="34287" rtlCol="0">
            <a:spAutoFit/>
          </a:bodyPr>
          <a:lstStyle/>
          <a:p>
            <a:r>
              <a:rPr lang="en-US" sz="2100" dirty="0">
                <a:solidFill>
                  <a:srgbClr val="D71440"/>
                </a:solidFill>
                <a:latin typeface="Arial" panose="020B0604020202020204" pitchFamily="34" charset="0"/>
                <a:cs typeface="Arial" panose="020B0604020202020204" pitchFamily="34" charset="0"/>
              </a:rPr>
              <a:t>5</a:t>
            </a:r>
            <a:r>
              <a:rPr lang="en-US" sz="2100" baseline="30000" dirty="0">
                <a:solidFill>
                  <a:srgbClr val="D71440"/>
                </a:solidFill>
                <a:latin typeface="Arial" panose="020B0604020202020204" pitchFamily="34" charset="0"/>
                <a:cs typeface="Arial" panose="020B0604020202020204" pitchFamily="34" charset="0"/>
              </a:rPr>
              <a:t>th </a:t>
            </a:r>
            <a:r>
              <a:rPr lang="en-US" sz="1050" b="1" dirty="0">
                <a:latin typeface="Arial" panose="020B0604020202020204" pitchFamily="34" charset="0"/>
                <a:cs typeface="Arial" panose="020B0604020202020204" pitchFamily="34" charset="0"/>
              </a:rPr>
              <a:t>Trimester</a:t>
            </a:r>
          </a:p>
        </p:txBody>
      </p:sp>
      <p:sp>
        <p:nvSpPr>
          <p:cNvPr id="9" name="Rectangle 8">
            <a:extLst>
              <a:ext uri="{FF2B5EF4-FFF2-40B4-BE49-F238E27FC236}">
                <a16:creationId xmlns:a16="http://schemas.microsoft.com/office/drawing/2014/main" id="{B77F5476-39D4-4BBD-A704-453CAF91E433}"/>
              </a:ext>
            </a:extLst>
          </p:cNvPr>
          <p:cNvSpPr/>
          <p:nvPr/>
        </p:nvSpPr>
        <p:spPr>
          <a:xfrm>
            <a:off x="6515007" y="2584599"/>
            <a:ext cx="849957" cy="238521"/>
          </a:xfrm>
          <a:prstGeom prst="rect">
            <a:avLst/>
          </a:prstGeom>
        </p:spPr>
        <p:txBody>
          <a:bodyPr wrap="square" lIns="68574" tIns="34287" rIns="68574" bIns="34287">
            <a:spAutoFit/>
          </a:bodyPr>
          <a:lstStyle/>
          <a:p>
            <a:pPr fontAlgn="ctr"/>
            <a:r>
              <a:rPr lang="en-US" sz="1100" b="1" dirty="0">
                <a:solidFill>
                  <a:srgbClr val="181C62"/>
                </a:solidFill>
                <a:latin typeface="Arial" panose="020B0604020202020204" pitchFamily="34" charset="0"/>
                <a:ea typeface="Myriad Pro"/>
                <a:cs typeface="Arial" panose="020B0604020202020204" pitchFamily="34" charset="0"/>
              </a:rPr>
              <a:t>NOV - FEB</a:t>
            </a:r>
          </a:p>
        </p:txBody>
      </p:sp>
      <p:sp>
        <p:nvSpPr>
          <p:cNvPr id="10" name="TextBox 9">
            <a:extLst>
              <a:ext uri="{FF2B5EF4-FFF2-40B4-BE49-F238E27FC236}">
                <a16:creationId xmlns:a16="http://schemas.microsoft.com/office/drawing/2014/main" id="{8D2196B1-4236-4B04-BFC8-AE79CAEEFA79}"/>
              </a:ext>
            </a:extLst>
          </p:cNvPr>
          <p:cNvSpPr txBox="1"/>
          <p:nvPr/>
        </p:nvSpPr>
        <p:spPr>
          <a:xfrm>
            <a:off x="6491547" y="2865461"/>
            <a:ext cx="1600706" cy="623248"/>
          </a:xfrm>
          <a:prstGeom prst="rect">
            <a:avLst/>
          </a:prstGeom>
          <a:noFill/>
        </p:spPr>
        <p:txBody>
          <a:bodyPr wrap="square" rtlCol="0">
            <a:spAutoFit/>
          </a:bodyPr>
          <a:lstStyle/>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Project I</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Elective IV</a:t>
            </a:r>
          </a:p>
          <a:p>
            <a:endParaRPr lang="en-US" sz="1350" dirty="0"/>
          </a:p>
        </p:txBody>
      </p:sp>
      <p:sp>
        <p:nvSpPr>
          <p:cNvPr id="12" name="TextBox 11">
            <a:extLst>
              <a:ext uri="{FF2B5EF4-FFF2-40B4-BE49-F238E27FC236}">
                <a16:creationId xmlns:a16="http://schemas.microsoft.com/office/drawing/2014/main" id="{A4F88A1D-A5E1-48FD-9BFC-BD1B761A5BA5}"/>
              </a:ext>
            </a:extLst>
          </p:cNvPr>
          <p:cNvSpPr txBox="1"/>
          <p:nvPr/>
        </p:nvSpPr>
        <p:spPr>
          <a:xfrm>
            <a:off x="7577664" y="2182108"/>
            <a:ext cx="1089069" cy="392409"/>
          </a:xfrm>
          <a:prstGeom prst="rect">
            <a:avLst/>
          </a:prstGeom>
          <a:noFill/>
        </p:spPr>
        <p:txBody>
          <a:bodyPr wrap="none" lIns="68574" tIns="34287" rIns="68574" bIns="34287" rtlCol="0">
            <a:spAutoFit/>
          </a:bodyPr>
          <a:lstStyle/>
          <a:p>
            <a:r>
              <a:rPr lang="en-US" sz="2100" dirty="0">
                <a:solidFill>
                  <a:srgbClr val="D71440"/>
                </a:solidFill>
                <a:latin typeface="Arial" panose="020B0604020202020204" pitchFamily="34" charset="0"/>
                <a:cs typeface="Arial" panose="020B0604020202020204" pitchFamily="34" charset="0"/>
              </a:rPr>
              <a:t>6</a:t>
            </a:r>
            <a:r>
              <a:rPr lang="en-US" sz="2100" baseline="30000" dirty="0">
                <a:solidFill>
                  <a:srgbClr val="D71440"/>
                </a:solidFill>
                <a:latin typeface="Arial" panose="020B0604020202020204" pitchFamily="34" charset="0"/>
                <a:cs typeface="Arial" panose="020B0604020202020204" pitchFamily="34" charset="0"/>
              </a:rPr>
              <a:t>th</a:t>
            </a:r>
            <a:r>
              <a:rPr lang="en-US" sz="1050" b="1" dirty="0">
                <a:latin typeface="Arial" panose="020B0604020202020204" pitchFamily="34" charset="0"/>
                <a:cs typeface="Arial" panose="020B0604020202020204" pitchFamily="34" charset="0"/>
              </a:rPr>
              <a:t> Trimester</a:t>
            </a:r>
          </a:p>
        </p:txBody>
      </p:sp>
      <p:sp>
        <p:nvSpPr>
          <p:cNvPr id="14" name="Rectangle 13">
            <a:extLst>
              <a:ext uri="{FF2B5EF4-FFF2-40B4-BE49-F238E27FC236}">
                <a16:creationId xmlns:a16="http://schemas.microsoft.com/office/drawing/2014/main" id="{DC192F33-0C46-46DB-A314-560DF52193E0}"/>
              </a:ext>
            </a:extLst>
          </p:cNvPr>
          <p:cNvSpPr/>
          <p:nvPr/>
        </p:nvSpPr>
        <p:spPr>
          <a:xfrm>
            <a:off x="7601124" y="2590676"/>
            <a:ext cx="849957" cy="238521"/>
          </a:xfrm>
          <a:prstGeom prst="rect">
            <a:avLst/>
          </a:prstGeom>
        </p:spPr>
        <p:txBody>
          <a:bodyPr wrap="square" lIns="68574" tIns="34287" rIns="68574" bIns="34287">
            <a:spAutoFit/>
          </a:bodyPr>
          <a:lstStyle/>
          <a:p>
            <a:pPr fontAlgn="ctr"/>
            <a:r>
              <a:rPr lang="en-US" sz="1100" b="1" dirty="0">
                <a:solidFill>
                  <a:srgbClr val="181C62"/>
                </a:solidFill>
                <a:latin typeface="Arial" panose="020B0604020202020204" pitchFamily="34" charset="0"/>
                <a:ea typeface="Myriad Pro"/>
                <a:cs typeface="Arial" panose="020B0604020202020204" pitchFamily="34" charset="0"/>
              </a:rPr>
              <a:t>NOV - FEB</a:t>
            </a:r>
          </a:p>
        </p:txBody>
      </p:sp>
      <p:sp>
        <p:nvSpPr>
          <p:cNvPr id="15" name="TextBox 14">
            <a:extLst>
              <a:ext uri="{FF2B5EF4-FFF2-40B4-BE49-F238E27FC236}">
                <a16:creationId xmlns:a16="http://schemas.microsoft.com/office/drawing/2014/main" id="{68FDE088-F651-4BC0-B3A5-E826B7695EF1}"/>
              </a:ext>
            </a:extLst>
          </p:cNvPr>
          <p:cNvSpPr txBox="1"/>
          <p:nvPr/>
        </p:nvSpPr>
        <p:spPr>
          <a:xfrm>
            <a:off x="7577664" y="2871539"/>
            <a:ext cx="1600706" cy="623248"/>
          </a:xfrm>
          <a:prstGeom prst="rect">
            <a:avLst/>
          </a:prstGeom>
          <a:noFill/>
        </p:spPr>
        <p:txBody>
          <a:bodyPr wrap="square" rtlCol="0">
            <a:spAutoFit/>
          </a:bodyPr>
          <a:lstStyle/>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Project II</a:t>
            </a:r>
          </a:p>
          <a:p>
            <a:pPr marL="214308" indent="-214308">
              <a:buFont typeface="Wingdings" panose="05000000000000000000" pitchFamily="2" charset="2"/>
              <a:buChar char="§"/>
            </a:pPr>
            <a:r>
              <a:rPr lang="en-US" sz="1050" dirty="0">
                <a:latin typeface="Arial" panose="020B0604020202020204" pitchFamily="34" charset="0"/>
                <a:cs typeface="Arial" panose="020B0604020202020204" pitchFamily="34" charset="0"/>
              </a:rPr>
              <a:t>Elective V</a:t>
            </a:r>
          </a:p>
          <a:p>
            <a:endParaRPr lang="en-US" sz="1350" dirty="0"/>
          </a:p>
        </p:txBody>
      </p:sp>
      <p:sp>
        <p:nvSpPr>
          <p:cNvPr id="16" name="Oval 15">
            <a:extLst>
              <a:ext uri="{FF2B5EF4-FFF2-40B4-BE49-F238E27FC236}">
                <a16:creationId xmlns:a16="http://schemas.microsoft.com/office/drawing/2014/main" id="{C62E7B68-D1B6-4296-9F08-83792501D683}"/>
              </a:ext>
            </a:extLst>
          </p:cNvPr>
          <p:cNvSpPr/>
          <p:nvPr/>
        </p:nvSpPr>
        <p:spPr>
          <a:xfrm>
            <a:off x="6620820" y="2107444"/>
            <a:ext cx="92052" cy="92052"/>
          </a:xfrm>
          <a:prstGeom prst="ellipse">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17" name="Oval 16">
            <a:extLst>
              <a:ext uri="{FF2B5EF4-FFF2-40B4-BE49-F238E27FC236}">
                <a16:creationId xmlns:a16="http://schemas.microsoft.com/office/drawing/2014/main" id="{4340CF4C-9B5C-4663-AA99-3BA01278AE79}"/>
              </a:ext>
            </a:extLst>
          </p:cNvPr>
          <p:cNvSpPr/>
          <p:nvPr/>
        </p:nvSpPr>
        <p:spPr>
          <a:xfrm>
            <a:off x="7713883" y="2108554"/>
            <a:ext cx="92052" cy="92052"/>
          </a:xfrm>
          <a:prstGeom prst="ellipse">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
        <p:nvSpPr>
          <p:cNvPr id="22" name="Oval 21">
            <a:extLst>
              <a:ext uri="{FF2B5EF4-FFF2-40B4-BE49-F238E27FC236}">
                <a16:creationId xmlns:a16="http://schemas.microsoft.com/office/drawing/2014/main" id="{C331D58C-37CE-4471-B27D-562864FDAECD}"/>
              </a:ext>
            </a:extLst>
          </p:cNvPr>
          <p:cNvSpPr/>
          <p:nvPr/>
        </p:nvSpPr>
        <p:spPr>
          <a:xfrm>
            <a:off x="7931210" y="1295240"/>
            <a:ext cx="1520882" cy="1426397"/>
          </a:xfrm>
          <a:prstGeom prst="ellipse">
            <a:avLst/>
          </a:prstGeom>
          <a:noFill/>
          <a:ln w="12700">
            <a:solidFill>
              <a:srgbClr val="181C6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3000"/>
          </a:p>
        </p:txBody>
      </p:sp>
      <p:sp>
        <p:nvSpPr>
          <p:cNvPr id="27" name="TextBox 26">
            <a:extLst>
              <a:ext uri="{FF2B5EF4-FFF2-40B4-BE49-F238E27FC236}">
                <a16:creationId xmlns:a16="http://schemas.microsoft.com/office/drawing/2014/main" id="{392ED135-9929-4B62-8AA6-B17F7E57B008}"/>
              </a:ext>
            </a:extLst>
          </p:cNvPr>
          <p:cNvSpPr txBox="1"/>
          <p:nvPr/>
        </p:nvSpPr>
        <p:spPr>
          <a:xfrm>
            <a:off x="8146205" y="1621277"/>
            <a:ext cx="1081150" cy="36420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700" tIns="12700" rIns="12700" bIns="12700" numCol="1" spcCol="5358" rtlCol="0" anchor="ctr">
            <a:spAutoFit/>
          </a:bodyPr>
          <a:lstStyle/>
          <a:p>
            <a:pPr algn="ctr" defTabSz="206373"/>
            <a:r>
              <a:rPr lang="en-US" sz="1100" b="1" dirty="0">
                <a:solidFill>
                  <a:schemeClr val="tx1">
                    <a:lumMod val="65000"/>
                    <a:lumOff val="35000"/>
                  </a:schemeClr>
                </a:solidFill>
                <a:latin typeface="Arial" panose="020B0604020202020204" pitchFamily="34" charset="0"/>
                <a:cs typeface="Arial" panose="020B0604020202020204" pitchFamily="34" charset="0"/>
                <a:sym typeface="Helvetica Light"/>
              </a:rPr>
              <a:t>Optional</a:t>
            </a:r>
            <a:br>
              <a:rPr lang="en-US" sz="1100" b="1" dirty="0">
                <a:solidFill>
                  <a:schemeClr val="tx1">
                    <a:lumMod val="65000"/>
                    <a:lumOff val="35000"/>
                  </a:schemeClr>
                </a:solidFill>
                <a:latin typeface="Arial" panose="020B0604020202020204" pitchFamily="34" charset="0"/>
                <a:cs typeface="Arial" panose="020B0604020202020204" pitchFamily="34" charset="0"/>
                <a:sym typeface="Helvetica Light"/>
              </a:rPr>
            </a:br>
            <a:r>
              <a:rPr lang="en-US" sz="1100" b="1" dirty="0">
                <a:solidFill>
                  <a:schemeClr val="tx1">
                    <a:lumMod val="65000"/>
                    <a:lumOff val="35000"/>
                  </a:schemeClr>
                </a:solidFill>
                <a:latin typeface="Arial" panose="020B0604020202020204" pitchFamily="34" charset="0"/>
                <a:cs typeface="Arial" panose="020B0604020202020204" pitchFamily="34" charset="0"/>
                <a:sym typeface="Helvetica Light"/>
              </a:rPr>
              <a:t>Exchange</a:t>
            </a:r>
          </a:p>
        </p:txBody>
      </p:sp>
      <p:sp>
        <p:nvSpPr>
          <p:cNvPr id="28" name="Oval 27">
            <a:extLst>
              <a:ext uri="{FF2B5EF4-FFF2-40B4-BE49-F238E27FC236}">
                <a16:creationId xmlns:a16="http://schemas.microsoft.com/office/drawing/2014/main" id="{DFC3DAE9-B24A-468C-8C78-06CD9981C05A}"/>
              </a:ext>
            </a:extLst>
          </p:cNvPr>
          <p:cNvSpPr/>
          <p:nvPr/>
        </p:nvSpPr>
        <p:spPr>
          <a:xfrm>
            <a:off x="8516627" y="2103357"/>
            <a:ext cx="95628" cy="92052"/>
          </a:xfrm>
          <a:prstGeom prst="ellipse">
            <a:avLst/>
          </a:prstGeom>
          <a:solidFill>
            <a:srgbClr val="D7144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2250"/>
          </a:p>
        </p:txBody>
      </p:sp>
    </p:spTree>
    <p:extLst>
      <p:ext uri="{BB962C8B-B14F-4D97-AF65-F5344CB8AC3E}">
        <p14:creationId xmlns:p14="http://schemas.microsoft.com/office/powerpoint/2010/main" val="137159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39C548-914E-48E5-8638-39FFEC81D6FF}"/>
              </a:ext>
            </a:extLst>
          </p:cNvPr>
          <p:cNvSpPr/>
          <p:nvPr/>
        </p:nvSpPr>
        <p:spPr>
          <a:xfrm>
            <a:off x="1487010" y="144182"/>
            <a:ext cx="3269345" cy="40927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4" name="Title 1"/>
          <p:cNvSpPr txBox="1">
            <a:spLocks/>
          </p:cNvSpPr>
          <p:nvPr/>
        </p:nvSpPr>
        <p:spPr>
          <a:xfrm>
            <a:off x="444903" y="-61679"/>
            <a:ext cx="6045126" cy="642938"/>
          </a:xfrm>
          <a:prstGeom prst="rect">
            <a:avLst/>
          </a:prstGeom>
        </p:spPr>
        <p:txBody>
          <a:bodyPr vert="horz" lIns="68580" tIns="34290" rIns="68580" bIns="34290" rtlCol="0" anchor="ctr">
            <a:noAutofit/>
          </a:bodyPr>
          <a:lstStyle>
            <a:defPPr>
              <a:defRPr lang="en-US"/>
            </a:defPPr>
            <a:lvl1pPr>
              <a:spcBef>
                <a:spcPct val="0"/>
              </a:spcBef>
              <a:buNone/>
              <a:defRPr sz="2400" b="1">
                <a:solidFill>
                  <a:srgbClr val="000099"/>
                </a:solidFill>
                <a:latin typeface="Arial"/>
                <a:ea typeface="+mj-ea"/>
                <a:cs typeface="+mj-cs"/>
              </a:defRPr>
            </a:lvl1pPr>
          </a:lstStyle>
          <a:p>
            <a:r>
              <a:rPr lang="en-US" dirty="0">
                <a:solidFill>
                  <a:srgbClr val="181C62"/>
                </a:solidFill>
              </a:rPr>
              <a:t>Hear from our students</a:t>
            </a:r>
          </a:p>
        </p:txBody>
      </p:sp>
      <p:sp>
        <p:nvSpPr>
          <p:cNvPr id="4" name="Rounded Rectangular Callout 10">
            <a:extLst>
              <a:ext uri="{FF2B5EF4-FFF2-40B4-BE49-F238E27FC236}">
                <a16:creationId xmlns:a16="http://schemas.microsoft.com/office/drawing/2014/main" id="{7D2D9439-E46E-4DBE-A56D-4968413443E2}"/>
              </a:ext>
            </a:extLst>
          </p:cNvPr>
          <p:cNvSpPr/>
          <p:nvPr/>
        </p:nvSpPr>
        <p:spPr>
          <a:xfrm>
            <a:off x="2267889" y="435232"/>
            <a:ext cx="6469870" cy="1909483"/>
          </a:xfrm>
          <a:prstGeom prst="wedgeRoundRectCallout">
            <a:avLst/>
          </a:prstGeom>
          <a:solidFill>
            <a:srgbClr val="D714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320032" rIns="91438" bIns="0" rtlCol="0" anchor="t" anchorCtr="0">
            <a:noAutofit/>
          </a:bodyPr>
          <a:lstStyle/>
          <a:p>
            <a:r>
              <a:rPr lang="en-US" sz="1100" dirty="0">
                <a:latin typeface="Arial" panose="020B0604020202020204" pitchFamily="34" charset="0"/>
                <a:cs typeface="Arial" panose="020B0604020202020204" pitchFamily="34" charset="0"/>
              </a:rPr>
              <a:t>“</a:t>
            </a:r>
            <a:r>
              <a:rPr lang="en-SG" sz="1100" dirty="0">
                <a:latin typeface="Arial" panose="020B0604020202020204" pitchFamily="34" charset="0"/>
                <a:cs typeface="Arial" panose="020B0604020202020204" pitchFamily="34" charset="0"/>
              </a:rPr>
              <a:t>With extensive industry links, the NTU MSBA is designed around real-world scenarios. On top of equipping with practical skills, it imparts insightful approaches in staying relevant for the future.</a:t>
            </a:r>
            <a:r>
              <a:rPr lang="en-US" sz="1100"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pPr algn="r"/>
            <a:r>
              <a:rPr lang="en-US" sz="1000" dirty="0">
                <a:latin typeface="Arial" panose="020B0604020202020204" pitchFamily="34" charset="0"/>
                <a:ea typeface="DengXian" panose="02010600030101010101" pitchFamily="2" charset="-122"/>
                <a:cs typeface="Arial" panose="020B0604020202020204" pitchFamily="34" charset="0"/>
              </a:rPr>
              <a:t>William Lim</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latin typeface="Arial" panose="020B0604020202020204" pitchFamily="34" charset="0"/>
                <a:ea typeface="DengXian" panose="02010600030101010101" pitchFamily="2" charset="-122"/>
                <a:cs typeface="Arial" panose="020B0604020202020204" pitchFamily="34" charset="0"/>
              </a:rPr>
              <a:t>Singapore</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effectLst/>
                <a:latin typeface="Arial" panose="020B0604020202020204" pitchFamily="34" charset="0"/>
                <a:ea typeface="DengXian" panose="02010600030101010101" pitchFamily="2" charset="-122"/>
                <a:cs typeface="Arial" panose="020B0604020202020204" pitchFamily="34" charset="0"/>
              </a:rPr>
              <a:t>National University of Singapore, Bioengineering</a:t>
            </a:r>
            <a:br>
              <a:rPr lang="en-US" sz="1000" dirty="0">
                <a:effectLst/>
                <a:latin typeface="Arial" panose="020B0604020202020204" pitchFamily="34" charset="0"/>
                <a:ea typeface="DengXian" panose="02010600030101010101" pitchFamily="2" charset="-122"/>
                <a:cs typeface="Arial" panose="020B0604020202020204" pitchFamily="34" charset="0"/>
              </a:rPr>
            </a:br>
            <a:r>
              <a:rPr lang="en-US" sz="1000" dirty="0">
                <a:effectLst/>
                <a:latin typeface="Arial" panose="020B0604020202020204" pitchFamily="34" charset="0"/>
                <a:ea typeface="DengXian" panose="02010600030101010101" pitchFamily="2" charset="-122"/>
                <a:cs typeface="Arial" panose="020B0604020202020204" pitchFamily="34" charset="0"/>
              </a:rPr>
              <a:t>Site Lead, Inventory Management Solutions</a:t>
            </a:r>
            <a:endParaRPr lang="en-SG" sz="1000" dirty="0">
              <a:effectLst/>
              <a:latin typeface="Arial" panose="020B0604020202020204" pitchFamily="34" charset="0"/>
              <a:ea typeface="DengXian" panose="02010600030101010101" pitchFamily="2" charset="-122"/>
              <a:cs typeface="Arial" panose="020B0604020202020204" pitchFamily="34" charset="0"/>
            </a:endParaRPr>
          </a:p>
          <a:p>
            <a:pPr algn="r" defTabSz="304800">
              <a:defRPr sz="2600">
                <a:solidFill>
                  <a:srgbClr val="53585F"/>
                </a:solidFill>
                <a:latin typeface="Myriad Pro Semibold"/>
                <a:ea typeface="Myriad Pro Semibold"/>
                <a:cs typeface="Myriad Pro Semibold"/>
                <a:sym typeface="Myriad Pro Semibold"/>
              </a:defRPr>
            </a:pPr>
            <a:endParaRPr lang="en-US" sz="1000" i="1" dirty="0">
              <a:solidFill>
                <a:schemeClr val="bg1"/>
              </a:solidFill>
              <a:latin typeface="Arial" panose="020B0604020202020204" pitchFamily="34" charset="0"/>
              <a:cs typeface="Arial" panose="020B0604020202020204" pitchFamily="34" charset="0"/>
            </a:endParaRPr>
          </a:p>
        </p:txBody>
      </p:sp>
      <p:sp>
        <p:nvSpPr>
          <p:cNvPr id="7" name="Rounded Rectangular Callout 10">
            <a:extLst>
              <a:ext uri="{FF2B5EF4-FFF2-40B4-BE49-F238E27FC236}">
                <a16:creationId xmlns:a16="http://schemas.microsoft.com/office/drawing/2014/main" id="{6CAB81D9-8B94-4B43-971E-2E764A5F581D}"/>
              </a:ext>
            </a:extLst>
          </p:cNvPr>
          <p:cNvSpPr/>
          <p:nvPr/>
        </p:nvSpPr>
        <p:spPr>
          <a:xfrm>
            <a:off x="444903" y="2679421"/>
            <a:ext cx="6469870" cy="1909483"/>
          </a:xfrm>
          <a:prstGeom prst="wedgeRoundRectCallout">
            <a:avLst/>
          </a:prstGeom>
          <a:solidFill>
            <a:srgbClr val="D714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320032" rIns="91438" bIns="0" rtlCol="0" anchor="t" anchorCtr="0">
            <a:noAutofit/>
          </a:bodyPr>
          <a:lstStyle/>
          <a:p>
            <a:r>
              <a:rPr lang="en-US" sz="1100" dirty="0">
                <a:latin typeface="Arial" panose="020B0604020202020204" pitchFamily="34" charset="0"/>
                <a:cs typeface="Arial" panose="020B0604020202020204" pitchFamily="34" charset="0"/>
              </a:rPr>
              <a:t>“</a:t>
            </a:r>
            <a:r>
              <a:rPr lang="en-HK" sz="1100" dirty="0">
                <a:effectLst/>
                <a:latin typeface="Calibri" panose="020F0502020204030204" pitchFamily="34" charset="0"/>
                <a:ea typeface="DengXian" panose="02010600030101010101" pitchFamily="2" charset="-122"/>
                <a:cs typeface="Times New Roman" panose="02020603050405020304" pitchFamily="18" charset="0"/>
              </a:rPr>
              <a:t>I chose the NTU MSBA program because it’s rigorous curriculum suits both my academic and career goals. With access to the Nanyang Business school’s renowned academic resources, I can surely develop my knowledge of the latest analytical tools, the right statistical techniques, along with my interpersonal skills and strategic thinking. </a:t>
            </a:r>
            <a:r>
              <a:rPr lang="en-US" sz="1100"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pPr algn="r"/>
            <a:r>
              <a:rPr lang="en-US" sz="1000" dirty="0">
                <a:latin typeface="Arial" panose="020B0604020202020204" pitchFamily="34" charset="0"/>
                <a:ea typeface="DengXian" panose="02010600030101010101" pitchFamily="2" charset="-122"/>
                <a:cs typeface="Arial" panose="020B0604020202020204" pitchFamily="34" charset="0"/>
              </a:rPr>
              <a:t>Zhao Yifan, Eva</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latin typeface="Arial" panose="020B0604020202020204" pitchFamily="34" charset="0"/>
                <a:ea typeface="DengXian" panose="02010600030101010101" pitchFamily="2" charset="-122"/>
                <a:cs typeface="Arial" panose="020B0604020202020204" pitchFamily="34" charset="0"/>
              </a:rPr>
              <a:t>China</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effectLst/>
                <a:latin typeface="Arial" panose="020B0604020202020204" pitchFamily="34" charset="0"/>
                <a:ea typeface="DengXian" panose="02010600030101010101" pitchFamily="2" charset="-122"/>
                <a:cs typeface="Arial" panose="020B0604020202020204" pitchFamily="34" charset="0"/>
              </a:rPr>
              <a:t>The Chinese University of Hong Kong, Business Administration</a:t>
            </a:r>
            <a:br>
              <a:rPr lang="en-US" sz="1000" dirty="0">
                <a:effectLst/>
                <a:latin typeface="Arial" panose="020B0604020202020204" pitchFamily="34" charset="0"/>
                <a:ea typeface="DengXian" panose="02010600030101010101" pitchFamily="2" charset="-122"/>
                <a:cs typeface="Arial" panose="020B0604020202020204" pitchFamily="34" charset="0"/>
              </a:rPr>
            </a:br>
            <a:endParaRPr lang="en-SG" sz="1000" dirty="0">
              <a:effectLst/>
              <a:latin typeface="Arial" panose="020B0604020202020204" pitchFamily="34" charset="0"/>
              <a:ea typeface="DengXian" panose="02010600030101010101" pitchFamily="2" charset="-122"/>
              <a:cs typeface="Arial" panose="020B0604020202020204" pitchFamily="34" charset="0"/>
            </a:endParaRPr>
          </a:p>
          <a:p>
            <a:pPr algn="r" defTabSz="304800">
              <a:defRPr sz="2600">
                <a:solidFill>
                  <a:srgbClr val="53585F"/>
                </a:solidFill>
                <a:latin typeface="Myriad Pro Semibold"/>
                <a:ea typeface="Myriad Pro Semibold"/>
                <a:cs typeface="Myriad Pro Semibold"/>
                <a:sym typeface="Myriad Pro Semibold"/>
              </a:defRPr>
            </a:pPr>
            <a:endParaRPr lang="en-US" sz="1000" i="1" dirty="0">
              <a:solidFill>
                <a:schemeClr val="bg1"/>
              </a:solidFill>
              <a:latin typeface="Arial" panose="020B0604020202020204" pitchFamily="34" charset="0"/>
              <a:cs typeface="Arial" panose="020B0604020202020204" pitchFamily="34" charset="0"/>
            </a:endParaRPr>
          </a:p>
        </p:txBody>
      </p:sp>
      <p:pic>
        <p:nvPicPr>
          <p:cNvPr id="2" name="Picture 1" descr="A close up of a person who is smiling at the camera&#10;&#10;Description automatically generated">
            <a:extLst>
              <a:ext uri="{FF2B5EF4-FFF2-40B4-BE49-F238E27FC236}">
                <a16:creationId xmlns:a16="http://schemas.microsoft.com/office/drawing/2014/main" id="{3285B2AB-9CDE-4EDC-976F-8EC8B3C20B0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900863" y="2759310"/>
            <a:ext cx="1836896" cy="1749704"/>
          </a:xfrm>
          <a:prstGeom prst="rect">
            <a:avLst/>
          </a:prstGeom>
        </p:spPr>
      </p:pic>
      <p:pic>
        <p:nvPicPr>
          <p:cNvPr id="11" name="Picture 10" descr="A young boy wearing a suit and tie&#10;&#10;Description automatically generated">
            <a:extLst>
              <a:ext uri="{FF2B5EF4-FFF2-40B4-BE49-F238E27FC236}">
                <a16:creationId xmlns:a16="http://schemas.microsoft.com/office/drawing/2014/main" id="{71A81305-733B-4BD3-B5C0-589C730619E9}"/>
              </a:ext>
            </a:extLst>
          </p:cNvPr>
          <p:cNvPicPr>
            <a:picLocks noChangeAspect="1"/>
          </p:cNvPicPr>
          <p:nvPr/>
        </p:nvPicPr>
        <p:blipFill>
          <a:blip r:embed="rId3"/>
          <a:stretch>
            <a:fillRect/>
          </a:stretch>
        </p:blipFill>
        <p:spPr>
          <a:xfrm>
            <a:off x="532299" y="493465"/>
            <a:ext cx="1538590" cy="2078285"/>
          </a:xfrm>
          <a:prstGeom prst="rect">
            <a:avLst/>
          </a:prstGeom>
        </p:spPr>
      </p:pic>
    </p:spTree>
    <p:extLst>
      <p:ext uri="{BB962C8B-B14F-4D97-AF65-F5344CB8AC3E}">
        <p14:creationId xmlns:p14="http://schemas.microsoft.com/office/powerpoint/2010/main" val="3275598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39C548-914E-48E5-8638-39FFEC81D6FF}"/>
              </a:ext>
            </a:extLst>
          </p:cNvPr>
          <p:cNvSpPr/>
          <p:nvPr/>
        </p:nvSpPr>
        <p:spPr>
          <a:xfrm>
            <a:off x="1487010" y="144182"/>
            <a:ext cx="3269345" cy="40927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4" name="Title 1"/>
          <p:cNvSpPr txBox="1">
            <a:spLocks/>
          </p:cNvSpPr>
          <p:nvPr/>
        </p:nvSpPr>
        <p:spPr>
          <a:xfrm>
            <a:off x="444903" y="-61679"/>
            <a:ext cx="6045126" cy="642938"/>
          </a:xfrm>
          <a:prstGeom prst="rect">
            <a:avLst/>
          </a:prstGeom>
        </p:spPr>
        <p:txBody>
          <a:bodyPr vert="horz" lIns="68580" tIns="34290" rIns="68580" bIns="34290" rtlCol="0" anchor="ctr">
            <a:noAutofit/>
          </a:bodyPr>
          <a:lstStyle>
            <a:defPPr>
              <a:defRPr lang="en-US"/>
            </a:defPPr>
            <a:lvl1pPr>
              <a:spcBef>
                <a:spcPct val="0"/>
              </a:spcBef>
              <a:buNone/>
              <a:defRPr sz="2400" b="1">
                <a:solidFill>
                  <a:srgbClr val="000099"/>
                </a:solidFill>
                <a:latin typeface="Arial"/>
                <a:ea typeface="+mj-ea"/>
                <a:cs typeface="+mj-cs"/>
              </a:defRPr>
            </a:lvl1pPr>
          </a:lstStyle>
          <a:p>
            <a:r>
              <a:rPr lang="en-US" dirty="0">
                <a:solidFill>
                  <a:srgbClr val="181C62"/>
                </a:solidFill>
              </a:rPr>
              <a:t>Hear from our students</a:t>
            </a:r>
          </a:p>
        </p:txBody>
      </p:sp>
      <p:pic>
        <p:nvPicPr>
          <p:cNvPr id="3" name="Picture 2" descr="A person posing for the camera&#10;&#10;Description automatically generated">
            <a:extLst>
              <a:ext uri="{FF2B5EF4-FFF2-40B4-BE49-F238E27FC236}">
                <a16:creationId xmlns:a16="http://schemas.microsoft.com/office/drawing/2014/main" id="{1AA8DF2E-A162-4504-BC16-068E320EE3FF}"/>
              </a:ext>
            </a:extLst>
          </p:cNvPr>
          <p:cNvPicPr>
            <a:picLocks noChangeAspect="1"/>
          </p:cNvPicPr>
          <p:nvPr/>
        </p:nvPicPr>
        <p:blipFill>
          <a:blip r:embed="rId2"/>
          <a:stretch>
            <a:fillRect/>
          </a:stretch>
        </p:blipFill>
        <p:spPr>
          <a:xfrm>
            <a:off x="257647" y="552683"/>
            <a:ext cx="2093754" cy="2092881"/>
          </a:xfrm>
          <a:prstGeom prst="rect">
            <a:avLst/>
          </a:prstGeom>
        </p:spPr>
      </p:pic>
      <p:sp>
        <p:nvSpPr>
          <p:cNvPr id="10" name="Rounded Rectangular Callout 10">
            <a:extLst>
              <a:ext uri="{FF2B5EF4-FFF2-40B4-BE49-F238E27FC236}">
                <a16:creationId xmlns:a16="http://schemas.microsoft.com/office/drawing/2014/main" id="{5CB8B3C9-CF00-4817-95E6-04A5CE6AEB32}"/>
              </a:ext>
            </a:extLst>
          </p:cNvPr>
          <p:cNvSpPr/>
          <p:nvPr/>
        </p:nvSpPr>
        <p:spPr>
          <a:xfrm>
            <a:off x="2351401" y="510986"/>
            <a:ext cx="6469870" cy="1909483"/>
          </a:xfrm>
          <a:prstGeom prst="wedgeRoundRectCallout">
            <a:avLst/>
          </a:prstGeom>
          <a:solidFill>
            <a:srgbClr val="D714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320032" rIns="91438" bIns="0" rtlCol="0" anchor="t" anchorCtr="0">
            <a:noAutofit/>
          </a:bodyPr>
          <a:lstStyle/>
          <a:p>
            <a:r>
              <a:rPr lang="en-US" sz="1100" dirty="0">
                <a:latin typeface="Arial" panose="020B0604020202020204" pitchFamily="34" charset="0"/>
                <a:cs typeface="Arial" panose="020B0604020202020204" pitchFamily="34" charset="0"/>
              </a:rPr>
              <a:t>“</a:t>
            </a:r>
            <a:r>
              <a:rPr lang="en-SG" sz="1100" dirty="0">
                <a:latin typeface="Arial" panose="020B0604020202020204" pitchFamily="34" charset="0"/>
                <a:cs typeface="Arial" panose="020B0604020202020204" pitchFamily="34" charset="0"/>
              </a:rPr>
              <a:t>The fast-pacing, thrilling and engaged life with 360° support from </a:t>
            </a:r>
          </a:p>
          <a:p>
            <a:r>
              <a:rPr lang="en-SG" sz="1100" dirty="0">
                <a:latin typeface="Arial" panose="020B0604020202020204" pitchFamily="34" charset="0"/>
                <a:cs typeface="Arial" panose="020B0604020202020204" pitchFamily="34" charset="0"/>
              </a:rPr>
              <a:t>the MSBA office and the Nanyang Business School makes me firmly believe that I made the right choice and will be on the way to achieve my goal.</a:t>
            </a:r>
            <a:r>
              <a:rPr lang="en-US" sz="1100"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pPr algn="r"/>
            <a:r>
              <a:rPr lang="en-US" sz="1000" dirty="0">
                <a:latin typeface="Arial" panose="020B0604020202020204" pitchFamily="34" charset="0"/>
                <a:ea typeface="DengXian" panose="02010600030101010101" pitchFamily="2" charset="-122"/>
                <a:cs typeface="Arial" panose="020B0604020202020204" pitchFamily="34" charset="0"/>
              </a:rPr>
              <a:t>Ge Xinyi, Olivia</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latin typeface="Arial" panose="020B0604020202020204" pitchFamily="34" charset="0"/>
                <a:ea typeface="DengXian" panose="02010600030101010101" pitchFamily="2" charset="-122"/>
                <a:cs typeface="Arial" panose="020B0604020202020204" pitchFamily="34" charset="0"/>
              </a:rPr>
              <a:t>China</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effectLst/>
                <a:latin typeface="Arial" panose="020B0604020202020204" pitchFamily="34" charset="0"/>
                <a:ea typeface="DengXian" panose="02010600030101010101" pitchFamily="2" charset="-122"/>
                <a:cs typeface="Arial" panose="020B0604020202020204" pitchFamily="34" charset="0"/>
              </a:rPr>
              <a:t>Beijing International Studies University, Russian Language and Literature</a:t>
            </a:r>
            <a:br>
              <a:rPr lang="en-US" sz="1000" dirty="0">
                <a:effectLst/>
                <a:latin typeface="Arial" panose="020B0604020202020204" pitchFamily="34" charset="0"/>
                <a:ea typeface="DengXian" panose="02010600030101010101" pitchFamily="2" charset="-122"/>
                <a:cs typeface="Arial" panose="020B0604020202020204" pitchFamily="34" charset="0"/>
              </a:rPr>
            </a:br>
            <a:r>
              <a:rPr lang="en-US" sz="1000" dirty="0">
                <a:effectLst/>
                <a:latin typeface="Arial" panose="020B0604020202020204" pitchFamily="34" charset="0"/>
                <a:ea typeface="DengXian" panose="02010600030101010101" pitchFamily="2" charset="-122"/>
                <a:cs typeface="Arial" panose="020B0604020202020204" pitchFamily="34" charset="0"/>
              </a:rPr>
              <a:t>Sales Manager, Online Travel &amp; Innovation, Amadeus</a:t>
            </a:r>
            <a:endParaRPr lang="en-SG" sz="1000" dirty="0">
              <a:effectLst/>
              <a:latin typeface="Arial" panose="020B0604020202020204" pitchFamily="34" charset="0"/>
              <a:ea typeface="DengXian" panose="02010600030101010101" pitchFamily="2" charset="-122"/>
              <a:cs typeface="Arial" panose="020B0604020202020204" pitchFamily="34" charset="0"/>
            </a:endParaRPr>
          </a:p>
          <a:p>
            <a:pPr defTabSz="304800">
              <a:defRPr sz="2600">
                <a:solidFill>
                  <a:srgbClr val="53585F"/>
                </a:solidFill>
                <a:latin typeface="Myriad Pro Semibold"/>
                <a:ea typeface="Myriad Pro Semibold"/>
                <a:cs typeface="Myriad Pro Semibold"/>
                <a:sym typeface="Myriad Pro Semibold"/>
              </a:defRPr>
            </a:pPr>
            <a:endParaRPr lang="en-US" sz="1000" i="1" dirty="0">
              <a:solidFill>
                <a:schemeClr val="bg1"/>
              </a:solidFill>
              <a:latin typeface="Arial" panose="020B0604020202020204" pitchFamily="34" charset="0"/>
              <a:cs typeface="Arial" panose="020B0604020202020204" pitchFamily="34" charset="0"/>
            </a:endParaRPr>
          </a:p>
        </p:txBody>
      </p:sp>
      <p:sp>
        <p:nvSpPr>
          <p:cNvPr id="11" name="Rounded Rectangular Callout 10">
            <a:extLst>
              <a:ext uri="{FF2B5EF4-FFF2-40B4-BE49-F238E27FC236}">
                <a16:creationId xmlns:a16="http://schemas.microsoft.com/office/drawing/2014/main" id="{E9A7FAF0-7BB9-4F29-AF3C-A9B2C94CD6CF}"/>
              </a:ext>
            </a:extLst>
          </p:cNvPr>
          <p:cNvSpPr/>
          <p:nvPr/>
        </p:nvSpPr>
        <p:spPr>
          <a:xfrm>
            <a:off x="257647" y="2701871"/>
            <a:ext cx="6469870" cy="1909483"/>
          </a:xfrm>
          <a:prstGeom prst="wedgeRoundRectCallout">
            <a:avLst/>
          </a:prstGeom>
          <a:solidFill>
            <a:srgbClr val="D714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320032" rIns="91438" bIns="0" rtlCol="0" anchor="t" anchorCtr="0">
            <a:noAutofit/>
          </a:bodyPr>
          <a:lstStyle/>
          <a:p>
            <a:r>
              <a:rPr lang="en-US" sz="1100" dirty="0">
                <a:latin typeface="Arial" panose="020B0604020202020204" pitchFamily="34" charset="0"/>
                <a:cs typeface="Arial" panose="020B0604020202020204" pitchFamily="34" charset="0"/>
              </a:rPr>
              <a:t>“The c</a:t>
            </a:r>
            <a:r>
              <a:rPr lang="en-SG" sz="1100" dirty="0" err="1">
                <a:latin typeface="Arial" panose="020B0604020202020204" pitchFamily="34" charset="0"/>
                <a:cs typeface="Arial" panose="020B0604020202020204" pitchFamily="34" charset="0"/>
              </a:rPr>
              <a:t>urriculum</a:t>
            </a:r>
            <a:r>
              <a:rPr lang="en-SG" sz="1100" dirty="0">
                <a:latin typeface="Arial" panose="020B0604020202020204" pitchFamily="34" charset="0"/>
                <a:cs typeface="Arial" panose="020B0604020202020204" pitchFamily="34" charset="0"/>
              </a:rPr>
              <a:t> of the MSBA Program at NBS is carefully designed to include the latest technologies and skills required to pursue career in Business/Data Analytics which motivated me to choose the MSBA from NBS.</a:t>
            </a:r>
            <a:r>
              <a:rPr lang="en-US" sz="1100"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pPr algn="r"/>
            <a:r>
              <a:rPr lang="en-US" sz="1000" dirty="0">
                <a:latin typeface="Arial" panose="020B0604020202020204" pitchFamily="34" charset="0"/>
                <a:ea typeface="DengXian" panose="02010600030101010101" pitchFamily="2" charset="-122"/>
                <a:cs typeface="Arial" panose="020B0604020202020204" pitchFamily="34" charset="0"/>
              </a:rPr>
              <a:t>Goyal Vivek</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latin typeface="Arial" panose="020B0604020202020204" pitchFamily="34" charset="0"/>
                <a:ea typeface="DengXian" panose="02010600030101010101" pitchFamily="2" charset="-122"/>
                <a:cs typeface="Arial" panose="020B0604020202020204" pitchFamily="34" charset="0"/>
              </a:rPr>
              <a:t>India</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effectLst/>
                <a:latin typeface="Arial" panose="020B0604020202020204" pitchFamily="34" charset="0"/>
                <a:ea typeface="DengXian" panose="02010600030101010101" pitchFamily="2" charset="-122"/>
                <a:cs typeface="Arial" panose="020B0604020202020204" pitchFamily="34" charset="0"/>
              </a:rPr>
              <a:t>VIT University, Computer Science and Engineering</a:t>
            </a:r>
            <a:br>
              <a:rPr lang="en-US" sz="1000" dirty="0">
                <a:effectLst/>
                <a:latin typeface="Arial" panose="020B0604020202020204" pitchFamily="34" charset="0"/>
                <a:ea typeface="DengXian" panose="02010600030101010101" pitchFamily="2" charset="-122"/>
                <a:cs typeface="Arial" panose="020B0604020202020204" pitchFamily="34" charset="0"/>
              </a:rPr>
            </a:br>
            <a:r>
              <a:rPr lang="en-US" sz="1000" dirty="0">
                <a:effectLst/>
                <a:latin typeface="Arial" panose="020B0604020202020204" pitchFamily="34" charset="0"/>
                <a:ea typeface="DengXian" panose="02010600030101010101" pitchFamily="2" charset="-122"/>
                <a:cs typeface="Arial" panose="020B0604020202020204" pitchFamily="34" charset="0"/>
              </a:rPr>
              <a:t>Associate Consultant, Microsoft</a:t>
            </a:r>
            <a:endParaRPr lang="en-SG" sz="1050" dirty="0"/>
          </a:p>
          <a:p>
            <a:pPr algn="r" defTabSz="304800">
              <a:defRPr sz="2600">
                <a:solidFill>
                  <a:srgbClr val="53585F"/>
                </a:solidFill>
                <a:latin typeface="Myriad Pro Semibold"/>
                <a:ea typeface="Myriad Pro Semibold"/>
                <a:cs typeface="Myriad Pro Semibold"/>
                <a:sym typeface="Myriad Pro Semibold"/>
              </a:defRPr>
            </a:pPr>
            <a:endParaRPr lang="en-US" sz="1000" i="1" dirty="0">
              <a:solidFill>
                <a:schemeClr val="bg1"/>
              </a:solidFill>
              <a:latin typeface="Arial" panose="020B0604020202020204" pitchFamily="34" charset="0"/>
              <a:cs typeface="Arial" panose="020B0604020202020204" pitchFamily="34" charset="0"/>
            </a:endParaRPr>
          </a:p>
        </p:txBody>
      </p:sp>
      <p:pic>
        <p:nvPicPr>
          <p:cNvPr id="4" name="Picture 3" descr="A person wearing glasses posing for the camera&#10;&#10;Description automatically generated">
            <a:extLst>
              <a:ext uri="{FF2B5EF4-FFF2-40B4-BE49-F238E27FC236}">
                <a16:creationId xmlns:a16="http://schemas.microsoft.com/office/drawing/2014/main" id="{7DDE3AAE-6AD7-4718-AEF5-546AEC1E3BFB}"/>
              </a:ext>
            </a:extLst>
          </p:cNvPr>
          <p:cNvPicPr>
            <a:picLocks noChangeAspect="1"/>
          </p:cNvPicPr>
          <p:nvPr/>
        </p:nvPicPr>
        <p:blipFill>
          <a:blip r:embed="rId3"/>
          <a:stretch>
            <a:fillRect/>
          </a:stretch>
        </p:blipFill>
        <p:spPr>
          <a:xfrm>
            <a:off x="6978309" y="2600216"/>
            <a:ext cx="1742949" cy="2112791"/>
          </a:xfrm>
          <a:prstGeom prst="rect">
            <a:avLst/>
          </a:prstGeom>
        </p:spPr>
      </p:pic>
    </p:spTree>
    <p:extLst>
      <p:ext uri="{BB962C8B-B14F-4D97-AF65-F5344CB8AC3E}">
        <p14:creationId xmlns:p14="http://schemas.microsoft.com/office/powerpoint/2010/main" val="2068523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39C548-914E-48E5-8638-39FFEC81D6FF}"/>
              </a:ext>
            </a:extLst>
          </p:cNvPr>
          <p:cNvSpPr/>
          <p:nvPr/>
        </p:nvSpPr>
        <p:spPr>
          <a:xfrm>
            <a:off x="1487010" y="144182"/>
            <a:ext cx="3269345" cy="40927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4" name="Title 1"/>
          <p:cNvSpPr txBox="1">
            <a:spLocks/>
          </p:cNvSpPr>
          <p:nvPr/>
        </p:nvSpPr>
        <p:spPr>
          <a:xfrm>
            <a:off x="444903" y="-61679"/>
            <a:ext cx="6045126" cy="642938"/>
          </a:xfrm>
          <a:prstGeom prst="rect">
            <a:avLst/>
          </a:prstGeom>
        </p:spPr>
        <p:txBody>
          <a:bodyPr vert="horz" lIns="68580" tIns="34290" rIns="68580" bIns="34290" rtlCol="0" anchor="ctr">
            <a:noAutofit/>
          </a:bodyPr>
          <a:lstStyle>
            <a:defPPr>
              <a:defRPr lang="en-US"/>
            </a:defPPr>
            <a:lvl1pPr>
              <a:spcBef>
                <a:spcPct val="0"/>
              </a:spcBef>
              <a:buNone/>
              <a:defRPr sz="2400" b="1">
                <a:solidFill>
                  <a:srgbClr val="000099"/>
                </a:solidFill>
                <a:latin typeface="Arial"/>
                <a:ea typeface="+mj-ea"/>
                <a:cs typeface="+mj-cs"/>
              </a:defRPr>
            </a:lvl1pPr>
          </a:lstStyle>
          <a:p>
            <a:r>
              <a:rPr lang="en-US" dirty="0">
                <a:solidFill>
                  <a:srgbClr val="181C62"/>
                </a:solidFill>
              </a:rPr>
              <a:t>Hear from our students</a:t>
            </a:r>
          </a:p>
        </p:txBody>
      </p:sp>
      <p:sp>
        <p:nvSpPr>
          <p:cNvPr id="10" name="Rounded Rectangular Callout 10">
            <a:extLst>
              <a:ext uri="{FF2B5EF4-FFF2-40B4-BE49-F238E27FC236}">
                <a16:creationId xmlns:a16="http://schemas.microsoft.com/office/drawing/2014/main" id="{5CB8B3C9-CF00-4817-95E6-04A5CE6AEB32}"/>
              </a:ext>
            </a:extLst>
          </p:cNvPr>
          <p:cNvSpPr/>
          <p:nvPr/>
        </p:nvSpPr>
        <p:spPr>
          <a:xfrm>
            <a:off x="2344173" y="460254"/>
            <a:ext cx="6469870" cy="1909483"/>
          </a:xfrm>
          <a:prstGeom prst="wedgeRoundRectCallout">
            <a:avLst/>
          </a:prstGeom>
          <a:solidFill>
            <a:srgbClr val="D714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320032" rIns="91438" bIns="0" rtlCol="0" anchor="t" anchorCtr="0">
            <a:noAutofit/>
          </a:bodyPr>
          <a:lstStyle/>
          <a:p>
            <a:r>
              <a:rPr lang="en-US" sz="1100" dirty="0">
                <a:latin typeface="Arial" panose="020B0604020202020204" pitchFamily="34" charset="0"/>
                <a:cs typeface="Arial" panose="020B0604020202020204" pitchFamily="34" charset="0"/>
              </a:rPr>
              <a:t>“</a:t>
            </a:r>
            <a:r>
              <a:rPr lang="en-SG" sz="1100" dirty="0">
                <a:latin typeface="Arial" panose="020B0604020202020204" pitchFamily="34" charset="0"/>
                <a:cs typeface="Arial" panose="020B0604020202020204" pitchFamily="34" charset="0"/>
              </a:rPr>
              <a:t>I used to think that we will not know what will happen in the future, until I see people predict it with the mathematical analysis of historical data. It is never too early or late to embark on future skills like Business Analytics to keep ourselves competitive in the changing world.”</a:t>
            </a:r>
            <a:endParaRPr lang="en-US" sz="1200" dirty="0">
              <a:latin typeface="Arial" panose="020B0604020202020204" pitchFamily="34" charset="0"/>
              <a:cs typeface="Arial" panose="020B0604020202020204" pitchFamily="34" charset="0"/>
            </a:endParaRPr>
          </a:p>
          <a:p>
            <a:pPr algn="r"/>
            <a:endParaRPr lang="en-US" sz="1000" dirty="0">
              <a:latin typeface="Arial" panose="020B0604020202020204" pitchFamily="34" charset="0"/>
              <a:ea typeface="DengXian" panose="02010600030101010101" pitchFamily="2" charset="-122"/>
              <a:cs typeface="Arial" panose="020B0604020202020204" pitchFamily="34" charset="0"/>
            </a:endParaRPr>
          </a:p>
          <a:p>
            <a:pPr algn="r"/>
            <a:r>
              <a:rPr lang="en-US" sz="1000" dirty="0">
                <a:latin typeface="Arial" panose="020B0604020202020204" pitchFamily="34" charset="0"/>
                <a:ea typeface="DengXian" panose="02010600030101010101" pitchFamily="2" charset="-122"/>
                <a:cs typeface="Arial" panose="020B0604020202020204" pitchFamily="34" charset="0"/>
              </a:rPr>
              <a:t>Lily Tran</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latin typeface="Arial" panose="020B0604020202020204" pitchFamily="34" charset="0"/>
                <a:ea typeface="DengXian" panose="02010600030101010101" pitchFamily="2" charset="-122"/>
                <a:cs typeface="Arial" panose="020B0604020202020204" pitchFamily="34" charset="0"/>
              </a:rPr>
              <a:t>Vietnam</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effectLst/>
                <a:latin typeface="Arial" panose="020B0604020202020204" pitchFamily="34" charset="0"/>
                <a:ea typeface="DengXian" panose="02010600030101010101" pitchFamily="2" charset="-122"/>
                <a:cs typeface="Arial" panose="020B0604020202020204" pitchFamily="34" charset="0"/>
              </a:rPr>
              <a:t>Hanoi Foreign Trade University, Economics</a:t>
            </a:r>
            <a:br>
              <a:rPr lang="en-US" sz="1000" dirty="0">
                <a:effectLst/>
                <a:latin typeface="Arial" panose="020B0604020202020204" pitchFamily="34" charset="0"/>
                <a:ea typeface="DengXian" panose="02010600030101010101" pitchFamily="2" charset="-122"/>
                <a:cs typeface="Arial" panose="020B0604020202020204" pitchFamily="34" charset="0"/>
              </a:rPr>
            </a:br>
            <a:r>
              <a:rPr lang="en-US" sz="1000" dirty="0">
                <a:effectLst/>
                <a:latin typeface="Arial" panose="020B0604020202020204" pitchFamily="34" charset="0"/>
                <a:ea typeface="DengXian" panose="02010600030101010101" pitchFamily="2" charset="-122"/>
                <a:cs typeface="Arial" panose="020B0604020202020204" pitchFamily="34" charset="0"/>
              </a:rPr>
              <a:t>Lead Business Analyst &amp; Project Manager, AvePoint Singapore </a:t>
            </a:r>
            <a:endParaRPr lang="en-SG" sz="1000" dirty="0">
              <a:effectLst/>
              <a:latin typeface="Arial" panose="020B0604020202020204" pitchFamily="34" charset="0"/>
              <a:ea typeface="DengXian" panose="02010600030101010101" pitchFamily="2" charset="-122"/>
              <a:cs typeface="Arial" panose="020B0604020202020204" pitchFamily="34" charset="0"/>
            </a:endParaRPr>
          </a:p>
          <a:p>
            <a:pPr defTabSz="304800">
              <a:defRPr sz="2600">
                <a:solidFill>
                  <a:srgbClr val="53585F"/>
                </a:solidFill>
                <a:latin typeface="Myriad Pro Semibold"/>
                <a:ea typeface="Myriad Pro Semibold"/>
                <a:cs typeface="Myriad Pro Semibold"/>
                <a:sym typeface="Myriad Pro Semibold"/>
              </a:defRPr>
            </a:pPr>
            <a:endParaRPr lang="en-US" sz="1000" i="1" dirty="0">
              <a:solidFill>
                <a:schemeClr val="bg1"/>
              </a:solidFill>
              <a:latin typeface="Arial" panose="020B0604020202020204" pitchFamily="34" charset="0"/>
              <a:cs typeface="Arial" panose="020B0604020202020204" pitchFamily="34" charset="0"/>
            </a:endParaRPr>
          </a:p>
        </p:txBody>
      </p:sp>
      <p:sp>
        <p:nvSpPr>
          <p:cNvPr id="11" name="Rounded Rectangular Callout 10">
            <a:extLst>
              <a:ext uri="{FF2B5EF4-FFF2-40B4-BE49-F238E27FC236}">
                <a16:creationId xmlns:a16="http://schemas.microsoft.com/office/drawing/2014/main" id="{E9A7FAF0-7BB9-4F29-AF3C-A9B2C94CD6CF}"/>
              </a:ext>
            </a:extLst>
          </p:cNvPr>
          <p:cNvSpPr/>
          <p:nvPr/>
        </p:nvSpPr>
        <p:spPr>
          <a:xfrm>
            <a:off x="257647" y="2626729"/>
            <a:ext cx="6469870" cy="1981578"/>
          </a:xfrm>
          <a:prstGeom prst="wedgeRoundRectCallout">
            <a:avLst/>
          </a:prstGeom>
          <a:solidFill>
            <a:srgbClr val="D714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320032" rIns="91438" bIns="0" rtlCol="0" anchor="t" anchorCtr="0">
            <a:noAutofit/>
          </a:bodyPr>
          <a:lstStyle/>
          <a:p>
            <a:r>
              <a:rPr lang="en-US" sz="1100" dirty="0">
                <a:latin typeface="Arial" panose="020B0604020202020204" pitchFamily="34" charset="0"/>
                <a:cs typeface="Arial" panose="020B0604020202020204" pitchFamily="34" charset="0"/>
              </a:rPr>
              <a:t>“</a:t>
            </a:r>
            <a:r>
              <a:rPr lang="en-SG" sz="1100" dirty="0">
                <a:latin typeface="Arial" panose="020B0604020202020204" pitchFamily="34" charset="0"/>
                <a:cs typeface="Arial" panose="020B0604020202020204" pitchFamily="34" charset="0"/>
              </a:rPr>
              <a:t>Having earned an undergraduate degree in commerce and with a few years of working experience in various industries, I see the great potential to change the way of business by combining technology to digitize and effectively managing enormous amounts of data. I chose to further my studies in MSBA with NTU as I believe it can best equip me with the necessary expertise to handle real-world data analytics problems.</a:t>
            </a:r>
            <a:r>
              <a:rPr lang="en-US" sz="1100" dirty="0">
                <a:latin typeface="Arial" panose="020B0604020202020204" pitchFamily="34" charset="0"/>
                <a:cs typeface="Arial" panose="020B0604020202020204" pitchFamily="34" charset="0"/>
              </a:rPr>
              <a:t>”</a:t>
            </a:r>
          </a:p>
          <a:p>
            <a:pPr algn="r"/>
            <a:r>
              <a:rPr lang="en-US" sz="1000" dirty="0">
                <a:latin typeface="Arial" panose="020B0604020202020204" pitchFamily="34" charset="0"/>
                <a:ea typeface="DengXian" panose="02010600030101010101" pitchFamily="2" charset="-122"/>
                <a:cs typeface="Arial" panose="020B0604020202020204" pitchFamily="34" charset="0"/>
              </a:rPr>
              <a:t>Gan Pou Ing</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latin typeface="Arial" panose="020B0604020202020204" pitchFamily="34" charset="0"/>
                <a:ea typeface="DengXian" panose="02010600030101010101" pitchFamily="2" charset="-122"/>
                <a:cs typeface="Arial" panose="020B0604020202020204" pitchFamily="34" charset="0"/>
              </a:rPr>
              <a:t>Malaysia</a:t>
            </a:r>
            <a:br>
              <a:rPr lang="en-US" sz="1000" dirty="0">
                <a:latin typeface="Arial" panose="020B0604020202020204" pitchFamily="34" charset="0"/>
                <a:ea typeface="DengXian" panose="02010600030101010101" pitchFamily="2" charset="-122"/>
                <a:cs typeface="Arial" panose="020B0604020202020204" pitchFamily="34" charset="0"/>
              </a:rPr>
            </a:br>
            <a:r>
              <a:rPr lang="en-US" sz="1000" dirty="0">
                <a:effectLst/>
                <a:latin typeface="Arial" panose="020B0604020202020204" pitchFamily="34" charset="0"/>
                <a:ea typeface="DengXian" panose="02010600030101010101" pitchFamily="2" charset="-122"/>
                <a:cs typeface="Arial" panose="020B0604020202020204" pitchFamily="34" charset="0"/>
              </a:rPr>
              <a:t>University of Queensland, Accounting and Finance</a:t>
            </a:r>
            <a:br>
              <a:rPr lang="en-US" sz="1000" dirty="0">
                <a:effectLst/>
                <a:latin typeface="Arial" panose="020B0604020202020204" pitchFamily="34" charset="0"/>
                <a:ea typeface="DengXian" panose="02010600030101010101" pitchFamily="2" charset="-122"/>
                <a:cs typeface="Arial" panose="020B0604020202020204" pitchFamily="34" charset="0"/>
              </a:rPr>
            </a:br>
            <a:r>
              <a:rPr lang="en-US" sz="1000" dirty="0">
                <a:effectLst/>
                <a:latin typeface="Arial" panose="020B0604020202020204" pitchFamily="34" charset="0"/>
                <a:ea typeface="DengXian" panose="02010600030101010101" pitchFamily="2" charset="-122"/>
                <a:cs typeface="Arial" panose="020B0604020202020204" pitchFamily="34" charset="0"/>
              </a:rPr>
              <a:t>Customer Service, Federal Express Pte Ltd</a:t>
            </a:r>
            <a:endParaRPr lang="en-SG" sz="1050" dirty="0"/>
          </a:p>
          <a:p>
            <a:pPr algn="r" defTabSz="304800">
              <a:defRPr sz="2600">
                <a:solidFill>
                  <a:srgbClr val="53585F"/>
                </a:solidFill>
                <a:latin typeface="Myriad Pro Semibold"/>
                <a:ea typeface="Myriad Pro Semibold"/>
                <a:cs typeface="Myriad Pro Semibold"/>
                <a:sym typeface="Myriad Pro Semibold"/>
              </a:defRPr>
            </a:pPr>
            <a:endParaRPr lang="en-US" sz="1000" i="1" dirty="0">
              <a:solidFill>
                <a:schemeClr val="bg1"/>
              </a:solidFill>
              <a:latin typeface="Arial" panose="020B0604020202020204" pitchFamily="34" charset="0"/>
              <a:cs typeface="Arial" panose="020B0604020202020204" pitchFamily="34" charset="0"/>
            </a:endParaRPr>
          </a:p>
        </p:txBody>
      </p:sp>
      <p:pic>
        <p:nvPicPr>
          <p:cNvPr id="5" name="Picture 4" descr="A person posing for the camera&#10;&#10;Description automatically generated">
            <a:extLst>
              <a:ext uri="{FF2B5EF4-FFF2-40B4-BE49-F238E27FC236}">
                <a16:creationId xmlns:a16="http://schemas.microsoft.com/office/drawing/2014/main" id="{DB96329C-D8B8-4F6A-830E-D1DD9EF57250}"/>
              </a:ext>
            </a:extLst>
          </p:cNvPr>
          <p:cNvPicPr>
            <a:picLocks noChangeAspect="1"/>
          </p:cNvPicPr>
          <p:nvPr/>
        </p:nvPicPr>
        <p:blipFill>
          <a:blip r:embed="rId2"/>
          <a:stretch>
            <a:fillRect/>
          </a:stretch>
        </p:blipFill>
        <p:spPr>
          <a:xfrm>
            <a:off x="6790510" y="2369737"/>
            <a:ext cx="1858984" cy="2122121"/>
          </a:xfrm>
          <a:prstGeom prst="rect">
            <a:avLst/>
          </a:prstGeom>
        </p:spPr>
      </p:pic>
      <p:pic>
        <p:nvPicPr>
          <p:cNvPr id="1026" name="Picture 2">
            <a:extLst>
              <a:ext uri="{FF2B5EF4-FFF2-40B4-BE49-F238E27FC236}">
                <a16:creationId xmlns:a16="http://schemas.microsoft.com/office/drawing/2014/main" id="{2A5CAAF6-F5E9-4F61-92DC-23725732F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06" y="446133"/>
            <a:ext cx="1610497" cy="207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184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alumni.png"/>
          <p:cNvPicPr>
            <a:picLocks noChangeAspect="1"/>
          </p:cNvPicPr>
          <p:nvPr/>
        </p:nvPicPr>
        <p:blipFill>
          <a:blip r:embed="rId2"/>
          <a:stretch>
            <a:fillRect/>
          </a:stretch>
        </p:blipFill>
        <p:spPr>
          <a:xfrm>
            <a:off x="1930804" y="927060"/>
            <a:ext cx="6070198" cy="3414486"/>
          </a:xfrm>
          <a:prstGeom prst="rect">
            <a:avLst/>
          </a:prstGeom>
          <a:ln w="3175">
            <a:miter lim="400000"/>
          </a:ln>
        </p:spPr>
      </p:pic>
      <p:sp>
        <p:nvSpPr>
          <p:cNvPr id="13" name="Shape 293"/>
          <p:cNvSpPr/>
          <p:nvPr/>
        </p:nvSpPr>
        <p:spPr>
          <a:xfrm>
            <a:off x="1143000" y="1543050"/>
            <a:ext cx="3486150" cy="1428750"/>
          </a:xfrm>
          <a:prstGeom prst="rect">
            <a:avLst/>
          </a:prstGeom>
          <a:solidFill>
            <a:srgbClr val="181C62"/>
          </a:solidFill>
          <a:ln w="3175"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l" defTabSz="1219200">
              <a:lnSpc>
                <a:spcPct val="90000"/>
              </a:lnSpc>
              <a:spcBef>
                <a:spcPts val="1300"/>
              </a:spcBef>
              <a:defRPr sz="2400">
                <a:solidFill>
                  <a:srgbClr val="EAEAEA"/>
                </a:solidFill>
                <a:latin typeface="Myriad Pro"/>
                <a:ea typeface="Myriad Pro"/>
                <a:cs typeface="Myriad Pro"/>
                <a:sym typeface="Myriad Pro"/>
              </a:defRPr>
            </a:lvl1pPr>
          </a:lstStyle>
          <a:p>
            <a:r>
              <a:rPr lang="en-US" sz="2100" dirty="0">
                <a:latin typeface="Arial" panose="020B0604020202020204" pitchFamily="34" charset="0"/>
                <a:cs typeface="Arial" panose="020B0604020202020204" pitchFamily="34" charset="0"/>
              </a:rPr>
              <a:t>Gain access to countless Career Opportunities &amp; Extensive Alumni Network </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9223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19379" y="1061256"/>
            <a:ext cx="4509821" cy="972566"/>
          </a:xfrm>
          <a:prstGeom prst="rect">
            <a:avLst/>
          </a:prstGeom>
          <a:noFill/>
        </p:spPr>
        <p:txBody>
          <a:bodyPr wrap="square" lIns="91432" tIns="45716" rIns="91432" bIns="45716" rtlCol="0">
            <a:spAutoFit/>
          </a:bodyPr>
          <a:lstStyle/>
          <a:p>
            <a:pPr>
              <a:lnSpc>
                <a:spcPct val="110000"/>
              </a:lnSpc>
            </a:pPr>
            <a:r>
              <a:rPr lang="en-US" sz="1300" b="1" dirty="0">
                <a:solidFill>
                  <a:srgbClr val="D71440"/>
                </a:solidFill>
                <a:latin typeface="Arial" panose="020B0604020202020204" pitchFamily="34" charset="0"/>
                <a:cs typeface="Arial" panose="020B0604020202020204" pitchFamily="34" charset="0"/>
              </a:rPr>
              <a:t>Graduate Studies Career Development Office (GSCDO) </a:t>
            </a:r>
            <a:r>
              <a:rPr lang="en-US" sz="1300" b="1" dirty="0">
                <a:latin typeface="Arial" panose="020B0604020202020204" pitchFamily="34" charset="0"/>
                <a:cs typeface="Arial" panose="020B0604020202020204" pitchFamily="34" charset="0"/>
              </a:rPr>
              <a:t>partners and guides all graduate students through their career development journey to achieve their goals within a realistic timeline</a:t>
            </a:r>
          </a:p>
        </p:txBody>
      </p:sp>
      <p:graphicFrame>
        <p:nvGraphicFramePr>
          <p:cNvPr id="9" name="Diagram 8"/>
          <p:cNvGraphicFramePr/>
          <p:nvPr/>
        </p:nvGraphicFramePr>
        <p:xfrm>
          <a:off x="5019869" y="1125919"/>
          <a:ext cx="3666931" cy="3512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519379" y="2243177"/>
            <a:ext cx="4500489" cy="1938992"/>
          </a:xfrm>
          <a:prstGeom prst="rect">
            <a:avLst/>
          </a:prstGeom>
        </p:spPr>
        <p:txBody>
          <a:bodyPr wrap="square">
            <a:spAutoFit/>
          </a:bodyPr>
          <a:lstStyle/>
          <a:p>
            <a:pPr marL="171450" indent="-171450">
              <a:buClr>
                <a:schemeClr val="tx1">
                  <a:lumMod val="75000"/>
                  <a:lumOff val="25000"/>
                </a:schemeClr>
              </a:buClr>
              <a:buSzPct val="120000"/>
              <a:buFont typeface="Wingdings" panose="05000000000000000000" pitchFamily="2" charset="2"/>
              <a:buChar char="§"/>
            </a:pPr>
            <a:r>
              <a:rPr lang="en-US" sz="1200" dirty="0">
                <a:latin typeface="Arial" panose="020B0604020202020204" pitchFamily="34" charset="0"/>
                <a:cs typeface="Arial" panose="020B0604020202020204" pitchFamily="34" charset="0"/>
              </a:rPr>
              <a:t>A</a:t>
            </a:r>
            <a:r>
              <a:rPr lang="en-US" sz="1200" dirty="0">
                <a:solidFill>
                  <a:schemeClr val="tx1">
                    <a:lumMod val="75000"/>
                    <a:lumOff val="25000"/>
                  </a:schemeClr>
                </a:solidFill>
                <a:latin typeface="Arial" panose="020B0604020202020204" pitchFamily="34" charset="0"/>
                <a:cs typeface="Arial" panose="020B0604020202020204" pitchFamily="34" charset="0"/>
              </a:rPr>
              <a:t> </a:t>
            </a:r>
            <a:r>
              <a:rPr lang="en-US" sz="1200" b="1" dirty="0">
                <a:solidFill>
                  <a:srgbClr val="D71440"/>
                </a:solidFill>
                <a:latin typeface="Arial" panose="020B0604020202020204" pitchFamily="34" charset="0"/>
                <a:cs typeface="Arial" panose="020B0604020202020204" pitchFamily="34" charset="0"/>
              </a:rPr>
              <a:t>dedicated employer engagement specialist </a:t>
            </a:r>
            <a:r>
              <a:rPr lang="en-US" sz="1200" dirty="0">
                <a:latin typeface="Arial" panose="020B0604020202020204" pitchFamily="34" charset="0"/>
                <a:cs typeface="Arial" panose="020B0604020202020204" pitchFamily="34" charset="0"/>
              </a:rPr>
              <a:t>from NBS who understands your industry and your recruitment needs</a:t>
            </a:r>
          </a:p>
          <a:p>
            <a:pPr marL="171450" indent="-171450">
              <a:buClr>
                <a:schemeClr val="tx1">
                  <a:lumMod val="75000"/>
                  <a:lumOff val="25000"/>
                </a:schemeClr>
              </a:buClr>
              <a:buSzPct val="120000"/>
              <a:buFont typeface="Wingdings" panose="05000000000000000000" pitchFamily="2" charset="2"/>
              <a:buChar char="§"/>
            </a:pPr>
            <a:endParaRPr lang="en-US" sz="1200"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Clr>
                <a:schemeClr val="tx1">
                  <a:lumMod val="75000"/>
                  <a:lumOff val="25000"/>
                </a:schemeClr>
              </a:buClr>
              <a:buSzPct val="120000"/>
              <a:buFont typeface="Wingdings" panose="05000000000000000000" pitchFamily="2" charset="2"/>
              <a:buChar char="§"/>
            </a:pPr>
            <a:r>
              <a:rPr lang="en-US" sz="1200" dirty="0">
                <a:latin typeface="Arial" panose="020B0604020202020204" pitchFamily="34" charset="0"/>
                <a:cs typeface="Arial" panose="020B0604020202020204" pitchFamily="34" charset="0"/>
              </a:rPr>
              <a:t>A career counsellor that provides </a:t>
            </a:r>
            <a:r>
              <a:rPr lang="en-US" sz="1200" b="1" dirty="0">
                <a:solidFill>
                  <a:srgbClr val="D71440"/>
                </a:solidFill>
                <a:latin typeface="Arial" panose="020B0604020202020204" pitchFamily="34" charset="0"/>
                <a:cs typeface="Arial" panose="020B0604020202020204" pitchFamily="34" charset="0"/>
              </a:rPr>
              <a:t>1-on-1 career coaching</a:t>
            </a:r>
            <a:r>
              <a:rPr lang="en-US" sz="1200" dirty="0">
                <a:solidFill>
                  <a:srgbClr val="D71440"/>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support</a:t>
            </a:r>
          </a:p>
          <a:p>
            <a:pPr marL="171450" indent="-171450">
              <a:buClr>
                <a:schemeClr val="tx1">
                  <a:lumMod val="75000"/>
                  <a:lumOff val="25000"/>
                </a:schemeClr>
              </a:buClr>
              <a:buSzPct val="120000"/>
              <a:buFont typeface="Wingdings" panose="05000000000000000000" pitchFamily="2" charset="2"/>
              <a:buChar char="§"/>
            </a:pPr>
            <a:endParaRPr lang="en-US" sz="1200"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Clr>
                <a:schemeClr val="tx1">
                  <a:lumMod val="75000"/>
                  <a:lumOff val="25000"/>
                </a:schemeClr>
              </a:buClr>
              <a:buSzPct val="120000"/>
              <a:buFont typeface="Wingdings" panose="05000000000000000000" pitchFamily="2" charset="2"/>
              <a:buChar char="§"/>
            </a:pPr>
            <a:r>
              <a:rPr lang="en-US" sz="1200" dirty="0">
                <a:latin typeface="Arial" panose="020B0604020202020204" pitchFamily="34" charset="0"/>
                <a:cs typeface="Arial" panose="020B0604020202020204" pitchFamily="34" charset="0"/>
              </a:rPr>
              <a:t>Comprehensive suite of </a:t>
            </a:r>
            <a:r>
              <a:rPr lang="en-US" sz="1200" b="1" dirty="0">
                <a:solidFill>
                  <a:srgbClr val="D71440"/>
                </a:solidFill>
                <a:latin typeface="Arial" panose="020B0604020202020204" pitchFamily="34" charset="0"/>
                <a:cs typeface="Arial" panose="020B0604020202020204" pitchFamily="34" charset="0"/>
              </a:rPr>
              <a:t>career workshops</a:t>
            </a:r>
            <a:r>
              <a:rPr lang="en-US" sz="1200" dirty="0">
                <a:latin typeface="Arial" panose="020B0604020202020204" pitchFamily="34" charset="0"/>
                <a:cs typeface="Arial" panose="020B0604020202020204" pitchFamily="34" charset="0"/>
              </a:rPr>
              <a:t>, e.g. professional etiquette, networking, resume writing and interview preparation to ensure participants meet employers’ high demands</a:t>
            </a:r>
          </a:p>
        </p:txBody>
      </p:sp>
      <p:sp>
        <p:nvSpPr>
          <p:cNvPr id="14" name="Title 1"/>
          <p:cNvSpPr txBox="1">
            <a:spLocks/>
          </p:cNvSpPr>
          <p:nvPr/>
        </p:nvSpPr>
        <p:spPr>
          <a:xfrm>
            <a:off x="809512" y="133096"/>
            <a:ext cx="8060168" cy="857250"/>
          </a:xfrm>
          <a:prstGeom prst="rect">
            <a:avLst/>
          </a:prstGeom>
        </p:spPr>
        <p:txBody>
          <a:bodyPr vert="horz" lIns="91440" tIns="45720" rIns="91440" bIns="45720" rtlCol="0" anchor="ctr">
            <a:noAutofit/>
          </a:bodyPr>
          <a:lstStyle>
            <a:defPPr>
              <a:defRPr lang="en-US"/>
            </a:defPPr>
            <a:lvl1pPr>
              <a:spcBef>
                <a:spcPct val="0"/>
              </a:spcBef>
              <a:buNone/>
              <a:defRPr sz="2400" b="1">
                <a:solidFill>
                  <a:srgbClr val="000099"/>
                </a:solidFill>
                <a:latin typeface="Arial"/>
                <a:ea typeface="+mj-ea"/>
                <a:cs typeface="+mj-cs"/>
              </a:defRPr>
            </a:lvl1pPr>
          </a:lstStyle>
          <a:p>
            <a:pPr algn="ctr"/>
            <a:r>
              <a:rPr lang="en-US" dirty="0">
                <a:solidFill>
                  <a:srgbClr val="181C62"/>
                </a:solidFill>
              </a:rPr>
              <a:t>How GSCDO Partners our Graduate Students in their Career Development Journey</a:t>
            </a:r>
          </a:p>
        </p:txBody>
      </p:sp>
    </p:spTree>
    <p:extLst>
      <p:ext uri="{BB962C8B-B14F-4D97-AF65-F5344CB8AC3E}">
        <p14:creationId xmlns:p14="http://schemas.microsoft.com/office/powerpoint/2010/main" val="322707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p:cNvSpPr/>
          <p:nvPr/>
        </p:nvSpPr>
        <p:spPr>
          <a:xfrm>
            <a:off x="6077887" y="1043583"/>
            <a:ext cx="3077351" cy="24491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384" y="21600"/>
                </a:lnTo>
                <a:lnTo>
                  <a:pt x="4600" y="21600"/>
                </a:lnTo>
                <a:lnTo>
                  <a:pt x="21502" y="21600"/>
                </a:lnTo>
                <a:lnTo>
                  <a:pt x="21600" y="21600"/>
                </a:lnTo>
                <a:lnTo>
                  <a:pt x="21600" y="0"/>
                </a:lnTo>
                <a:lnTo>
                  <a:pt x="21502" y="0"/>
                </a:lnTo>
                <a:lnTo>
                  <a:pt x="4600" y="0"/>
                </a:lnTo>
                <a:lnTo>
                  <a:pt x="0" y="0"/>
                </a:lnTo>
                <a:close/>
              </a:path>
            </a:pathLst>
          </a:custGeom>
          <a:solidFill>
            <a:srgbClr val="171964"/>
          </a:solidFill>
          <a:ln w="12700">
            <a:miter lim="400000"/>
          </a:ln>
        </p:spPr>
        <p:txBody>
          <a:bodyPr tIns="34290" bIns="34290" anchor="ctr"/>
          <a:lstStyle/>
          <a:p>
            <a:endParaRPr sz="675"/>
          </a:p>
        </p:txBody>
      </p:sp>
      <p:sp>
        <p:nvSpPr>
          <p:cNvPr id="91" name="Shape"/>
          <p:cNvSpPr/>
          <p:nvPr/>
        </p:nvSpPr>
        <p:spPr>
          <a:xfrm>
            <a:off x="-11237" y="1043583"/>
            <a:ext cx="2993492" cy="24491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871" y="21600"/>
                </a:lnTo>
                <a:lnTo>
                  <a:pt x="21600" y="21600"/>
                </a:lnTo>
                <a:lnTo>
                  <a:pt x="18121" y="0"/>
                </a:lnTo>
                <a:lnTo>
                  <a:pt x="16871" y="0"/>
                </a:lnTo>
                <a:lnTo>
                  <a:pt x="0" y="0"/>
                </a:lnTo>
                <a:close/>
              </a:path>
            </a:pathLst>
          </a:custGeom>
          <a:solidFill>
            <a:srgbClr val="474747"/>
          </a:solidFill>
          <a:ln w="12700">
            <a:miter lim="400000"/>
          </a:ln>
        </p:spPr>
        <p:txBody>
          <a:bodyPr tIns="34290" bIns="34290" anchor="ctr"/>
          <a:lstStyle/>
          <a:p>
            <a:endParaRPr sz="675"/>
          </a:p>
        </p:txBody>
      </p:sp>
      <p:pic>
        <p:nvPicPr>
          <p:cNvPr id="93" name="Image" descr="Image"/>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8692" y="1043552"/>
            <a:ext cx="2977307" cy="2375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8211" y="0"/>
                </a:lnTo>
                <a:lnTo>
                  <a:pt x="16954" y="0"/>
                </a:lnTo>
                <a:lnTo>
                  <a:pt x="0" y="0"/>
                </a:lnTo>
                <a:close/>
              </a:path>
            </a:pathLst>
          </a:custGeom>
          <a:ln w="12700">
            <a:miter lim="400000"/>
          </a:ln>
        </p:spPr>
      </p:pic>
      <p:pic>
        <p:nvPicPr>
          <p:cNvPr id="94" name="Image" descr="Image"/>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6186609" y="1043552"/>
            <a:ext cx="2977307" cy="23562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384" y="21600"/>
                </a:lnTo>
                <a:lnTo>
                  <a:pt x="4600" y="21600"/>
                </a:lnTo>
                <a:lnTo>
                  <a:pt x="21503" y="21600"/>
                </a:lnTo>
                <a:lnTo>
                  <a:pt x="21600" y="21600"/>
                </a:lnTo>
                <a:lnTo>
                  <a:pt x="21600" y="0"/>
                </a:lnTo>
                <a:lnTo>
                  <a:pt x="21503" y="0"/>
                </a:lnTo>
                <a:lnTo>
                  <a:pt x="4600" y="0"/>
                </a:lnTo>
                <a:lnTo>
                  <a:pt x="0" y="0"/>
                </a:lnTo>
                <a:close/>
              </a:path>
            </a:pathLst>
          </a:custGeom>
          <a:ln w="12700">
            <a:miter lim="400000"/>
          </a:ln>
        </p:spPr>
      </p:pic>
      <p:sp>
        <p:nvSpPr>
          <p:cNvPr id="95" name="Shape 177"/>
          <p:cNvSpPr txBox="1"/>
          <p:nvPr/>
        </p:nvSpPr>
        <p:spPr>
          <a:xfrm>
            <a:off x="858237" y="3628893"/>
            <a:ext cx="1243449" cy="700633"/>
          </a:xfrm>
          <a:prstGeom prst="rect">
            <a:avLst/>
          </a:prstGeom>
          <a:ln w="25400">
            <a:miter lim="400000"/>
          </a:ln>
          <a:extLst>
            <a:ext uri="{C572A759-6A51-4108-AA02-DFA0A04FC94B}">
              <ma14:wrappingTextBoxFlag xmlns:ma14="http://schemas.microsoft.com/office/mac/drawingml/2011/main" xmlns="" val="1"/>
            </a:ext>
          </a:extLst>
        </p:spPr>
        <p:txBody>
          <a:bodyPr lIns="34289" tIns="34289" rIns="34289" bIns="34289"/>
          <a:lstStyle>
            <a:lvl1pPr>
              <a:defRPr sz="2400">
                <a:solidFill>
                  <a:srgbClr val="535353"/>
                </a:solidFill>
                <a:latin typeface="Arial"/>
                <a:ea typeface="Arial"/>
                <a:cs typeface="Arial"/>
                <a:sym typeface="Arial"/>
              </a:defRPr>
            </a:lvl1pPr>
          </a:lstStyle>
          <a:p>
            <a:r>
              <a:rPr sz="900" dirty="0"/>
              <a:t>Nanyang University founded for the Chinese diaspora living in Singapore</a:t>
            </a:r>
          </a:p>
        </p:txBody>
      </p:sp>
      <p:sp>
        <p:nvSpPr>
          <p:cNvPr id="96" name="Shape 179"/>
          <p:cNvSpPr txBox="1"/>
          <p:nvPr/>
        </p:nvSpPr>
        <p:spPr>
          <a:xfrm>
            <a:off x="4041354" y="3628893"/>
            <a:ext cx="1552815" cy="700633"/>
          </a:xfrm>
          <a:prstGeom prst="rect">
            <a:avLst/>
          </a:prstGeom>
          <a:ln w="25400">
            <a:miter lim="400000"/>
          </a:ln>
          <a:extLst>
            <a:ext uri="{C572A759-6A51-4108-AA02-DFA0A04FC94B}">
              <ma14:wrappingTextBoxFlag xmlns:ma14="http://schemas.microsoft.com/office/mac/drawingml/2011/main" xmlns="" val="1"/>
            </a:ext>
          </a:extLst>
        </p:spPr>
        <p:txBody>
          <a:bodyPr lIns="34289" tIns="34289" rIns="34289" bIns="34289"/>
          <a:lstStyle>
            <a:lvl1pPr>
              <a:defRPr sz="2400">
                <a:solidFill>
                  <a:srgbClr val="535353"/>
                </a:solidFill>
                <a:latin typeface="Arial"/>
                <a:ea typeface="Arial"/>
                <a:cs typeface="Arial"/>
                <a:sym typeface="Arial"/>
              </a:defRPr>
            </a:lvl1pPr>
          </a:lstStyle>
          <a:p>
            <a:r>
              <a:rPr sz="900" dirty="0"/>
              <a:t>Nanyang Technological Institute  (NTI) merges with National Institute of Education to form NTU</a:t>
            </a:r>
          </a:p>
        </p:txBody>
      </p:sp>
      <p:sp>
        <p:nvSpPr>
          <p:cNvPr id="99" name="Shape 186"/>
          <p:cNvSpPr txBox="1"/>
          <p:nvPr/>
        </p:nvSpPr>
        <p:spPr>
          <a:xfrm>
            <a:off x="1681316" y="380439"/>
            <a:ext cx="5948516" cy="438580"/>
          </a:xfrm>
          <a:prstGeom prst="rect">
            <a:avLst/>
          </a:prstGeom>
          <a:extLst>
            <a:ext uri="{C572A759-6A51-4108-AA02-DFA0A04FC94B}">
              <ma14:wrappingTextBoxFlag xmlns:ma14="http://schemas.microsoft.com/office/mac/drawingml/2011/main" xmlns="" val="1"/>
            </a:ext>
          </a:extLst>
        </p:spPr>
        <p:txBody>
          <a:bodyPr vert="horz" lIns="91440" tIns="45720" rIns="91440" bIns="45720" rtlCol="0" anchor="ctr">
            <a:noAutofit/>
          </a:bodyPr>
          <a:lstStyle>
            <a:defPPr>
              <a:defRPr lang="en-US"/>
            </a:defPPr>
            <a:lvl1pPr algn="ctr">
              <a:spcBef>
                <a:spcPct val="0"/>
              </a:spcBef>
              <a:buNone/>
              <a:defRPr sz="2400" b="1">
                <a:solidFill>
                  <a:srgbClr val="181C62"/>
                </a:solidFill>
                <a:latin typeface="Arial"/>
                <a:ea typeface="+mj-ea"/>
                <a:cs typeface="+mj-cs"/>
              </a:defRPr>
            </a:lvl1pPr>
          </a:lstStyle>
          <a:p>
            <a:r>
              <a:rPr dirty="0"/>
              <a:t>A Rich History in Education</a:t>
            </a:r>
          </a:p>
        </p:txBody>
      </p:sp>
      <p:pic>
        <p:nvPicPr>
          <p:cNvPr id="100" name="1955" descr="1955"/>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0" y="940140"/>
            <a:ext cx="2961066" cy="2473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870" y="21600"/>
                </a:lnTo>
                <a:lnTo>
                  <a:pt x="21600" y="21600"/>
                </a:lnTo>
                <a:lnTo>
                  <a:pt x="18228" y="0"/>
                </a:lnTo>
                <a:lnTo>
                  <a:pt x="0" y="0"/>
                </a:lnTo>
                <a:close/>
              </a:path>
            </a:pathLst>
          </a:custGeom>
          <a:ln w="12700">
            <a:miter lim="400000"/>
          </a:ln>
        </p:spPr>
      </p:pic>
      <p:pic>
        <p:nvPicPr>
          <p:cNvPr id="102" name="03March_Main.png" descr="03March_Main.png"/>
          <p:cNvPicPr>
            <a:picLocks/>
          </p:cNvPicPr>
          <p:nvPr/>
        </p:nvPicPr>
        <p:blipFill>
          <a:blip r:embed="rId5" cstate="print">
            <a:extLst>
              <a:ext uri="{28A0092B-C50C-407E-A947-70E740481C1C}">
                <a14:useLocalDpi xmlns:a14="http://schemas.microsoft.com/office/drawing/2010/main"/>
              </a:ext>
            </a:extLst>
          </a:blip>
          <a:srcRect l="14364" t="16509" r="20341" b="10437"/>
          <a:stretch>
            <a:fillRect/>
          </a:stretch>
        </p:blipFill>
        <p:spPr>
          <a:xfrm>
            <a:off x="6158852" y="1257880"/>
            <a:ext cx="3028553" cy="2356240"/>
          </a:xfrm>
          <a:prstGeom prst="rect">
            <a:avLst/>
          </a:prstGeom>
          <a:ln w="12700">
            <a:miter lim="400000"/>
          </a:ln>
        </p:spPr>
      </p:pic>
      <p:sp>
        <p:nvSpPr>
          <p:cNvPr id="103" name="Shape 178"/>
          <p:cNvSpPr txBox="1"/>
          <p:nvPr/>
        </p:nvSpPr>
        <p:spPr>
          <a:xfrm>
            <a:off x="132326" y="3623499"/>
            <a:ext cx="625218" cy="606645"/>
          </a:xfrm>
          <a:prstGeom prst="rect">
            <a:avLst/>
          </a:prstGeom>
          <a:ln w="25400">
            <a:miter lim="400000"/>
          </a:ln>
          <a:extLst>
            <a:ext uri="{C572A759-6A51-4108-AA02-DFA0A04FC94B}">
              <ma14:wrappingTextBoxFlag xmlns:ma14="http://schemas.microsoft.com/office/mac/drawingml/2011/main" xmlns="" val="1"/>
            </a:ext>
          </a:extLst>
        </p:spPr>
        <p:txBody>
          <a:bodyPr lIns="34289" tIns="34289" rIns="34289" bIns="34289"/>
          <a:lstStyle>
            <a:lvl1pPr>
              <a:defRPr sz="4800" b="1">
                <a:solidFill>
                  <a:srgbClr val="808080"/>
                </a:solidFill>
                <a:latin typeface="Arial"/>
                <a:ea typeface="Arial"/>
                <a:cs typeface="Arial"/>
                <a:sym typeface="Arial"/>
              </a:defRPr>
            </a:lvl1pPr>
          </a:lstStyle>
          <a:p>
            <a:r>
              <a:rPr sz="1800"/>
              <a:t>1955</a:t>
            </a:r>
          </a:p>
        </p:txBody>
      </p:sp>
      <p:sp>
        <p:nvSpPr>
          <p:cNvPr id="104" name="Shape 178"/>
          <p:cNvSpPr txBox="1"/>
          <p:nvPr/>
        </p:nvSpPr>
        <p:spPr>
          <a:xfrm>
            <a:off x="3325728" y="3623499"/>
            <a:ext cx="625218" cy="606645"/>
          </a:xfrm>
          <a:prstGeom prst="rect">
            <a:avLst/>
          </a:prstGeom>
          <a:ln w="25400">
            <a:miter lim="400000"/>
          </a:ln>
          <a:extLst>
            <a:ext uri="{C572A759-6A51-4108-AA02-DFA0A04FC94B}">
              <ma14:wrappingTextBoxFlag xmlns:ma14="http://schemas.microsoft.com/office/mac/drawingml/2011/main" xmlns="" val="1"/>
            </a:ext>
          </a:extLst>
        </p:spPr>
        <p:txBody>
          <a:bodyPr lIns="34289" tIns="34289" rIns="34289" bIns="34289"/>
          <a:lstStyle>
            <a:lvl1pPr>
              <a:defRPr sz="4800" b="1">
                <a:solidFill>
                  <a:srgbClr val="C50A38"/>
                </a:solidFill>
                <a:latin typeface="Arial"/>
                <a:ea typeface="Arial"/>
                <a:cs typeface="Arial"/>
                <a:sym typeface="Arial"/>
              </a:defRPr>
            </a:lvl1pPr>
          </a:lstStyle>
          <a:p>
            <a:r>
              <a:rPr sz="1800"/>
              <a:t>1991</a:t>
            </a:r>
          </a:p>
        </p:txBody>
      </p:sp>
      <p:pic>
        <p:nvPicPr>
          <p:cNvPr id="106" name="banner.png" descr="bann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0" y="4709200"/>
            <a:ext cx="9144000" cy="437714"/>
          </a:xfrm>
          <a:prstGeom prst="rect">
            <a:avLst/>
          </a:prstGeom>
          <a:ln w="12700">
            <a:miter lim="400000"/>
          </a:ln>
        </p:spPr>
      </p:pic>
      <p:sp>
        <p:nvSpPr>
          <p:cNvPr id="107" name="Line"/>
          <p:cNvSpPr/>
          <p:nvPr/>
        </p:nvSpPr>
        <p:spPr>
          <a:xfrm flipV="1">
            <a:off x="787619" y="3674986"/>
            <a:ext cx="0" cy="538708"/>
          </a:xfrm>
          <a:prstGeom prst="line">
            <a:avLst/>
          </a:prstGeom>
          <a:ln w="25400">
            <a:solidFill>
              <a:srgbClr val="A7A7A7"/>
            </a:solidFill>
          </a:ln>
        </p:spPr>
        <p:txBody>
          <a:bodyPr tIns="34290" bIns="34290"/>
          <a:lstStyle/>
          <a:p>
            <a:endParaRPr sz="675"/>
          </a:p>
        </p:txBody>
      </p:sp>
      <p:sp>
        <p:nvSpPr>
          <p:cNvPr id="108" name="Line"/>
          <p:cNvSpPr/>
          <p:nvPr/>
        </p:nvSpPr>
        <p:spPr>
          <a:xfrm flipV="1">
            <a:off x="3979211" y="3674986"/>
            <a:ext cx="0" cy="538708"/>
          </a:xfrm>
          <a:prstGeom prst="line">
            <a:avLst/>
          </a:prstGeom>
          <a:ln w="25400">
            <a:solidFill>
              <a:srgbClr val="A7A7A7"/>
            </a:solidFill>
          </a:ln>
        </p:spPr>
        <p:txBody>
          <a:bodyPr tIns="34290" bIns="34290"/>
          <a:lstStyle/>
          <a:p>
            <a:endParaRPr sz="675"/>
          </a:p>
        </p:txBody>
      </p:sp>
      <p:sp>
        <p:nvSpPr>
          <p:cNvPr id="26" name="Shape"/>
          <p:cNvSpPr/>
          <p:nvPr/>
        </p:nvSpPr>
        <p:spPr>
          <a:xfrm>
            <a:off x="2665614" y="1043590"/>
            <a:ext cx="3719026" cy="24492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00" y="21600"/>
                </a:lnTo>
                <a:lnTo>
                  <a:pt x="3807" y="21600"/>
                </a:lnTo>
                <a:lnTo>
                  <a:pt x="17793" y="21600"/>
                </a:lnTo>
                <a:lnTo>
                  <a:pt x="21600" y="21600"/>
                </a:lnTo>
                <a:lnTo>
                  <a:pt x="18800" y="0"/>
                </a:lnTo>
                <a:lnTo>
                  <a:pt x="17793" y="0"/>
                </a:lnTo>
                <a:lnTo>
                  <a:pt x="3807" y="0"/>
                </a:lnTo>
                <a:lnTo>
                  <a:pt x="0" y="0"/>
                </a:lnTo>
                <a:close/>
              </a:path>
            </a:pathLst>
          </a:custGeom>
          <a:solidFill>
            <a:srgbClr val="C50B37"/>
          </a:solidFill>
          <a:ln w="12700">
            <a:miter lim="400000"/>
          </a:ln>
        </p:spPr>
        <p:txBody>
          <a:bodyPr tIns="34290" bIns="34290" anchor="ctr"/>
          <a:lstStyle/>
          <a:p>
            <a:endParaRPr sz="675"/>
          </a:p>
        </p:txBody>
      </p:sp>
      <p:pic>
        <p:nvPicPr>
          <p:cNvPr id="27" name="NTU_12.png" descr="NTU_12.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2771328" y="1043583"/>
            <a:ext cx="3602832" cy="23721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99" y="21600"/>
                </a:lnTo>
                <a:lnTo>
                  <a:pt x="3839" y="21600"/>
                </a:lnTo>
                <a:lnTo>
                  <a:pt x="18275" y="21600"/>
                </a:lnTo>
                <a:lnTo>
                  <a:pt x="21600" y="21600"/>
                </a:lnTo>
                <a:lnTo>
                  <a:pt x="18801" y="0"/>
                </a:lnTo>
                <a:lnTo>
                  <a:pt x="17761" y="0"/>
                </a:lnTo>
                <a:lnTo>
                  <a:pt x="3325" y="0"/>
                </a:lnTo>
                <a:lnTo>
                  <a:pt x="0" y="0"/>
                </a:lnTo>
                <a:close/>
              </a:path>
            </a:pathLst>
          </a:custGeom>
          <a:ln w="12700">
            <a:miter lim="400000"/>
          </a:ln>
        </p:spPr>
      </p:pic>
      <p:pic>
        <p:nvPicPr>
          <p:cNvPr id="28" name="NTU_11.png" descr="NTU_11.png"/>
          <p:cNvPicPr>
            <a:picLocks noChangeAspect="1"/>
          </p:cNvPicPr>
          <p:nvPr/>
        </p:nvPicPr>
        <p:blipFill>
          <a:blip r:embed="rId8"/>
          <a:stretch>
            <a:fillRect/>
          </a:stretch>
        </p:blipFill>
        <p:spPr>
          <a:xfrm>
            <a:off x="2296494" y="644859"/>
            <a:ext cx="4809476" cy="2987887"/>
          </a:xfrm>
          <a:prstGeom prst="rect">
            <a:avLst/>
          </a:prstGeom>
          <a:ln w="12700">
            <a:miter lim="400000"/>
          </a:ln>
        </p:spPr>
      </p:pic>
      <p:sp>
        <p:nvSpPr>
          <p:cNvPr id="25" name="Shape 181"/>
          <p:cNvSpPr txBox="1">
            <a:spLocks/>
          </p:cNvSpPr>
          <p:nvPr/>
        </p:nvSpPr>
        <p:spPr>
          <a:xfrm>
            <a:off x="7440976" y="3623499"/>
            <a:ext cx="1594697" cy="49552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900" hangingPunct="0">
              <a:spcBef>
                <a:spcPts val="0"/>
              </a:spcBef>
              <a:buNone/>
            </a:pPr>
            <a:r>
              <a:rPr lang="en-US" sz="900" dirty="0">
                <a:solidFill>
                  <a:srgbClr val="535353"/>
                </a:solidFill>
                <a:ea typeface="Arial"/>
                <a:cs typeface="Arial"/>
                <a:sym typeface="Arial"/>
              </a:rPr>
              <a:t>Ranked  1st  in the world among universities below age 50 by QS </a:t>
            </a:r>
          </a:p>
        </p:txBody>
      </p:sp>
      <p:sp>
        <p:nvSpPr>
          <p:cNvPr id="29" name="Shape 178"/>
          <p:cNvSpPr txBox="1"/>
          <p:nvPr/>
        </p:nvSpPr>
        <p:spPr>
          <a:xfrm>
            <a:off x="6684041" y="3578591"/>
            <a:ext cx="849795" cy="150551"/>
          </a:xfrm>
          <a:prstGeom prst="rect">
            <a:avLst/>
          </a:prstGeom>
          <a:ln w="12700">
            <a:miter lim="400000"/>
          </a:ln>
          <a:extLst>
            <a:ext uri="{C572A759-6A51-4108-AA02-DFA0A04FC94B}">
              <ma14:wrappingTextBoxFlag xmlns="" xmlns:ma14="http://schemas.microsoft.com/office/mac/drawingml/2011/main" val="1"/>
            </a:ext>
          </a:extLst>
        </p:spPr>
        <p:txBody>
          <a:bodyPr lIns="17144" tIns="17144" rIns="17144" bIns="17144"/>
          <a:lstStyle>
            <a:lvl1pPr>
              <a:defRPr sz="2400" b="1">
                <a:solidFill>
                  <a:srgbClr val="0F56A6"/>
                </a:solidFill>
                <a:latin typeface="Arial"/>
                <a:ea typeface="Arial"/>
                <a:cs typeface="Arial"/>
                <a:sym typeface="Arial"/>
              </a:defRPr>
            </a:lvl1pPr>
          </a:lstStyle>
          <a:p>
            <a:r>
              <a:rPr sz="1500" dirty="0"/>
              <a:t>201</a:t>
            </a:r>
            <a:r>
              <a:rPr lang="en-US" sz="1500" dirty="0"/>
              <a:t>4-2019</a:t>
            </a:r>
            <a:endParaRPr sz="1500" dirty="0"/>
          </a:p>
        </p:txBody>
      </p:sp>
      <p:sp>
        <p:nvSpPr>
          <p:cNvPr id="31" name="Line"/>
          <p:cNvSpPr/>
          <p:nvPr/>
        </p:nvSpPr>
        <p:spPr>
          <a:xfrm flipV="1">
            <a:off x="7307688" y="3622952"/>
            <a:ext cx="0" cy="538708"/>
          </a:xfrm>
          <a:prstGeom prst="line">
            <a:avLst/>
          </a:prstGeom>
          <a:ln w="25400">
            <a:solidFill>
              <a:srgbClr val="A7A7A7"/>
            </a:solidFill>
          </a:ln>
        </p:spPr>
        <p:txBody>
          <a:bodyPr tIns="34290" bIns="34290"/>
          <a:lstStyle/>
          <a:p>
            <a:endParaRPr sz="675"/>
          </a:p>
        </p:txBody>
      </p:sp>
    </p:spTree>
    <p:extLst>
      <p:ext uri="{BB962C8B-B14F-4D97-AF65-F5344CB8AC3E}">
        <p14:creationId xmlns:p14="http://schemas.microsoft.com/office/powerpoint/2010/main" val="160321238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57647" y="26255"/>
            <a:ext cx="0" cy="419878"/>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29957" y="25717"/>
            <a:ext cx="0" cy="420416"/>
          </a:xfrm>
          <a:prstGeom prst="line">
            <a:avLst/>
          </a:prstGeom>
          <a:ln w="63500">
            <a:solidFill>
              <a:srgbClr val="000099"/>
            </a:solidFill>
          </a:ln>
          <a:effectLst/>
        </p:spPr>
        <p:style>
          <a:lnRef idx="2">
            <a:schemeClr val="accent1"/>
          </a:lnRef>
          <a:fillRef idx="0">
            <a:schemeClr val="accent1"/>
          </a:fillRef>
          <a:effectRef idx="1">
            <a:schemeClr val="accent1"/>
          </a:effectRef>
          <a:fontRef idx="minor">
            <a:schemeClr val="tx1"/>
          </a:fontRef>
        </p:style>
      </p:cxnSp>
      <p:pic>
        <p:nvPicPr>
          <p:cNvPr id="5" name="Picture 4" descr="A picture containing green, holding, screen, phone&#10;&#10;Description automatically generated">
            <a:extLst>
              <a:ext uri="{FF2B5EF4-FFF2-40B4-BE49-F238E27FC236}">
                <a16:creationId xmlns:a16="http://schemas.microsoft.com/office/drawing/2014/main" id="{BFCAAF10-CDF5-4CBE-902C-E48B1EBA749B}"/>
              </a:ext>
            </a:extLst>
          </p:cNvPr>
          <p:cNvPicPr>
            <a:picLocks noChangeAspect="1"/>
          </p:cNvPicPr>
          <p:nvPr/>
        </p:nvPicPr>
        <p:blipFill>
          <a:blip r:embed="rId2"/>
          <a:stretch>
            <a:fillRect/>
          </a:stretch>
        </p:blipFill>
        <p:spPr>
          <a:xfrm>
            <a:off x="1798014" y="26255"/>
            <a:ext cx="5547971" cy="4870210"/>
          </a:xfrm>
          <a:prstGeom prst="rect">
            <a:avLst/>
          </a:prstGeom>
        </p:spPr>
      </p:pic>
      <p:sp>
        <p:nvSpPr>
          <p:cNvPr id="8" name="Rectangle 7">
            <a:extLst>
              <a:ext uri="{FF2B5EF4-FFF2-40B4-BE49-F238E27FC236}">
                <a16:creationId xmlns:a16="http://schemas.microsoft.com/office/drawing/2014/main" id="{9439C548-914E-48E5-8638-39FFEC81D6FF}"/>
              </a:ext>
            </a:extLst>
          </p:cNvPr>
          <p:cNvSpPr/>
          <p:nvPr/>
        </p:nvSpPr>
        <p:spPr>
          <a:xfrm>
            <a:off x="1487010" y="144182"/>
            <a:ext cx="3269345" cy="40927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4" name="Title 1"/>
          <p:cNvSpPr txBox="1">
            <a:spLocks/>
          </p:cNvSpPr>
          <p:nvPr/>
        </p:nvSpPr>
        <p:spPr>
          <a:xfrm>
            <a:off x="444903" y="-61679"/>
            <a:ext cx="6045126" cy="642938"/>
          </a:xfrm>
          <a:prstGeom prst="rect">
            <a:avLst/>
          </a:prstGeom>
        </p:spPr>
        <p:txBody>
          <a:bodyPr vert="horz" lIns="68580" tIns="34290" rIns="68580" bIns="34290" rtlCol="0" anchor="ctr">
            <a:noAutofit/>
          </a:bodyPr>
          <a:lstStyle>
            <a:defPPr>
              <a:defRPr lang="en-US"/>
            </a:defPPr>
            <a:lvl1pPr>
              <a:spcBef>
                <a:spcPct val="0"/>
              </a:spcBef>
              <a:buNone/>
              <a:defRPr sz="2400" b="1">
                <a:solidFill>
                  <a:srgbClr val="000099"/>
                </a:solidFill>
                <a:latin typeface="Arial"/>
                <a:ea typeface="+mj-ea"/>
                <a:cs typeface="+mj-cs"/>
              </a:defRPr>
            </a:lvl1pPr>
          </a:lstStyle>
          <a:p>
            <a:r>
              <a:rPr lang="en-US" sz="1800" dirty="0">
                <a:solidFill>
                  <a:srgbClr val="181C62"/>
                </a:solidFill>
              </a:rPr>
              <a:t>Our Career Development Journey</a:t>
            </a:r>
          </a:p>
        </p:txBody>
      </p:sp>
    </p:spTree>
    <p:extLst>
      <p:ext uri="{BB962C8B-B14F-4D97-AF65-F5344CB8AC3E}">
        <p14:creationId xmlns:p14="http://schemas.microsoft.com/office/powerpoint/2010/main" val="3323088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hape 922"/>
          <p:cNvSpPr/>
          <p:nvPr/>
        </p:nvSpPr>
        <p:spPr>
          <a:xfrm>
            <a:off x="1600200" y="1314452"/>
            <a:ext cx="6000750" cy="2940203"/>
          </a:xfrm>
          <a:custGeom>
            <a:avLst/>
            <a:gdLst/>
            <a:ahLst/>
            <a:cxnLst>
              <a:cxn ang="0">
                <a:pos x="wd2" y="hd2"/>
              </a:cxn>
              <a:cxn ang="5400000">
                <a:pos x="wd2" y="hd2"/>
              </a:cxn>
              <a:cxn ang="10800000">
                <a:pos x="wd2" y="hd2"/>
              </a:cxn>
              <a:cxn ang="16200000">
                <a:pos x="wd2" y="hd2"/>
              </a:cxn>
            </a:cxnLst>
            <a:rect l="0" t="0" r="r" b="b"/>
            <a:pathLst>
              <a:path w="21600" h="21599" extrusionOk="0">
                <a:moveTo>
                  <a:pt x="8430" y="0"/>
                </a:moveTo>
                <a:cubicBezTo>
                  <a:pt x="8402" y="0"/>
                  <a:pt x="8360" y="65"/>
                  <a:pt x="8337" y="70"/>
                </a:cubicBezTo>
                <a:cubicBezTo>
                  <a:pt x="8308" y="76"/>
                  <a:pt x="8273" y="30"/>
                  <a:pt x="8238" y="25"/>
                </a:cubicBezTo>
                <a:cubicBezTo>
                  <a:pt x="8146" y="12"/>
                  <a:pt x="8057" y="45"/>
                  <a:pt x="7988" y="117"/>
                </a:cubicBezTo>
                <a:cubicBezTo>
                  <a:pt x="7969" y="108"/>
                  <a:pt x="7853" y="53"/>
                  <a:pt x="7843" y="150"/>
                </a:cubicBezTo>
                <a:cubicBezTo>
                  <a:pt x="7737" y="103"/>
                  <a:pt x="7597" y="139"/>
                  <a:pt x="7480" y="137"/>
                </a:cubicBezTo>
                <a:cubicBezTo>
                  <a:pt x="7392" y="28"/>
                  <a:pt x="7260" y="80"/>
                  <a:pt x="7106" y="55"/>
                </a:cubicBezTo>
                <a:cubicBezTo>
                  <a:pt x="7010" y="39"/>
                  <a:pt x="6910" y="14"/>
                  <a:pt x="6826" y="32"/>
                </a:cubicBezTo>
                <a:cubicBezTo>
                  <a:pt x="6806" y="37"/>
                  <a:pt x="6787" y="61"/>
                  <a:pt x="6769" y="65"/>
                </a:cubicBezTo>
                <a:cubicBezTo>
                  <a:pt x="6674" y="85"/>
                  <a:pt x="6583" y="31"/>
                  <a:pt x="6524" y="117"/>
                </a:cubicBezTo>
                <a:cubicBezTo>
                  <a:pt x="6375" y="76"/>
                  <a:pt x="6242" y="166"/>
                  <a:pt x="6093" y="180"/>
                </a:cubicBezTo>
                <a:cubicBezTo>
                  <a:pt x="6094" y="234"/>
                  <a:pt x="6144" y="245"/>
                  <a:pt x="6134" y="285"/>
                </a:cubicBezTo>
                <a:cubicBezTo>
                  <a:pt x="6103" y="326"/>
                  <a:pt x="6076" y="244"/>
                  <a:pt x="6051" y="210"/>
                </a:cubicBezTo>
                <a:cubicBezTo>
                  <a:pt x="5922" y="207"/>
                  <a:pt x="5832" y="283"/>
                  <a:pt x="5751" y="377"/>
                </a:cubicBezTo>
                <a:cubicBezTo>
                  <a:pt x="5754" y="423"/>
                  <a:pt x="5756" y="471"/>
                  <a:pt x="5787" y="462"/>
                </a:cubicBezTo>
                <a:cubicBezTo>
                  <a:pt x="5785" y="515"/>
                  <a:pt x="5798" y="539"/>
                  <a:pt x="5808" y="567"/>
                </a:cubicBezTo>
                <a:cubicBezTo>
                  <a:pt x="5873" y="621"/>
                  <a:pt x="5969" y="591"/>
                  <a:pt x="6025" y="577"/>
                </a:cubicBezTo>
                <a:cubicBezTo>
                  <a:pt x="5998" y="620"/>
                  <a:pt x="5953" y="581"/>
                  <a:pt x="5953" y="691"/>
                </a:cubicBezTo>
                <a:cubicBezTo>
                  <a:pt x="5857" y="678"/>
                  <a:pt x="5778" y="775"/>
                  <a:pt x="5694" y="754"/>
                </a:cubicBezTo>
                <a:cubicBezTo>
                  <a:pt x="5624" y="736"/>
                  <a:pt x="5548" y="631"/>
                  <a:pt x="5480" y="744"/>
                </a:cubicBezTo>
                <a:cubicBezTo>
                  <a:pt x="5499" y="853"/>
                  <a:pt x="5569" y="808"/>
                  <a:pt x="5626" y="826"/>
                </a:cubicBezTo>
                <a:cubicBezTo>
                  <a:pt x="5620" y="908"/>
                  <a:pt x="5568" y="898"/>
                  <a:pt x="5568" y="993"/>
                </a:cubicBezTo>
                <a:cubicBezTo>
                  <a:pt x="5663" y="1092"/>
                  <a:pt x="5854" y="1015"/>
                  <a:pt x="6000" y="1036"/>
                </a:cubicBezTo>
                <a:cubicBezTo>
                  <a:pt x="6072" y="1046"/>
                  <a:pt x="6197" y="1047"/>
                  <a:pt x="6218" y="921"/>
                </a:cubicBezTo>
                <a:cubicBezTo>
                  <a:pt x="6123" y="745"/>
                  <a:pt x="5904" y="969"/>
                  <a:pt x="5787" y="849"/>
                </a:cubicBezTo>
                <a:cubicBezTo>
                  <a:pt x="5892" y="757"/>
                  <a:pt x="6054" y="847"/>
                  <a:pt x="6167" y="796"/>
                </a:cubicBezTo>
                <a:cubicBezTo>
                  <a:pt x="6185" y="794"/>
                  <a:pt x="6184" y="832"/>
                  <a:pt x="6198" y="839"/>
                </a:cubicBezTo>
                <a:cubicBezTo>
                  <a:pt x="6268" y="806"/>
                  <a:pt x="6365" y="824"/>
                  <a:pt x="6400" y="721"/>
                </a:cubicBezTo>
                <a:cubicBezTo>
                  <a:pt x="6398" y="698"/>
                  <a:pt x="6373" y="718"/>
                  <a:pt x="6363" y="711"/>
                </a:cubicBezTo>
                <a:cubicBezTo>
                  <a:pt x="6396" y="673"/>
                  <a:pt x="6450" y="680"/>
                  <a:pt x="6472" y="619"/>
                </a:cubicBezTo>
                <a:cubicBezTo>
                  <a:pt x="6564" y="648"/>
                  <a:pt x="6586" y="576"/>
                  <a:pt x="6654" y="544"/>
                </a:cubicBezTo>
                <a:cubicBezTo>
                  <a:pt x="6663" y="486"/>
                  <a:pt x="6704" y="493"/>
                  <a:pt x="6721" y="452"/>
                </a:cubicBezTo>
                <a:cubicBezTo>
                  <a:pt x="6856" y="431"/>
                  <a:pt x="6963" y="351"/>
                  <a:pt x="7080" y="295"/>
                </a:cubicBezTo>
                <a:cubicBezTo>
                  <a:pt x="7076" y="318"/>
                  <a:pt x="7060" y="318"/>
                  <a:pt x="7059" y="347"/>
                </a:cubicBezTo>
                <a:cubicBezTo>
                  <a:pt x="7064" y="396"/>
                  <a:pt x="7105" y="372"/>
                  <a:pt x="7132" y="377"/>
                </a:cubicBezTo>
                <a:cubicBezTo>
                  <a:pt x="7088" y="491"/>
                  <a:pt x="7001" y="436"/>
                  <a:pt x="6925" y="462"/>
                </a:cubicBezTo>
                <a:cubicBezTo>
                  <a:pt x="6842" y="490"/>
                  <a:pt x="6751" y="524"/>
                  <a:pt x="6685" y="567"/>
                </a:cubicBezTo>
                <a:cubicBezTo>
                  <a:pt x="6706" y="637"/>
                  <a:pt x="6765" y="630"/>
                  <a:pt x="6800" y="671"/>
                </a:cubicBezTo>
                <a:cubicBezTo>
                  <a:pt x="6775" y="705"/>
                  <a:pt x="6706" y="649"/>
                  <a:pt x="6695" y="711"/>
                </a:cubicBezTo>
                <a:cubicBezTo>
                  <a:pt x="6725" y="749"/>
                  <a:pt x="6740" y="815"/>
                  <a:pt x="6769" y="839"/>
                </a:cubicBezTo>
                <a:cubicBezTo>
                  <a:pt x="6858" y="914"/>
                  <a:pt x="7006" y="783"/>
                  <a:pt x="7116" y="826"/>
                </a:cubicBezTo>
                <a:cubicBezTo>
                  <a:pt x="7152" y="840"/>
                  <a:pt x="7173" y="899"/>
                  <a:pt x="7210" y="889"/>
                </a:cubicBezTo>
                <a:cubicBezTo>
                  <a:pt x="7190" y="961"/>
                  <a:pt x="7231" y="973"/>
                  <a:pt x="7241" y="1016"/>
                </a:cubicBezTo>
                <a:cubicBezTo>
                  <a:pt x="7247" y="1073"/>
                  <a:pt x="7207" y="1036"/>
                  <a:pt x="7205" y="1078"/>
                </a:cubicBezTo>
                <a:cubicBezTo>
                  <a:pt x="7208" y="1133"/>
                  <a:pt x="7242" y="1056"/>
                  <a:pt x="7246" y="1108"/>
                </a:cubicBezTo>
                <a:cubicBezTo>
                  <a:pt x="7248" y="1258"/>
                  <a:pt x="7190" y="1290"/>
                  <a:pt x="7173" y="1403"/>
                </a:cubicBezTo>
                <a:cubicBezTo>
                  <a:pt x="7180" y="1477"/>
                  <a:pt x="7240" y="1460"/>
                  <a:pt x="7272" y="1433"/>
                </a:cubicBezTo>
                <a:cubicBezTo>
                  <a:pt x="7290" y="1477"/>
                  <a:pt x="7330" y="1479"/>
                  <a:pt x="7351" y="1518"/>
                </a:cubicBezTo>
                <a:cubicBezTo>
                  <a:pt x="7319" y="1543"/>
                  <a:pt x="7262" y="1479"/>
                  <a:pt x="7210" y="1495"/>
                </a:cubicBezTo>
                <a:cubicBezTo>
                  <a:pt x="7175" y="1577"/>
                  <a:pt x="7092" y="1653"/>
                  <a:pt x="7168" y="1735"/>
                </a:cubicBezTo>
                <a:cubicBezTo>
                  <a:pt x="7231" y="1739"/>
                  <a:pt x="7296" y="1695"/>
                  <a:pt x="7313" y="1642"/>
                </a:cubicBezTo>
                <a:cubicBezTo>
                  <a:pt x="7328" y="1713"/>
                  <a:pt x="7289" y="1757"/>
                  <a:pt x="7272" y="1800"/>
                </a:cubicBezTo>
                <a:cubicBezTo>
                  <a:pt x="7208" y="1784"/>
                  <a:pt x="7177" y="1826"/>
                  <a:pt x="7147" y="1882"/>
                </a:cubicBezTo>
                <a:cubicBezTo>
                  <a:pt x="7131" y="1912"/>
                  <a:pt x="7108" y="1927"/>
                  <a:pt x="7096" y="1967"/>
                </a:cubicBezTo>
                <a:cubicBezTo>
                  <a:pt x="7079" y="2025"/>
                  <a:pt x="7084" y="2103"/>
                  <a:pt x="7059" y="2154"/>
                </a:cubicBezTo>
                <a:cubicBezTo>
                  <a:pt x="7064" y="2211"/>
                  <a:pt x="7082" y="2239"/>
                  <a:pt x="7090" y="2289"/>
                </a:cubicBezTo>
                <a:cubicBezTo>
                  <a:pt x="7090" y="2390"/>
                  <a:pt x="7075" y="2553"/>
                  <a:pt x="7122" y="2613"/>
                </a:cubicBezTo>
                <a:cubicBezTo>
                  <a:pt x="7108" y="2768"/>
                  <a:pt x="7167" y="2857"/>
                  <a:pt x="7205" y="2938"/>
                </a:cubicBezTo>
                <a:cubicBezTo>
                  <a:pt x="7232" y="2945"/>
                  <a:pt x="7243" y="2922"/>
                  <a:pt x="7262" y="2916"/>
                </a:cubicBezTo>
                <a:cubicBezTo>
                  <a:pt x="7295" y="2945"/>
                  <a:pt x="7322" y="2984"/>
                  <a:pt x="7334" y="3053"/>
                </a:cubicBezTo>
                <a:cubicBezTo>
                  <a:pt x="7373" y="3053"/>
                  <a:pt x="7406" y="3096"/>
                  <a:pt x="7449" y="3053"/>
                </a:cubicBezTo>
                <a:cubicBezTo>
                  <a:pt x="7490" y="2924"/>
                  <a:pt x="7557" y="2844"/>
                  <a:pt x="7579" y="2676"/>
                </a:cubicBezTo>
                <a:cubicBezTo>
                  <a:pt x="7623" y="2636"/>
                  <a:pt x="7655" y="2573"/>
                  <a:pt x="7698" y="2531"/>
                </a:cubicBezTo>
                <a:cubicBezTo>
                  <a:pt x="7701" y="2437"/>
                  <a:pt x="7759" y="2428"/>
                  <a:pt x="7745" y="2331"/>
                </a:cubicBezTo>
                <a:cubicBezTo>
                  <a:pt x="7773" y="2321"/>
                  <a:pt x="7791" y="2293"/>
                  <a:pt x="7802" y="2249"/>
                </a:cubicBezTo>
                <a:cubicBezTo>
                  <a:pt x="7928" y="2276"/>
                  <a:pt x="7994" y="2182"/>
                  <a:pt x="8088" y="2144"/>
                </a:cubicBezTo>
                <a:cubicBezTo>
                  <a:pt x="8153" y="2089"/>
                  <a:pt x="8202" y="1925"/>
                  <a:pt x="8285" y="1892"/>
                </a:cubicBezTo>
                <a:cubicBezTo>
                  <a:pt x="8304" y="1884"/>
                  <a:pt x="8326" y="1896"/>
                  <a:pt x="8347" y="1892"/>
                </a:cubicBezTo>
                <a:cubicBezTo>
                  <a:pt x="8406" y="1882"/>
                  <a:pt x="8454" y="1856"/>
                  <a:pt x="8525" y="1840"/>
                </a:cubicBezTo>
                <a:cubicBezTo>
                  <a:pt x="8583" y="1826"/>
                  <a:pt x="8629" y="1774"/>
                  <a:pt x="8680" y="1735"/>
                </a:cubicBezTo>
                <a:cubicBezTo>
                  <a:pt x="8730" y="1696"/>
                  <a:pt x="8787" y="1674"/>
                  <a:pt x="8831" y="1600"/>
                </a:cubicBezTo>
                <a:cubicBezTo>
                  <a:pt x="8780" y="1577"/>
                  <a:pt x="8653" y="1609"/>
                  <a:pt x="8696" y="1465"/>
                </a:cubicBezTo>
                <a:cubicBezTo>
                  <a:pt x="8730" y="1446"/>
                  <a:pt x="8726" y="1541"/>
                  <a:pt x="8758" y="1568"/>
                </a:cubicBezTo>
                <a:cubicBezTo>
                  <a:pt x="8789" y="1595"/>
                  <a:pt x="8822" y="1563"/>
                  <a:pt x="8862" y="1580"/>
                </a:cubicBezTo>
                <a:cubicBezTo>
                  <a:pt x="8890" y="1550"/>
                  <a:pt x="8894" y="1412"/>
                  <a:pt x="8872" y="1370"/>
                </a:cubicBezTo>
                <a:cubicBezTo>
                  <a:pt x="8886" y="1319"/>
                  <a:pt x="8906" y="1279"/>
                  <a:pt x="8908" y="1203"/>
                </a:cubicBezTo>
                <a:cubicBezTo>
                  <a:pt x="8946" y="1166"/>
                  <a:pt x="9013" y="1196"/>
                  <a:pt x="9002" y="1078"/>
                </a:cubicBezTo>
                <a:cubicBezTo>
                  <a:pt x="9030" y="1078"/>
                  <a:pt x="9060" y="1083"/>
                  <a:pt x="9074" y="1056"/>
                </a:cubicBezTo>
                <a:cubicBezTo>
                  <a:pt x="9056" y="979"/>
                  <a:pt x="9091" y="930"/>
                  <a:pt x="9079" y="826"/>
                </a:cubicBezTo>
                <a:cubicBezTo>
                  <a:pt x="9078" y="772"/>
                  <a:pt x="9031" y="814"/>
                  <a:pt x="9017" y="786"/>
                </a:cubicBezTo>
                <a:cubicBezTo>
                  <a:pt x="9044" y="695"/>
                  <a:pt x="9119" y="788"/>
                  <a:pt x="9162" y="754"/>
                </a:cubicBezTo>
                <a:cubicBezTo>
                  <a:pt x="9162" y="742"/>
                  <a:pt x="9165" y="736"/>
                  <a:pt x="9169" y="734"/>
                </a:cubicBezTo>
                <a:cubicBezTo>
                  <a:pt x="9177" y="599"/>
                  <a:pt x="9102" y="625"/>
                  <a:pt x="9074" y="562"/>
                </a:cubicBezTo>
                <a:cubicBezTo>
                  <a:pt x="9093" y="475"/>
                  <a:pt x="9183" y="559"/>
                  <a:pt x="9184" y="399"/>
                </a:cubicBezTo>
                <a:cubicBezTo>
                  <a:pt x="9199" y="399"/>
                  <a:pt x="9215" y="399"/>
                  <a:pt x="9231" y="399"/>
                </a:cubicBezTo>
                <a:cubicBezTo>
                  <a:pt x="9316" y="320"/>
                  <a:pt x="9429" y="267"/>
                  <a:pt x="9526" y="195"/>
                </a:cubicBezTo>
                <a:cubicBezTo>
                  <a:pt x="9390" y="80"/>
                  <a:pt x="9201" y="235"/>
                  <a:pt x="9086" y="177"/>
                </a:cubicBezTo>
                <a:cubicBezTo>
                  <a:pt x="9082" y="119"/>
                  <a:pt x="9110" y="124"/>
                  <a:pt x="9126" y="105"/>
                </a:cubicBezTo>
                <a:cubicBezTo>
                  <a:pt x="9102" y="32"/>
                  <a:pt x="9051" y="77"/>
                  <a:pt x="9012" y="65"/>
                </a:cubicBezTo>
                <a:cubicBezTo>
                  <a:pt x="8989" y="58"/>
                  <a:pt x="8963" y="26"/>
                  <a:pt x="8934" y="17"/>
                </a:cubicBezTo>
                <a:cubicBezTo>
                  <a:pt x="8882" y="3"/>
                  <a:pt x="8816" y="0"/>
                  <a:pt x="8789" y="0"/>
                </a:cubicBezTo>
                <a:cubicBezTo>
                  <a:pt x="8669" y="0"/>
                  <a:pt x="8550" y="0"/>
                  <a:pt x="8430" y="0"/>
                </a:cubicBezTo>
                <a:close/>
                <a:moveTo>
                  <a:pt x="14139" y="240"/>
                </a:moveTo>
                <a:cubicBezTo>
                  <a:pt x="14084" y="244"/>
                  <a:pt x="14037" y="281"/>
                  <a:pt x="14019" y="379"/>
                </a:cubicBezTo>
                <a:cubicBezTo>
                  <a:pt x="14042" y="446"/>
                  <a:pt x="14082" y="420"/>
                  <a:pt x="14118" y="432"/>
                </a:cubicBezTo>
                <a:cubicBezTo>
                  <a:pt x="14238" y="473"/>
                  <a:pt x="14379" y="576"/>
                  <a:pt x="14508" y="514"/>
                </a:cubicBezTo>
                <a:cubicBezTo>
                  <a:pt x="14480" y="393"/>
                  <a:pt x="14409" y="355"/>
                  <a:pt x="14320" y="357"/>
                </a:cubicBezTo>
                <a:cubicBezTo>
                  <a:pt x="14310" y="342"/>
                  <a:pt x="14310" y="307"/>
                  <a:pt x="14304" y="285"/>
                </a:cubicBezTo>
                <a:cubicBezTo>
                  <a:pt x="14256" y="261"/>
                  <a:pt x="14194" y="235"/>
                  <a:pt x="14139" y="240"/>
                </a:cubicBezTo>
                <a:close/>
                <a:moveTo>
                  <a:pt x="10890" y="320"/>
                </a:moveTo>
                <a:cubicBezTo>
                  <a:pt x="10836" y="325"/>
                  <a:pt x="10789" y="428"/>
                  <a:pt x="10734" y="382"/>
                </a:cubicBezTo>
                <a:cubicBezTo>
                  <a:pt x="10714" y="378"/>
                  <a:pt x="10721" y="425"/>
                  <a:pt x="10698" y="414"/>
                </a:cubicBezTo>
                <a:cubicBezTo>
                  <a:pt x="10638" y="385"/>
                  <a:pt x="10536" y="386"/>
                  <a:pt x="10484" y="434"/>
                </a:cubicBezTo>
                <a:cubicBezTo>
                  <a:pt x="10503" y="542"/>
                  <a:pt x="10555" y="586"/>
                  <a:pt x="10614" y="612"/>
                </a:cubicBezTo>
                <a:cubicBezTo>
                  <a:pt x="10639" y="746"/>
                  <a:pt x="10710" y="789"/>
                  <a:pt x="10796" y="801"/>
                </a:cubicBezTo>
                <a:cubicBezTo>
                  <a:pt x="10814" y="707"/>
                  <a:pt x="10873" y="659"/>
                  <a:pt x="10884" y="582"/>
                </a:cubicBezTo>
                <a:cubicBezTo>
                  <a:pt x="10946" y="561"/>
                  <a:pt x="10956" y="640"/>
                  <a:pt x="10962" y="706"/>
                </a:cubicBezTo>
                <a:cubicBezTo>
                  <a:pt x="11029" y="675"/>
                  <a:pt x="11095" y="784"/>
                  <a:pt x="11123" y="644"/>
                </a:cubicBezTo>
                <a:cubicBezTo>
                  <a:pt x="11052" y="581"/>
                  <a:pt x="10978" y="525"/>
                  <a:pt x="10905" y="467"/>
                </a:cubicBezTo>
                <a:cubicBezTo>
                  <a:pt x="11015" y="484"/>
                  <a:pt x="11169" y="548"/>
                  <a:pt x="11228" y="392"/>
                </a:cubicBezTo>
                <a:cubicBezTo>
                  <a:pt x="11174" y="329"/>
                  <a:pt x="11082" y="360"/>
                  <a:pt x="11030" y="320"/>
                </a:cubicBezTo>
                <a:cubicBezTo>
                  <a:pt x="10989" y="396"/>
                  <a:pt x="10942" y="314"/>
                  <a:pt x="10890" y="320"/>
                </a:cubicBezTo>
                <a:close/>
                <a:moveTo>
                  <a:pt x="14548" y="399"/>
                </a:moveTo>
                <a:cubicBezTo>
                  <a:pt x="14540" y="466"/>
                  <a:pt x="14530" y="525"/>
                  <a:pt x="14539" y="577"/>
                </a:cubicBezTo>
                <a:cubicBezTo>
                  <a:pt x="14603" y="587"/>
                  <a:pt x="14723" y="570"/>
                  <a:pt x="14787" y="514"/>
                </a:cubicBezTo>
                <a:cubicBezTo>
                  <a:pt x="14736" y="418"/>
                  <a:pt x="14642" y="409"/>
                  <a:pt x="14548" y="399"/>
                </a:cubicBezTo>
                <a:close/>
                <a:moveTo>
                  <a:pt x="5273" y="409"/>
                </a:moveTo>
                <a:cubicBezTo>
                  <a:pt x="5265" y="455"/>
                  <a:pt x="5252" y="492"/>
                  <a:pt x="5242" y="534"/>
                </a:cubicBezTo>
                <a:cubicBezTo>
                  <a:pt x="5272" y="557"/>
                  <a:pt x="5323" y="538"/>
                  <a:pt x="5361" y="544"/>
                </a:cubicBezTo>
                <a:cubicBezTo>
                  <a:pt x="5383" y="597"/>
                  <a:pt x="5429" y="604"/>
                  <a:pt x="5482" y="597"/>
                </a:cubicBezTo>
                <a:cubicBezTo>
                  <a:pt x="5486" y="547"/>
                  <a:pt x="5511" y="541"/>
                  <a:pt x="5506" y="472"/>
                </a:cubicBezTo>
                <a:cubicBezTo>
                  <a:pt x="5442" y="413"/>
                  <a:pt x="5366" y="385"/>
                  <a:pt x="5273" y="409"/>
                </a:cubicBezTo>
                <a:close/>
                <a:moveTo>
                  <a:pt x="5586" y="479"/>
                </a:moveTo>
                <a:cubicBezTo>
                  <a:pt x="5548" y="479"/>
                  <a:pt x="5516" y="508"/>
                  <a:pt x="5520" y="604"/>
                </a:cubicBezTo>
                <a:cubicBezTo>
                  <a:pt x="5557" y="663"/>
                  <a:pt x="5683" y="708"/>
                  <a:pt x="5717" y="614"/>
                </a:cubicBezTo>
                <a:cubicBezTo>
                  <a:pt x="5712" y="584"/>
                  <a:pt x="5680" y="609"/>
                  <a:pt x="5676" y="574"/>
                </a:cubicBezTo>
                <a:cubicBezTo>
                  <a:pt x="5675" y="547"/>
                  <a:pt x="5696" y="565"/>
                  <a:pt x="5691" y="532"/>
                </a:cubicBezTo>
                <a:cubicBezTo>
                  <a:pt x="5668" y="510"/>
                  <a:pt x="5624" y="480"/>
                  <a:pt x="5586" y="479"/>
                </a:cubicBezTo>
                <a:close/>
                <a:moveTo>
                  <a:pt x="4761" y="564"/>
                </a:moveTo>
                <a:cubicBezTo>
                  <a:pt x="4746" y="560"/>
                  <a:pt x="4733" y="565"/>
                  <a:pt x="4726" y="604"/>
                </a:cubicBezTo>
                <a:cubicBezTo>
                  <a:pt x="4793" y="723"/>
                  <a:pt x="4957" y="673"/>
                  <a:pt x="5001" y="574"/>
                </a:cubicBezTo>
                <a:cubicBezTo>
                  <a:pt x="4942" y="535"/>
                  <a:pt x="4866" y="588"/>
                  <a:pt x="4809" y="584"/>
                </a:cubicBezTo>
                <a:cubicBezTo>
                  <a:pt x="4793" y="583"/>
                  <a:pt x="4776" y="568"/>
                  <a:pt x="4761" y="564"/>
                </a:cubicBezTo>
                <a:close/>
                <a:moveTo>
                  <a:pt x="4617" y="639"/>
                </a:moveTo>
                <a:cubicBezTo>
                  <a:pt x="4587" y="641"/>
                  <a:pt x="4555" y="650"/>
                  <a:pt x="4526" y="656"/>
                </a:cubicBezTo>
                <a:cubicBezTo>
                  <a:pt x="4446" y="673"/>
                  <a:pt x="4342" y="743"/>
                  <a:pt x="4267" y="781"/>
                </a:cubicBezTo>
                <a:cubicBezTo>
                  <a:pt x="4242" y="794"/>
                  <a:pt x="4213" y="767"/>
                  <a:pt x="4210" y="844"/>
                </a:cubicBezTo>
                <a:cubicBezTo>
                  <a:pt x="4250" y="840"/>
                  <a:pt x="4287" y="878"/>
                  <a:pt x="4324" y="876"/>
                </a:cubicBezTo>
                <a:cubicBezTo>
                  <a:pt x="4384" y="873"/>
                  <a:pt x="4442" y="759"/>
                  <a:pt x="4490" y="834"/>
                </a:cubicBezTo>
                <a:cubicBezTo>
                  <a:pt x="4458" y="874"/>
                  <a:pt x="4402" y="867"/>
                  <a:pt x="4386" y="939"/>
                </a:cubicBezTo>
                <a:cubicBezTo>
                  <a:pt x="4419" y="983"/>
                  <a:pt x="4492" y="946"/>
                  <a:pt x="4500" y="1041"/>
                </a:cubicBezTo>
                <a:cubicBezTo>
                  <a:pt x="4597" y="1073"/>
                  <a:pt x="4696" y="986"/>
                  <a:pt x="4787" y="978"/>
                </a:cubicBezTo>
                <a:cubicBezTo>
                  <a:pt x="4883" y="971"/>
                  <a:pt x="4987" y="1002"/>
                  <a:pt x="5030" y="834"/>
                </a:cubicBezTo>
                <a:cubicBezTo>
                  <a:pt x="5011" y="788"/>
                  <a:pt x="4963" y="834"/>
                  <a:pt x="4942" y="811"/>
                </a:cubicBezTo>
                <a:cubicBezTo>
                  <a:pt x="4943" y="772"/>
                  <a:pt x="4969" y="782"/>
                  <a:pt x="4963" y="729"/>
                </a:cubicBezTo>
                <a:cubicBezTo>
                  <a:pt x="4879" y="723"/>
                  <a:pt x="4819" y="767"/>
                  <a:pt x="4797" y="886"/>
                </a:cubicBezTo>
                <a:cubicBezTo>
                  <a:pt x="4735" y="850"/>
                  <a:pt x="4699" y="761"/>
                  <a:pt x="4625" y="749"/>
                </a:cubicBezTo>
                <a:cubicBezTo>
                  <a:pt x="4640" y="702"/>
                  <a:pt x="4684" y="716"/>
                  <a:pt x="4697" y="666"/>
                </a:cubicBezTo>
                <a:cubicBezTo>
                  <a:pt x="4674" y="644"/>
                  <a:pt x="4646" y="638"/>
                  <a:pt x="4617" y="639"/>
                </a:cubicBezTo>
                <a:close/>
                <a:moveTo>
                  <a:pt x="14761" y="644"/>
                </a:moveTo>
                <a:cubicBezTo>
                  <a:pt x="14735" y="652"/>
                  <a:pt x="14712" y="671"/>
                  <a:pt x="14690" y="706"/>
                </a:cubicBezTo>
                <a:cubicBezTo>
                  <a:pt x="14678" y="749"/>
                  <a:pt x="14701" y="754"/>
                  <a:pt x="14690" y="779"/>
                </a:cubicBezTo>
                <a:cubicBezTo>
                  <a:pt x="14629" y="757"/>
                  <a:pt x="14612" y="823"/>
                  <a:pt x="14571" y="841"/>
                </a:cubicBezTo>
                <a:cubicBezTo>
                  <a:pt x="14516" y="772"/>
                  <a:pt x="14438" y="839"/>
                  <a:pt x="14367" y="831"/>
                </a:cubicBezTo>
                <a:cubicBezTo>
                  <a:pt x="14357" y="846"/>
                  <a:pt x="14357" y="881"/>
                  <a:pt x="14341" y="884"/>
                </a:cubicBezTo>
                <a:cubicBezTo>
                  <a:pt x="14270" y="879"/>
                  <a:pt x="14217" y="912"/>
                  <a:pt x="14170" y="956"/>
                </a:cubicBezTo>
                <a:cubicBezTo>
                  <a:pt x="14134" y="954"/>
                  <a:pt x="14104" y="961"/>
                  <a:pt x="14103" y="1028"/>
                </a:cubicBezTo>
                <a:cubicBezTo>
                  <a:pt x="14122" y="1057"/>
                  <a:pt x="14142" y="1084"/>
                  <a:pt x="14160" y="1113"/>
                </a:cubicBezTo>
                <a:cubicBezTo>
                  <a:pt x="14086" y="1154"/>
                  <a:pt x="13983" y="1134"/>
                  <a:pt x="13901" y="1156"/>
                </a:cubicBezTo>
                <a:cubicBezTo>
                  <a:pt x="13895" y="1261"/>
                  <a:pt x="13975" y="1249"/>
                  <a:pt x="13963" y="1333"/>
                </a:cubicBezTo>
                <a:cubicBezTo>
                  <a:pt x="13904" y="1321"/>
                  <a:pt x="13859" y="1283"/>
                  <a:pt x="13796" y="1281"/>
                </a:cubicBezTo>
                <a:cubicBezTo>
                  <a:pt x="13776" y="1313"/>
                  <a:pt x="13770" y="1374"/>
                  <a:pt x="13739" y="1385"/>
                </a:cubicBezTo>
                <a:cubicBezTo>
                  <a:pt x="13735" y="1292"/>
                  <a:pt x="13713" y="1236"/>
                  <a:pt x="13661" y="1238"/>
                </a:cubicBezTo>
                <a:cubicBezTo>
                  <a:pt x="13657" y="1291"/>
                  <a:pt x="13676" y="1300"/>
                  <a:pt x="13677" y="1343"/>
                </a:cubicBezTo>
                <a:cubicBezTo>
                  <a:pt x="13640" y="1351"/>
                  <a:pt x="13634" y="1423"/>
                  <a:pt x="13609" y="1458"/>
                </a:cubicBezTo>
                <a:cubicBezTo>
                  <a:pt x="13573" y="1443"/>
                  <a:pt x="13599" y="1302"/>
                  <a:pt x="13578" y="1258"/>
                </a:cubicBezTo>
                <a:cubicBezTo>
                  <a:pt x="13504" y="1267"/>
                  <a:pt x="13486" y="1111"/>
                  <a:pt x="13407" y="1166"/>
                </a:cubicBezTo>
                <a:cubicBezTo>
                  <a:pt x="13401" y="1214"/>
                  <a:pt x="13384" y="1239"/>
                  <a:pt x="13371" y="1271"/>
                </a:cubicBezTo>
                <a:cubicBezTo>
                  <a:pt x="13370" y="1315"/>
                  <a:pt x="13384" y="1325"/>
                  <a:pt x="13381" y="1373"/>
                </a:cubicBezTo>
                <a:cubicBezTo>
                  <a:pt x="13371" y="1436"/>
                  <a:pt x="13320" y="1418"/>
                  <a:pt x="13319" y="1500"/>
                </a:cubicBezTo>
                <a:cubicBezTo>
                  <a:pt x="13317" y="1553"/>
                  <a:pt x="13353" y="1527"/>
                  <a:pt x="13360" y="1563"/>
                </a:cubicBezTo>
                <a:cubicBezTo>
                  <a:pt x="13372" y="1589"/>
                  <a:pt x="13358" y="1671"/>
                  <a:pt x="13371" y="1697"/>
                </a:cubicBezTo>
                <a:cubicBezTo>
                  <a:pt x="13388" y="1718"/>
                  <a:pt x="13407" y="1702"/>
                  <a:pt x="13417" y="1697"/>
                </a:cubicBezTo>
                <a:cubicBezTo>
                  <a:pt x="13438" y="1760"/>
                  <a:pt x="13490" y="1762"/>
                  <a:pt x="13506" y="1835"/>
                </a:cubicBezTo>
                <a:cubicBezTo>
                  <a:pt x="13382" y="1767"/>
                  <a:pt x="13239" y="1646"/>
                  <a:pt x="13064" y="1645"/>
                </a:cubicBezTo>
                <a:cubicBezTo>
                  <a:pt x="13024" y="1616"/>
                  <a:pt x="12945" y="1494"/>
                  <a:pt x="12924" y="1615"/>
                </a:cubicBezTo>
                <a:cubicBezTo>
                  <a:pt x="12965" y="1693"/>
                  <a:pt x="13056" y="1669"/>
                  <a:pt x="13074" y="1792"/>
                </a:cubicBezTo>
                <a:cubicBezTo>
                  <a:pt x="13048" y="1837"/>
                  <a:pt x="13032" y="1766"/>
                  <a:pt x="13007" y="1760"/>
                </a:cubicBezTo>
                <a:cubicBezTo>
                  <a:pt x="12932" y="1742"/>
                  <a:pt x="12834" y="1842"/>
                  <a:pt x="12768" y="1865"/>
                </a:cubicBezTo>
                <a:cubicBezTo>
                  <a:pt x="12750" y="1840"/>
                  <a:pt x="12757" y="1773"/>
                  <a:pt x="12779" y="1770"/>
                </a:cubicBezTo>
                <a:cubicBezTo>
                  <a:pt x="12660" y="1734"/>
                  <a:pt x="12592" y="1891"/>
                  <a:pt x="12482" y="1907"/>
                </a:cubicBezTo>
                <a:cubicBezTo>
                  <a:pt x="12477" y="1938"/>
                  <a:pt x="12459" y="1943"/>
                  <a:pt x="12446" y="1959"/>
                </a:cubicBezTo>
                <a:cubicBezTo>
                  <a:pt x="12437" y="1985"/>
                  <a:pt x="12446" y="2049"/>
                  <a:pt x="12425" y="2052"/>
                </a:cubicBezTo>
                <a:cubicBezTo>
                  <a:pt x="12372" y="2064"/>
                  <a:pt x="12346" y="2022"/>
                  <a:pt x="12321" y="1979"/>
                </a:cubicBezTo>
                <a:cubicBezTo>
                  <a:pt x="12340" y="1948"/>
                  <a:pt x="12378" y="1955"/>
                  <a:pt x="12394" y="1917"/>
                </a:cubicBezTo>
                <a:cubicBezTo>
                  <a:pt x="12360" y="1788"/>
                  <a:pt x="12259" y="1841"/>
                  <a:pt x="12187" y="1802"/>
                </a:cubicBezTo>
                <a:cubicBezTo>
                  <a:pt x="12198" y="1876"/>
                  <a:pt x="12262" y="1878"/>
                  <a:pt x="12233" y="2002"/>
                </a:cubicBezTo>
                <a:cubicBezTo>
                  <a:pt x="12237" y="2052"/>
                  <a:pt x="12279" y="2028"/>
                  <a:pt x="12275" y="2094"/>
                </a:cubicBezTo>
                <a:cubicBezTo>
                  <a:pt x="12253" y="2169"/>
                  <a:pt x="12207" y="2087"/>
                  <a:pt x="12166" y="2104"/>
                </a:cubicBezTo>
                <a:cubicBezTo>
                  <a:pt x="12136" y="2172"/>
                  <a:pt x="12070" y="2169"/>
                  <a:pt x="12052" y="2262"/>
                </a:cubicBezTo>
                <a:cubicBezTo>
                  <a:pt x="12052" y="2310"/>
                  <a:pt x="12081" y="2300"/>
                  <a:pt x="12078" y="2356"/>
                </a:cubicBezTo>
                <a:cubicBezTo>
                  <a:pt x="12017" y="2384"/>
                  <a:pt x="11971" y="2293"/>
                  <a:pt x="11911" y="2284"/>
                </a:cubicBezTo>
                <a:cubicBezTo>
                  <a:pt x="11908" y="2316"/>
                  <a:pt x="11889" y="2316"/>
                  <a:pt x="11890" y="2356"/>
                </a:cubicBezTo>
                <a:cubicBezTo>
                  <a:pt x="11897" y="2430"/>
                  <a:pt x="11953" y="2404"/>
                  <a:pt x="11968" y="2461"/>
                </a:cubicBezTo>
                <a:cubicBezTo>
                  <a:pt x="11890" y="2464"/>
                  <a:pt x="11787" y="2388"/>
                  <a:pt x="11802" y="2199"/>
                </a:cubicBezTo>
                <a:cubicBezTo>
                  <a:pt x="11789" y="2156"/>
                  <a:pt x="11754" y="2158"/>
                  <a:pt x="11740" y="2117"/>
                </a:cubicBezTo>
                <a:cubicBezTo>
                  <a:pt x="11774" y="2120"/>
                  <a:pt x="11894" y="2172"/>
                  <a:pt x="11942" y="2189"/>
                </a:cubicBezTo>
                <a:cubicBezTo>
                  <a:pt x="12026" y="2219"/>
                  <a:pt x="12121" y="2138"/>
                  <a:pt x="12124" y="2052"/>
                </a:cubicBezTo>
                <a:cubicBezTo>
                  <a:pt x="12126" y="1994"/>
                  <a:pt x="12103" y="1996"/>
                  <a:pt x="12097" y="1937"/>
                </a:cubicBezTo>
                <a:cubicBezTo>
                  <a:pt x="11960" y="1854"/>
                  <a:pt x="11851" y="1716"/>
                  <a:pt x="11677" y="1707"/>
                </a:cubicBezTo>
                <a:cubicBezTo>
                  <a:pt x="11663" y="1696"/>
                  <a:pt x="11661" y="1662"/>
                  <a:pt x="11646" y="1655"/>
                </a:cubicBezTo>
                <a:cubicBezTo>
                  <a:pt x="11623" y="1651"/>
                  <a:pt x="11611" y="1628"/>
                  <a:pt x="11589" y="1625"/>
                </a:cubicBezTo>
                <a:cubicBezTo>
                  <a:pt x="11571" y="1654"/>
                  <a:pt x="11538" y="1668"/>
                  <a:pt x="11517" y="1635"/>
                </a:cubicBezTo>
                <a:cubicBezTo>
                  <a:pt x="11517" y="1601"/>
                  <a:pt x="11548" y="1628"/>
                  <a:pt x="11543" y="1583"/>
                </a:cubicBezTo>
                <a:cubicBezTo>
                  <a:pt x="11492" y="1522"/>
                  <a:pt x="11391" y="1446"/>
                  <a:pt x="11308" y="1488"/>
                </a:cubicBezTo>
                <a:cubicBezTo>
                  <a:pt x="11223" y="1435"/>
                  <a:pt x="11160" y="1537"/>
                  <a:pt x="11070" y="1530"/>
                </a:cubicBezTo>
                <a:cubicBezTo>
                  <a:pt x="11064" y="1615"/>
                  <a:pt x="10995" y="1577"/>
                  <a:pt x="10971" y="1625"/>
                </a:cubicBezTo>
                <a:cubicBezTo>
                  <a:pt x="10961" y="1606"/>
                  <a:pt x="10936" y="1618"/>
                  <a:pt x="10919" y="1615"/>
                </a:cubicBezTo>
                <a:cubicBezTo>
                  <a:pt x="10893" y="1640"/>
                  <a:pt x="10877" y="1685"/>
                  <a:pt x="10835" y="1677"/>
                </a:cubicBezTo>
                <a:cubicBezTo>
                  <a:pt x="10814" y="1694"/>
                  <a:pt x="10813" y="1748"/>
                  <a:pt x="10794" y="1770"/>
                </a:cubicBezTo>
                <a:cubicBezTo>
                  <a:pt x="10790" y="1752"/>
                  <a:pt x="10794" y="1716"/>
                  <a:pt x="10778" y="1720"/>
                </a:cubicBezTo>
                <a:cubicBezTo>
                  <a:pt x="10748" y="1729"/>
                  <a:pt x="10729" y="1756"/>
                  <a:pt x="10701" y="1770"/>
                </a:cubicBezTo>
                <a:cubicBezTo>
                  <a:pt x="10697" y="1842"/>
                  <a:pt x="10644" y="1818"/>
                  <a:pt x="10643" y="1897"/>
                </a:cubicBezTo>
                <a:cubicBezTo>
                  <a:pt x="10665" y="1934"/>
                  <a:pt x="10708" y="1869"/>
                  <a:pt x="10726" y="1897"/>
                </a:cubicBezTo>
                <a:cubicBezTo>
                  <a:pt x="10696" y="1972"/>
                  <a:pt x="10666" y="2035"/>
                  <a:pt x="10618" y="2074"/>
                </a:cubicBezTo>
                <a:cubicBezTo>
                  <a:pt x="10592" y="2304"/>
                  <a:pt x="10483" y="2411"/>
                  <a:pt x="10410" y="2491"/>
                </a:cubicBezTo>
                <a:cubicBezTo>
                  <a:pt x="10394" y="2491"/>
                  <a:pt x="10379" y="2491"/>
                  <a:pt x="10364" y="2491"/>
                </a:cubicBezTo>
                <a:cubicBezTo>
                  <a:pt x="10357" y="2571"/>
                  <a:pt x="10353" y="2571"/>
                  <a:pt x="10338" y="2586"/>
                </a:cubicBezTo>
                <a:cubicBezTo>
                  <a:pt x="10266" y="2589"/>
                  <a:pt x="10243" y="2693"/>
                  <a:pt x="10181" y="2716"/>
                </a:cubicBezTo>
                <a:cubicBezTo>
                  <a:pt x="10146" y="2900"/>
                  <a:pt x="10189" y="2938"/>
                  <a:pt x="10181" y="3158"/>
                </a:cubicBezTo>
                <a:cubicBezTo>
                  <a:pt x="10186" y="3180"/>
                  <a:pt x="10214" y="3155"/>
                  <a:pt x="10217" y="3180"/>
                </a:cubicBezTo>
                <a:cubicBezTo>
                  <a:pt x="10213" y="3203"/>
                  <a:pt x="10185" y="3179"/>
                  <a:pt x="10191" y="3223"/>
                </a:cubicBezTo>
                <a:cubicBezTo>
                  <a:pt x="10202" y="3316"/>
                  <a:pt x="10254" y="3364"/>
                  <a:pt x="10291" y="3370"/>
                </a:cubicBezTo>
                <a:cubicBezTo>
                  <a:pt x="10379" y="3384"/>
                  <a:pt x="10428" y="3191"/>
                  <a:pt x="10504" y="3203"/>
                </a:cubicBezTo>
                <a:cubicBezTo>
                  <a:pt x="10533" y="3339"/>
                  <a:pt x="10566" y="3465"/>
                  <a:pt x="10607" y="3577"/>
                </a:cubicBezTo>
                <a:cubicBezTo>
                  <a:pt x="10594" y="3617"/>
                  <a:pt x="10574" y="3645"/>
                  <a:pt x="10540" y="3642"/>
                </a:cubicBezTo>
                <a:cubicBezTo>
                  <a:pt x="10531" y="3676"/>
                  <a:pt x="10494" y="3709"/>
                  <a:pt x="10472" y="3682"/>
                </a:cubicBezTo>
                <a:cubicBezTo>
                  <a:pt x="10485" y="3644"/>
                  <a:pt x="10521" y="3641"/>
                  <a:pt x="10514" y="3589"/>
                </a:cubicBezTo>
                <a:cubicBezTo>
                  <a:pt x="10517" y="3564"/>
                  <a:pt x="10483" y="3564"/>
                  <a:pt x="10483" y="3515"/>
                </a:cubicBezTo>
                <a:cubicBezTo>
                  <a:pt x="10492" y="3477"/>
                  <a:pt x="10496" y="3432"/>
                  <a:pt x="10498" y="3380"/>
                </a:cubicBezTo>
                <a:cubicBezTo>
                  <a:pt x="10436" y="3392"/>
                  <a:pt x="10409" y="3472"/>
                  <a:pt x="10353" y="3495"/>
                </a:cubicBezTo>
                <a:cubicBezTo>
                  <a:pt x="10333" y="3566"/>
                  <a:pt x="10327" y="3720"/>
                  <a:pt x="10358" y="3767"/>
                </a:cubicBezTo>
                <a:cubicBezTo>
                  <a:pt x="10325" y="3835"/>
                  <a:pt x="10370" y="3866"/>
                  <a:pt x="10369" y="3954"/>
                </a:cubicBezTo>
                <a:cubicBezTo>
                  <a:pt x="10314" y="3989"/>
                  <a:pt x="10257" y="4025"/>
                  <a:pt x="10191" y="4039"/>
                </a:cubicBezTo>
                <a:cubicBezTo>
                  <a:pt x="10167" y="4080"/>
                  <a:pt x="10153" y="4112"/>
                  <a:pt x="10124" y="4121"/>
                </a:cubicBezTo>
                <a:cubicBezTo>
                  <a:pt x="10096" y="4295"/>
                  <a:pt x="10024" y="4381"/>
                  <a:pt x="9932" y="4426"/>
                </a:cubicBezTo>
                <a:cubicBezTo>
                  <a:pt x="9936" y="4563"/>
                  <a:pt x="9896" y="4543"/>
                  <a:pt x="9854" y="4593"/>
                </a:cubicBezTo>
                <a:cubicBezTo>
                  <a:pt x="9820" y="4633"/>
                  <a:pt x="9817" y="4711"/>
                  <a:pt x="9761" y="4678"/>
                </a:cubicBezTo>
                <a:cubicBezTo>
                  <a:pt x="9759" y="4659"/>
                  <a:pt x="9766" y="4648"/>
                  <a:pt x="9751" y="4648"/>
                </a:cubicBezTo>
                <a:cubicBezTo>
                  <a:pt x="9737" y="4648"/>
                  <a:pt x="9722" y="4648"/>
                  <a:pt x="9709" y="4648"/>
                </a:cubicBezTo>
                <a:cubicBezTo>
                  <a:pt x="9703" y="4648"/>
                  <a:pt x="9726" y="4706"/>
                  <a:pt x="9725" y="4760"/>
                </a:cubicBezTo>
                <a:cubicBezTo>
                  <a:pt x="9697" y="4840"/>
                  <a:pt x="9662" y="4749"/>
                  <a:pt x="9630" y="4745"/>
                </a:cubicBezTo>
                <a:cubicBezTo>
                  <a:pt x="9591" y="4741"/>
                  <a:pt x="9568" y="4797"/>
                  <a:pt x="9527" y="4793"/>
                </a:cubicBezTo>
                <a:cubicBezTo>
                  <a:pt x="9517" y="4835"/>
                  <a:pt x="9528" y="4883"/>
                  <a:pt x="9537" y="4917"/>
                </a:cubicBezTo>
                <a:cubicBezTo>
                  <a:pt x="9588" y="4924"/>
                  <a:pt x="9609" y="4986"/>
                  <a:pt x="9656" y="5000"/>
                </a:cubicBezTo>
                <a:cubicBezTo>
                  <a:pt x="9662" y="5105"/>
                  <a:pt x="9724" y="5141"/>
                  <a:pt x="9735" y="5219"/>
                </a:cubicBezTo>
                <a:cubicBezTo>
                  <a:pt x="9744" y="5287"/>
                  <a:pt x="9731" y="5408"/>
                  <a:pt x="9725" y="5469"/>
                </a:cubicBezTo>
                <a:cubicBezTo>
                  <a:pt x="9698" y="5713"/>
                  <a:pt x="9609" y="5564"/>
                  <a:pt x="9511" y="5616"/>
                </a:cubicBezTo>
                <a:cubicBezTo>
                  <a:pt x="9468" y="5574"/>
                  <a:pt x="9422" y="5573"/>
                  <a:pt x="9361" y="5584"/>
                </a:cubicBezTo>
                <a:cubicBezTo>
                  <a:pt x="9336" y="5557"/>
                  <a:pt x="9322" y="5541"/>
                  <a:pt x="9288" y="5554"/>
                </a:cubicBezTo>
                <a:cubicBezTo>
                  <a:pt x="9272" y="5620"/>
                  <a:pt x="9223" y="5619"/>
                  <a:pt x="9200" y="5669"/>
                </a:cubicBezTo>
                <a:cubicBezTo>
                  <a:pt x="9197" y="5723"/>
                  <a:pt x="9213" y="5761"/>
                  <a:pt x="9216" y="5804"/>
                </a:cubicBezTo>
                <a:cubicBezTo>
                  <a:pt x="9233" y="6033"/>
                  <a:pt x="9189" y="6201"/>
                  <a:pt x="9153" y="6368"/>
                </a:cubicBezTo>
                <a:cubicBezTo>
                  <a:pt x="9194" y="6420"/>
                  <a:pt x="9205" y="6553"/>
                  <a:pt x="9179" y="6660"/>
                </a:cubicBezTo>
                <a:cubicBezTo>
                  <a:pt x="9235" y="6644"/>
                  <a:pt x="9264" y="6681"/>
                  <a:pt x="9314" y="6640"/>
                </a:cubicBezTo>
                <a:cubicBezTo>
                  <a:pt x="9352" y="6671"/>
                  <a:pt x="9357" y="6770"/>
                  <a:pt x="9382" y="6827"/>
                </a:cubicBezTo>
                <a:cubicBezTo>
                  <a:pt x="9343" y="6932"/>
                  <a:pt x="9344" y="7050"/>
                  <a:pt x="9298" y="7132"/>
                </a:cubicBezTo>
                <a:cubicBezTo>
                  <a:pt x="9249" y="7216"/>
                  <a:pt x="9168" y="7225"/>
                  <a:pt x="9143" y="7361"/>
                </a:cubicBezTo>
                <a:cubicBezTo>
                  <a:pt x="9125" y="7469"/>
                  <a:pt x="9082" y="7523"/>
                  <a:pt x="9086" y="7673"/>
                </a:cubicBezTo>
                <a:cubicBezTo>
                  <a:pt x="9084" y="7711"/>
                  <a:pt x="9100" y="7711"/>
                  <a:pt x="9100" y="7746"/>
                </a:cubicBezTo>
                <a:cubicBezTo>
                  <a:pt x="9043" y="7916"/>
                  <a:pt x="8974" y="8063"/>
                  <a:pt x="8857" y="8113"/>
                </a:cubicBezTo>
                <a:cubicBezTo>
                  <a:pt x="8836" y="8323"/>
                  <a:pt x="8718" y="8342"/>
                  <a:pt x="8722" y="8604"/>
                </a:cubicBezTo>
                <a:cubicBezTo>
                  <a:pt x="8707" y="8670"/>
                  <a:pt x="8659" y="8703"/>
                  <a:pt x="8639" y="8772"/>
                </a:cubicBezTo>
                <a:cubicBezTo>
                  <a:pt x="8623" y="8826"/>
                  <a:pt x="8621" y="8919"/>
                  <a:pt x="8603" y="8979"/>
                </a:cubicBezTo>
                <a:cubicBezTo>
                  <a:pt x="8589" y="9023"/>
                  <a:pt x="8567" y="9035"/>
                  <a:pt x="8561" y="9074"/>
                </a:cubicBezTo>
                <a:cubicBezTo>
                  <a:pt x="8549" y="9139"/>
                  <a:pt x="8563" y="9210"/>
                  <a:pt x="8546" y="9273"/>
                </a:cubicBezTo>
                <a:cubicBezTo>
                  <a:pt x="8573" y="9294"/>
                  <a:pt x="8597" y="9320"/>
                  <a:pt x="8608" y="9376"/>
                </a:cubicBezTo>
                <a:cubicBezTo>
                  <a:pt x="8596" y="9415"/>
                  <a:pt x="8591" y="9469"/>
                  <a:pt x="8582" y="9513"/>
                </a:cubicBezTo>
                <a:cubicBezTo>
                  <a:pt x="8652" y="9673"/>
                  <a:pt x="8583" y="9843"/>
                  <a:pt x="8577" y="10055"/>
                </a:cubicBezTo>
                <a:cubicBezTo>
                  <a:pt x="8554" y="10131"/>
                  <a:pt x="8526" y="10197"/>
                  <a:pt x="8499" y="10264"/>
                </a:cubicBezTo>
                <a:cubicBezTo>
                  <a:pt x="8571" y="10315"/>
                  <a:pt x="8547" y="10458"/>
                  <a:pt x="8546" y="10631"/>
                </a:cubicBezTo>
                <a:cubicBezTo>
                  <a:pt x="8568" y="10697"/>
                  <a:pt x="8600" y="10742"/>
                  <a:pt x="8639" y="10776"/>
                </a:cubicBezTo>
                <a:cubicBezTo>
                  <a:pt x="8634" y="10820"/>
                  <a:pt x="8648" y="10827"/>
                  <a:pt x="8649" y="10861"/>
                </a:cubicBezTo>
                <a:cubicBezTo>
                  <a:pt x="8674" y="10885"/>
                  <a:pt x="8693" y="10925"/>
                  <a:pt x="8701" y="10986"/>
                </a:cubicBezTo>
                <a:cubicBezTo>
                  <a:pt x="8791" y="11059"/>
                  <a:pt x="8783" y="11247"/>
                  <a:pt x="8810" y="11413"/>
                </a:cubicBezTo>
                <a:cubicBezTo>
                  <a:pt x="8881" y="11453"/>
                  <a:pt x="8915" y="11573"/>
                  <a:pt x="8966" y="11645"/>
                </a:cubicBezTo>
                <a:cubicBezTo>
                  <a:pt x="8977" y="11658"/>
                  <a:pt x="8992" y="11658"/>
                  <a:pt x="9002" y="11675"/>
                </a:cubicBezTo>
                <a:cubicBezTo>
                  <a:pt x="9068" y="11785"/>
                  <a:pt x="9122" y="11968"/>
                  <a:pt x="9216" y="11937"/>
                </a:cubicBezTo>
                <a:cubicBezTo>
                  <a:pt x="9234" y="11931"/>
                  <a:pt x="9262" y="11898"/>
                  <a:pt x="9278" y="11884"/>
                </a:cubicBezTo>
                <a:cubicBezTo>
                  <a:pt x="9326" y="11842"/>
                  <a:pt x="9372" y="11794"/>
                  <a:pt x="9444" y="11799"/>
                </a:cubicBezTo>
                <a:cubicBezTo>
                  <a:pt x="9493" y="11803"/>
                  <a:pt x="9535" y="11879"/>
                  <a:pt x="9589" y="11874"/>
                </a:cubicBezTo>
                <a:cubicBezTo>
                  <a:pt x="9660" y="11869"/>
                  <a:pt x="9718" y="11700"/>
                  <a:pt x="9797" y="11717"/>
                </a:cubicBezTo>
                <a:cubicBezTo>
                  <a:pt x="9854" y="11633"/>
                  <a:pt x="9957" y="11559"/>
                  <a:pt x="10031" y="11612"/>
                </a:cubicBezTo>
                <a:cubicBezTo>
                  <a:pt x="10104" y="11664"/>
                  <a:pt x="10094" y="11872"/>
                  <a:pt x="10150" y="11957"/>
                </a:cubicBezTo>
                <a:cubicBezTo>
                  <a:pt x="10227" y="11986"/>
                  <a:pt x="10260" y="11881"/>
                  <a:pt x="10327" y="11914"/>
                </a:cubicBezTo>
                <a:cubicBezTo>
                  <a:pt x="10359" y="11931"/>
                  <a:pt x="10421" y="12079"/>
                  <a:pt x="10426" y="12134"/>
                </a:cubicBezTo>
                <a:cubicBezTo>
                  <a:pt x="10435" y="12243"/>
                  <a:pt x="10400" y="12329"/>
                  <a:pt x="10389" y="12438"/>
                </a:cubicBezTo>
                <a:cubicBezTo>
                  <a:pt x="10386" y="12459"/>
                  <a:pt x="10401" y="12484"/>
                  <a:pt x="10400" y="12501"/>
                </a:cubicBezTo>
                <a:cubicBezTo>
                  <a:pt x="10398" y="12534"/>
                  <a:pt x="10368" y="12623"/>
                  <a:pt x="10384" y="12688"/>
                </a:cubicBezTo>
                <a:cubicBezTo>
                  <a:pt x="10375" y="12719"/>
                  <a:pt x="10344" y="12704"/>
                  <a:pt x="10343" y="12750"/>
                </a:cubicBezTo>
                <a:cubicBezTo>
                  <a:pt x="10371" y="12839"/>
                  <a:pt x="10376" y="12958"/>
                  <a:pt x="10405" y="13042"/>
                </a:cubicBezTo>
                <a:cubicBezTo>
                  <a:pt x="10467" y="13229"/>
                  <a:pt x="10555" y="13271"/>
                  <a:pt x="10586" y="13482"/>
                </a:cubicBezTo>
                <a:cubicBezTo>
                  <a:pt x="10615" y="13679"/>
                  <a:pt x="10640" y="13824"/>
                  <a:pt x="10675" y="14016"/>
                </a:cubicBezTo>
                <a:cubicBezTo>
                  <a:pt x="10672" y="14059"/>
                  <a:pt x="10647" y="14055"/>
                  <a:pt x="10649" y="14108"/>
                </a:cubicBezTo>
                <a:cubicBezTo>
                  <a:pt x="10660" y="14276"/>
                  <a:pt x="10742" y="14384"/>
                  <a:pt x="10701" y="14590"/>
                </a:cubicBezTo>
                <a:cubicBezTo>
                  <a:pt x="10692" y="14637"/>
                  <a:pt x="10660" y="14647"/>
                  <a:pt x="10643" y="14695"/>
                </a:cubicBezTo>
                <a:cubicBezTo>
                  <a:pt x="10627" y="14742"/>
                  <a:pt x="10615" y="14836"/>
                  <a:pt x="10607" y="14902"/>
                </a:cubicBezTo>
                <a:cubicBezTo>
                  <a:pt x="10592" y="15019"/>
                  <a:pt x="10585" y="15138"/>
                  <a:pt x="10561" y="15217"/>
                </a:cubicBezTo>
                <a:cubicBezTo>
                  <a:pt x="10586" y="15363"/>
                  <a:pt x="10547" y="15503"/>
                  <a:pt x="10576" y="15624"/>
                </a:cubicBezTo>
                <a:cubicBezTo>
                  <a:pt x="10636" y="15742"/>
                  <a:pt x="10663" y="15971"/>
                  <a:pt x="10706" y="16125"/>
                </a:cubicBezTo>
                <a:cubicBezTo>
                  <a:pt x="10722" y="16181"/>
                  <a:pt x="10747" y="16237"/>
                  <a:pt x="10752" y="16283"/>
                </a:cubicBezTo>
                <a:cubicBezTo>
                  <a:pt x="10762" y="16371"/>
                  <a:pt x="10746" y="16478"/>
                  <a:pt x="10752" y="16565"/>
                </a:cubicBezTo>
                <a:cubicBezTo>
                  <a:pt x="10756" y="16613"/>
                  <a:pt x="10770" y="16652"/>
                  <a:pt x="10773" y="16689"/>
                </a:cubicBezTo>
                <a:cubicBezTo>
                  <a:pt x="10786" y="16852"/>
                  <a:pt x="10786" y="16974"/>
                  <a:pt x="10804" y="17076"/>
                </a:cubicBezTo>
                <a:cubicBezTo>
                  <a:pt x="10822" y="17171"/>
                  <a:pt x="10866" y="17209"/>
                  <a:pt x="10899" y="17316"/>
                </a:cubicBezTo>
                <a:cubicBezTo>
                  <a:pt x="10923" y="17396"/>
                  <a:pt x="10929" y="17504"/>
                  <a:pt x="10950" y="17598"/>
                </a:cubicBezTo>
                <a:cubicBezTo>
                  <a:pt x="10969" y="17690"/>
                  <a:pt x="11006" y="17771"/>
                  <a:pt x="11002" y="17880"/>
                </a:cubicBezTo>
                <a:cubicBezTo>
                  <a:pt x="10999" y="17916"/>
                  <a:pt x="10973" y="17905"/>
                  <a:pt x="10976" y="17952"/>
                </a:cubicBezTo>
                <a:cubicBezTo>
                  <a:pt x="10991" y="18043"/>
                  <a:pt x="11007" y="18089"/>
                  <a:pt x="11007" y="18195"/>
                </a:cubicBezTo>
                <a:cubicBezTo>
                  <a:pt x="11054" y="18181"/>
                  <a:pt x="11071" y="18281"/>
                  <a:pt x="11116" y="18277"/>
                </a:cubicBezTo>
                <a:cubicBezTo>
                  <a:pt x="11138" y="18275"/>
                  <a:pt x="11156" y="18226"/>
                  <a:pt x="11179" y="18215"/>
                </a:cubicBezTo>
                <a:cubicBezTo>
                  <a:pt x="11201" y="18203"/>
                  <a:pt x="11229" y="18218"/>
                  <a:pt x="11251" y="18205"/>
                </a:cubicBezTo>
                <a:cubicBezTo>
                  <a:pt x="11268" y="18194"/>
                  <a:pt x="11278" y="18168"/>
                  <a:pt x="11293" y="18162"/>
                </a:cubicBezTo>
                <a:cubicBezTo>
                  <a:pt x="11341" y="18143"/>
                  <a:pt x="11395" y="18175"/>
                  <a:pt x="11443" y="18202"/>
                </a:cubicBezTo>
                <a:cubicBezTo>
                  <a:pt x="11473" y="18161"/>
                  <a:pt x="11504" y="18147"/>
                  <a:pt x="11527" y="18147"/>
                </a:cubicBezTo>
                <a:cubicBezTo>
                  <a:pt x="11540" y="18147"/>
                  <a:pt x="11555" y="18147"/>
                  <a:pt x="11569" y="18147"/>
                </a:cubicBezTo>
                <a:cubicBezTo>
                  <a:pt x="11658" y="18067"/>
                  <a:pt x="11707" y="17925"/>
                  <a:pt x="11766" y="17805"/>
                </a:cubicBezTo>
                <a:cubicBezTo>
                  <a:pt x="11792" y="17753"/>
                  <a:pt x="11823" y="17714"/>
                  <a:pt x="11843" y="17660"/>
                </a:cubicBezTo>
                <a:cubicBezTo>
                  <a:pt x="11891" y="17538"/>
                  <a:pt x="11911" y="17333"/>
                  <a:pt x="11988" y="17278"/>
                </a:cubicBezTo>
                <a:cubicBezTo>
                  <a:pt x="11987" y="17246"/>
                  <a:pt x="11992" y="17201"/>
                  <a:pt x="11983" y="17184"/>
                </a:cubicBezTo>
                <a:cubicBezTo>
                  <a:pt x="12027" y="17126"/>
                  <a:pt x="12049" y="16897"/>
                  <a:pt x="12026" y="16804"/>
                </a:cubicBezTo>
                <a:cubicBezTo>
                  <a:pt x="12067" y="16672"/>
                  <a:pt x="12195" y="16713"/>
                  <a:pt x="12218" y="16555"/>
                </a:cubicBezTo>
                <a:cubicBezTo>
                  <a:pt x="12223" y="16522"/>
                  <a:pt x="12216" y="16464"/>
                  <a:pt x="12218" y="16417"/>
                </a:cubicBezTo>
                <a:cubicBezTo>
                  <a:pt x="12226" y="16242"/>
                  <a:pt x="12217" y="16164"/>
                  <a:pt x="12207" y="16010"/>
                </a:cubicBezTo>
                <a:cubicBezTo>
                  <a:pt x="12195" y="15975"/>
                  <a:pt x="12181" y="15944"/>
                  <a:pt x="12176" y="15896"/>
                </a:cubicBezTo>
                <a:cubicBezTo>
                  <a:pt x="12215" y="15829"/>
                  <a:pt x="12240" y="15733"/>
                  <a:pt x="12295" y="15696"/>
                </a:cubicBezTo>
                <a:cubicBezTo>
                  <a:pt x="12322" y="15602"/>
                  <a:pt x="12346" y="15548"/>
                  <a:pt x="12378" y="15499"/>
                </a:cubicBezTo>
                <a:cubicBezTo>
                  <a:pt x="12411" y="15449"/>
                  <a:pt x="12446" y="15445"/>
                  <a:pt x="12487" y="15404"/>
                </a:cubicBezTo>
                <a:cubicBezTo>
                  <a:pt x="12545" y="15345"/>
                  <a:pt x="12615" y="15169"/>
                  <a:pt x="12622" y="15039"/>
                </a:cubicBezTo>
                <a:cubicBezTo>
                  <a:pt x="12626" y="14983"/>
                  <a:pt x="12615" y="14939"/>
                  <a:pt x="12613" y="14882"/>
                </a:cubicBezTo>
                <a:cubicBezTo>
                  <a:pt x="12608" y="14771"/>
                  <a:pt x="12604" y="14616"/>
                  <a:pt x="12608" y="14475"/>
                </a:cubicBezTo>
                <a:cubicBezTo>
                  <a:pt x="12608" y="14441"/>
                  <a:pt x="12625" y="14395"/>
                  <a:pt x="12617" y="14338"/>
                </a:cubicBezTo>
                <a:cubicBezTo>
                  <a:pt x="12609" y="14274"/>
                  <a:pt x="12571" y="14276"/>
                  <a:pt x="12555" y="14203"/>
                </a:cubicBezTo>
                <a:cubicBezTo>
                  <a:pt x="12539" y="14127"/>
                  <a:pt x="12548" y="14060"/>
                  <a:pt x="12534" y="13974"/>
                </a:cubicBezTo>
                <a:cubicBezTo>
                  <a:pt x="12544" y="13934"/>
                  <a:pt x="12573" y="13934"/>
                  <a:pt x="12570" y="13869"/>
                </a:cubicBezTo>
                <a:cubicBezTo>
                  <a:pt x="12565" y="13833"/>
                  <a:pt x="12541" y="13897"/>
                  <a:pt x="12534" y="13859"/>
                </a:cubicBezTo>
                <a:cubicBezTo>
                  <a:pt x="12536" y="13821"/>
                  <a:pt x="12548" y="13803"/>
                  <a:pt x="12544" y="13754"/>
                </a:cubicBezTo>
                <a:cubicBezTo>
                  <a:pt x="12431" y="13560"/>
                  <a:pt x="12589" y="13332"/>
                  <a:pt x="12596" y="13095"/>
                </a:cubicBezTo>
                <a:cubicBezTo>
                  <a:pt x="12610" y="13079"/>
                  <a:pt x="12620" y="13060"/>
                  <a:pt x="12639" y="13055"/>
                </a:cubicBezTo>
                <a:cubicBezTo>
                  <a:pt x="12652" y="13003"/>
                  <a:pt x="12669" y="12955"/>
                  <a:pt x="12696" y="12928"/>
                </a:cubicBezTo>
                <a:cubicBezTo>
                  <a:pt x="12787" y="12486"/>
                  <a:pt x="13025" y="12321"/>
                  <a:pt x="13147" y="11937"/>
                </a:cubicBezTo>
                <a:cubicBezTo>
                  <a:pt x="13215" y="11724"/>
                  <a:pt x="13247" y="11476"/>
                  <a:pt x="13309" y="11225"/>
                </a:cubicBezTo>
                <a:cubicBezTo>
                  <a:pt x="13329" y="11206"/>
                  <a:pt x="13332" y="11153"/>
                  <a:pt x="13345" y="11120"/>
                </a:cubicBezTo>
                <a:cubicBezTo>
                  <a:pt x="13333" y="11105"/>
                  <a:pt x="13343" y="11048"/>
                  <a:pt x="13340" y="11016"/>
                </a:cubicBezTo>
                <a:cubicBezTo>
                  <a:pt x="13348" y="10983"/>
                  <a:pt x="13365" y="10971"/>
                  <a:pt x="13381" y="10953"/>
                </a:cubicBezTo>
                <a:cubicBezTo>
                  <a:pt x="13364" y="10921"/>
                  <a:pt x="13354" y="10800"/>
                  <a:pt x="13366" y="10704"/>
                </a:cubicBezTo>
                <a:cubicBezTo>
                  <a:pt x="13283" y="10660"/>
                  <a:pt x="13252" y="10840"/>
                  <a:pt x="13162" y="10786"/>
                </a:cubicBezTo>
                <a:cubicBezTo>
                  <a:pt x="13149" y="10795"/>
                  <a:pt x="13142" y="10816"/>
                  <a:pt x="13126" y="10818"/>
                </a:cubicBezTo>
                <a:cubicBezTo>
                  <a:pt x="13107" y="10826"/>
                  <a:pt x="13105" y="10801"/>
                  <a:pt x="13085" y="10808"/>
                </a:cubicBezTo>
                <a:cubicBezTo>
                  <a:pt x="13031" y="10907"/>
                  <a:pt x="12949" y="10845"/>
                  <a:pt x="12888" y="10943"/>
                </a:cubicBezTo>
                <a:cubicBezTo>
                  <a:pt x="12847" y="10890"/>
                  <a:pt x="12824" y="10798"/>
                  <a:pt x="12789" y="10734"/>
                </a:cubicBezTo>
                <a:cubicBezTo>
                  <a:pt x="12825" y="10721"/>
                  <a:pt x="12799" y="10649"/>
                  <a:pt x="12820" y="10609"/>
                </a:cubicBezTo>
                <a:cubicBezTo>
                  <a:pt x="12902" y="10620"/>
                  <a:pt x="12939" y="10542"/>
                  <a:pt x="12986" y="10484"/>
                </a:cubicBezTo>
                <a:cubicBezTo>
                  <a:pt x="13080" y="10512"/>
                  <a:pt x="13087" y="10365"/>
                  <a:pt x="13173" y="10379"/>
                </a:cubicBezTo>
                <a:cubicBezTo>
                  <a:pt x="13220" y="10222"/>
                  <a:pt x="13350" y="10233"/>
                  <a:pt x="13417" y="10117"/>
                </a:cubicBezTo>
                <a:cubicBezTo>
                  <a:pt x="13418" y="9910"/>
                  <a:pt x="13538" y="9923"/>
                  <a:pt x="13615" y="9900"/>
                </a:cubicBezTo>
                <a:cubicBezTo>
                  <a:pt x="13627" y="9875"/>
                  <a:pt x="13624" y="9821"/>
                  <a:pt x="13630" y="9785"/>
                </a:cubicBezTo>
                <a:cubicBezTo>
                  <a:pt x="13645" y="9753"/>
                  <a:pt x="13680" y="9758"/>
                  <a:pt x="13703" y="9743"/>
                </a:cubicBezTo>
                <a:cubicBezTo>
                  <a:pt x="13709" y="9633"/>
                  <a:pt x="13749" y="9591"/>
                  <a:pt x="13796" y="9565"/>
                </a:cubicBezTo>
                <a:cubicBezTo>
                  <a:pt x="13785" y="9506"/>
                  <a:pt x="13779" y="9398"/>
                  <a:pt x="13806" y="9366"/>
                </a:cubicBezTo>
                <a:cubicBezTo>
                  <a:pt x="13822" y="9338"/>
                  <a:pt x="13826" y="9395"/>
                  <a:pt x="13849" y="9386"/>
                </a:cubicBezTo>
                <a:cubicBezTo>
                  <a:pt x="13869" y="9340"/>
                  <a:pt x="13866" y="9318"/>
                  <a:pt x="13858" y="9251"/>
                </a:cubicBezTo>
                <a:cubicBezTo>
                  <a:pt x="13882" y="9176"/>
                  <a:pt x="13921" y="9133"/>
                  <a:pt x="13911" y="8991"/>
                </a:cubicBezTo>
                <a:cubicBezTo>
                  <a:pt x="13880" y="8942"/>
                  <a:pt x="13855" y="8879"/>
                  <a:pt x="13832" y="8811"/>
                </a:cubicBezTo>
                <a:cubicBezTo>
                  <a:pt x="13707" y="8790"/>
                  <a:pt x="13644" y="8642"/>
                  <a:pt x="13651" y="8352"/>
                </a:cubicBezTo>
                <a:cubicBezTo>
                  <a:pt x="13564" y="8457"/>
                  <a:pt x="13548" y="8758"/>
                  <a:pt x="13402" y="8709"/>
                </a:cubicBezTo>
                <a:cubicBezTo>
                  <a:pt x="13381" y="8707"/>
                  <a:pt x="13382" y="8745"/>
                  <a:pt x="13360" y="8739"/>
                </a:cubicBezTo>
                <a:cubicBezTo>
                  <a:pt x="13297" y="8699"/>
                  <a:pt x="13362" y="8402"/>
                  <a:pt x="13288" y="8385"/>
                </a:cubicBezTo>
                <a:cubicBezTo>
                  <a:pt x="13268" y="8411"/>
                  <a:pt x="13264" y="8468"/>
                  <a:pt x="13252" y="8509"/>
                </a:cubicBezTo>
                <a:cubicBezTo>
                  <a:pt x="13228" y="8477"/>
                  <a:pt x="13222" y="8410"/>
                  <a:pt x="13226" y="8322"/>
                </a:cubicBezTo>
                <a:cubicBezTo>
                  <a:pt x="13202" y="8301"/>
                  <a:pt x="13173" y="8205"/>
                  <a:pt x="13152" y="8165"/>
                </a:cubicBezTo>
                <a:cubicBezTo>
                  <a:pt x="13143" y="8146"/>
                  <a:pt x="13127" y="8147"/>
                  <a:pt x="13121" y="8133"/>
                </a:cubicBezTo>
                <a:cubicBezTo>
                  <a:pt x="13097" y="8069"/>
                  <a:pt x="13060" y="7921"/>
                  <a:pt x="13064" y="7873"/>
                </a:cubicBezTo>
                <a:cubicBezTo>
                  <a:pt x="13074" y="7771"/>
                  <a:pt x="13138" y="7789"/>
                  <a:pt x="13178" y="7788"/>
                </a:cubicBezTo>
                <a:cubicBezTo>
                  <a:pt x="13218" y="7900"/>
                  <a:pt x="13253" y="8020"/>
                  <a:pt x="13288" y="8143"/>
                </a:cubicBezTo>
                <a:cubicBezTo>
                  <a:pt x="13375" y="8161"/>
                  <a:pt x="13427" y="8343"/>
                  <a:pt x="13521" y="8362"/>
                </a:cubicBezTo>
                <a:cubicBezTo>
                  <a:pt x="13569" y="8373"/>
                  <a:pt x="13623" y="8328"/>
                  <a:pt x="13656" y="8257"/>
                </a:cubicBezTo>
                <a:cubicBezTo>
                  <a:pt x="13681" y="8309"/>
                  <a:pt x="13686" y="8401"/>
                  <a:pt x="13703" y="8467"/>
                </a:cubicBezTo>
                <a:cubicBezTo>
                  <a:pt x="13782" y="8519"/>
                  <a:pt x="13891" y="8542"/>
                  <a:pt x="13989" y="8592"/>
                </a:cubicBezTo>
                <a:cubicBezTo>
                  <a:pt x="14037" y="8617"/>
                  <a:pt x="14060" y="8567"/>
                  <a:pt x="14093" y="8562"/>
                </a:cubicBezTo>
                <a:cubicBezTo>
                  <a:pt x="14122" y="8557"/>
                  <a:pt x="14153" y="8588"/>
                  <a:pt x="14165" y="8542"/>
                </a:cubicBezTo>
                <a:cubicBezTo>
                  <a:pt x="14216" y="8622"/>
                  <a:pt x="14269" y="8523"/>
                  <a:pt x="14341" y="8529"/>
                </a:cubicBezTo>
                <a:cubicBezTo>
                  <a:pt x="14349" y="8555"/>
                  <a:pt x="14361" y="8575"/>
                  <a:pt x="14357" y="8624"/>
                </a:cubicBezTo>
                <a:cubicBezTo>
                  <a:pt x="14406" y="8628"/>
                  <a:pt x="14403" y="8733"/>
                  <a:pt x="14424" y="8792"/>
                </a:cubicBezTo>
                <a:cubicBezTo>
                  <a:pt x="14439" y="8800"/>
                  <a:pt x="14457" y="8803"/>
                  <a:pt x="14472" y="8811"/>
                </a:cubicBezTo>
                <a:cubicBezTo>
                  <a:pt x="14495" y="8899"/>
                  <a:pt x="14542" y="8943"/>
                  <a:pt x="14586" y="8991"/>
                </a:cubicBezTo>
                <a:cubicBezTo>
                  <a:pt x="14574" y="9010"/>
                  <a:pt x="14544" y="8971"/>
                  <a:pt x="14534" y="9011"/>
                </a:cubicBezTo>
                <a:cubicBezTo>
                  <a:pt x="14577" y="9207"/>
                  <a:pt x="14723" y="9443"/>
                  <a:pt x="14794" y="9168"/>
                </a:cubicBezTo>
                <a:cubicBezTo>
                  <a:pt x="14823" y="9253"/>
                  <a:pt x="14807" y="9333"/>
                  <a:pt x="14814" y="9460"/>
                </a:cubicBezTo>
                <a:cubicBezTo>
                  <a:pt x="14819" y="9551"/>
                  <a:pt x="14853" y="9730"/>
                  <a:pt x="14866" y="9805"/>
                </a:cubicBezTo>
                <a:cubicBezTo>
                  <a:pt x="14877" y="9866"/>
                  <a:pt x="14875" y="9948"/>
                  <a:pt x="14887" y="10015"/>
                </a:cubicBezTo>
                <a:cubicBezTo>
                  <a:pt x="14905" y="10113"/>
                  <a:pt x="14943" y="10217"/>
                  <a:pt x="14970" y="10327"/>
                </a:cubicBezTo>
                <a:cubicBezTo>
                  <a:pt x="15003" y="10455"/>
                  <a:pt x="15010" y="10604"/>
                  <a:pt x="15032" y="10684"/>
                </a:cubicBezTo>
                <a:cubicBezTo>
                  <a:pt x="15046" y="10733"/>
                  <a:pt x="15071" y="10771"/>
                  <a:pt x="15085" y="10828"/>
                </a:cubicBezTo>
                <a:cubicBezTo>
                  <a:pt x="15124" y="10996"/>
                  <a:pt x="15156" y="11480"/>
                  <a:pt x="15277" y="11288"/>
                </a:cubicBezTo>
                <a:cubicBezTo>
                  <a:pt x="15275" y="11252"/>
                  <a:pt x="15279" y="11230"/>
                  <a:pt x="15282" y="11205"/>
                </a:cubicBezTo>
                <a:cubicBezTo>
                  <a:pt x="15297" y="11172"/>
                  <a:pt x="15322" y="11160"/>
                  <a:pt x="15344" y="11143"/>
                </a:cubicBezTo>
                <a:cubicBezTo>
                  <a:pt x="15331" y="11087"/>
                  <a:pt x="15341" y="10966"/>
                  <a:pt x="15391" y="10976"/>
                </a:cubicBezTo>
                <a:cubicBezTo>
                  <a:pt x="15359" y="10780"/>
                  <a:pt x="15416" y="10636"/>
                  <a:pt x="15412" y="10484"/>
                </a:cubicBezTo>
                <a:cubicBezTo>
                  <a:pt x="15409" y="10343"/>
                  <a:pt x="15354" y="10179"/>
                  <a:pt x="15401" y="10097"/>
                </a:cubicBezTo>
                <a:cubicBezTo>
                  <a:pt x="15408" y="10112"/>
                  <a:pt x="15424" y="10107"/>
                  <a:pt x="15438" y="10107"/>
                </a:cubicBezTo>
                <a:cubicBezTo>
                  <a:pt x="15444" y="10007"/>
                  <a:pt x="15502" y="10014"/>
                  <a:pt x="15531" y="9962"/>
                </a:cubicBezTo>
                <a:cubicBezTo>
                  <a:pt x="15527" y="9920"/>
                  <a:pt x="15531" y="9925"/>
                  <a:pt x="15531" y="9877"/>
                </a:cubicBezTo>
                <a:cubicBezTo>
                  <a:pt x="15636" y="9770"/>
                  <a:pt x="15658" y="9499"/>
                  <a:pt x="15781" y="9428"/>
                </a:cubicBezTo>
                <a:cubicBezTo>
                  <a:pt x="15796" y="9382"/>
                  <a:pt x="15811" y="9338"/>
                  <a:pt x="15822" y="9283"/>
                </a:cubicBezTo>
                <a:cubicBezTo>
                  <a:pt x="15822" y="9249"/>
                  <a:pt x="15806" y="9246"/>
                  <a:pt x="15807" y="9208"/>
                </a:cubicBezTo>
                <a:cubicBezTo>
                  <a:pt x="15819" y="9164"/>
                  <a:pt x="15845" y="9148"/>
                  <a:pt x="15874" y="9136"/>
                </a:cubicBezTo>
                <a:cubicBezTo>
                  <a:pt x="15930" y="9182"/>
                  <a:pt x="15993" y="9117"/>
                  <a:pt x="16061" y="9084"/>
                </a:cubicBezTo>
                <a:cubicBezTo>
                  <a:pt x="16068" y="9038"/>
                  <a:pt x="16073" y="8989"/>
                  <a:pt x="16097" y="8979"/>
                </a:cubicBezTo>
                <a:cubicBezTo>
                  <a:pt x="16149" y="9090"/>
                  <a:pt x="16161" y="9301"/>
                  <a:pt x="16226" y="9386"/>
                </a:cubicBezTo>
                <a:cubicBezTo>
                  <a:pt x="16251" y="9395"/>
                  <a:pt x="16252" y="9412"/>
                  <a:pt x="16292" y="9451"/>
                </a:cubicBezTo>
                <a:cubicBezTo>
                  <a:pt x="16292" y="9478"/>
                  <a:pt x="16292" y="9505"/>
                  <a:pt x="16292" y="9533"/>
                </a:cubicBezTo>
                <a:cubicBezTo>
                  <a:pt x="16372" y="9625"/>
                  <a:pt x="16377" y="9839"/>
                  <a:pt x="16362" y="10055"/>
                </a:cubicBezTo>
                <a:cubicBezTo>
                  <a:pt x="16380" y="10101"/>
                  <a:pt x="16418" y="10099"/>
                  <a:pt x="16461" y="10097"/>
                </a:cubicBezTo>
                <a:cubicBezTo>
                  <a:pt x="16491" y="10017"/>
                  <a:pt x="16524" y="9985"/>
                  <a:pt x="16556" y="9930"/>
                </a:cubicBezTo>
                <a:cubicBezTo>
                  <a:pt x="16604" y="10063"/>
                  <a:pt x="16624" y="10252"/>
                  <a:pt x="16643" y="10441"/>
                </a:cubicBezTo>
                <a:cubicBezTo>
                  <a:pt x="16710" y="10487"/>
                  <a:pt x="16683" y="10664"/>
                  <a:pt x="16668" y="10786"/>
                </a:cubicBezTo>
                <a:cubicBezTo>
                  <a:pt x="16672" y="10813"/>
                  <a:pt x="16707" y="10779"/>
                  <a:pt x="16705" y="10818"/>
                </a:cubicBezTo>
                <a:cubicBezTo>
                  <a:pt x="16692" y="10965"/>
                  <a:pt x="16674" y="11231"/>
                  <a:pt x="16700" y="11383"/>
                </a:cubicBezTo>
                <a:cubicBezTo>
                  <a:pt x="16724" y="11399"/>
                  <a:pt x="16709" y="11338"/>
                  <a:pt x="16725" y="11340"/>
                </a:cubicBezTo>
                <a:cubicBezTo>
                  <a:pt x="16754" y="11426"/>
                  <a:pt x="16809" y="11489"/>
                  <a:pt x="16798" y="11622"/>
                </a:cubicBezTo>
                <a:cubicBezTo>
                  <a:pt x="16808" y="11654"/>
                  <a:pt x="16827" y="11601"/>
                  <a:pt x="16834" y="11632"/>
                </a:cubicBezTo>
                <a:cubicBezTo>
                  <a:pt x="16829" y="11786"/>
                  <a:pt x="16870" y="11849"/>
                  <a:pt x="16872" y="11989"/>
                </a:cubicBezTo>
                <a:cubicBezTo>
                  <a:pt x="16880" y="12033"/>
                  <a:pt x="16906" y="12066"/>
                  <a:pt x="16918" y="12124"/>
                </a:cubicBezTo>
                <a:cubicBezTo>
                  <a:pt x="16946" y="12265"/>
                  <a:pt x="17015" y="12305"/>
                  <a:pt x="17064" y="12386"/>
                </a:cubicBezTo>
                <a:cubicBezTo>
                  <a:pt x="17089" y="12426"/>
                  <a:pt x="17102" y="12463"/>
                  <a:pt x="17147" y="12426"/>
                </a:cubicBezTo>
                <a:cubicBezTo>
                  <a:pt x="17164" y="12295"/>
                  <a:pt x="17098" y="12226"/>
                  <a:pt x="17084" y="12124"/>
                </a:cubicBezTo>
                <a:cubicBezTo>
                  <a:pt x="17072" y="12040"/>
                  <a:pt x="17089" y="11948"/>
                  <a:pt x="17084" y="11874"/>
                </a:cubicBezTo>
                <a:cubicBezTo>
                  <a:pt x="17070" y="11690"/>
                  <a:pt x="16986" y="11640"/>
                  <a:pt x="16929" y="11507"/>
                </a:cubicBezTo>
                <a:cubicBezTo>
                  <a:pt x="16926" y="11484"/>
                  <a:pt x="16902" y="11503"/>
                  <a:pt x="16892" y="11497"/>
                </a:cubicBezTo>
                <a:cubicBezTo>
                  <a:pt x="16850" y="11405"/>
                  <a:pt x="16835" y="11264"/>
                  <a:pt x="16815" y="11130"/>
                </a:cubicBezTo>
                <a:cubicBezTo>
                  <a:pt x="16703" y="11083"/>
                  <a:pt x="16791" y="10860"/>
                  <a:pt x="16803" y="10671"/>
                </a:cubicBezTo>
                <a:cubicBezTo>
                  <a:pt x="16809" y="10589"/>
                  <a:pt x="16788" y="10525"/>
                  <a:pt x="16815" y="10474"/>
                </a:cubicBezTo>
                <a:cubicBezTo>
                  <a:pt x="16821" y="10462"/>
                  <a:pt x="16833" y="10463"/>
                  <a:pt x="16846" y="10464"/>
                </a:cubicBezTo>
                <a:cubicBezTo>
                  <a:pt x="16848" y="10508"/>
                  <a:pt x="16840" y="10571"/>
                  <a:pt x="16851" y="10599"/>
                </a:cubicBezTo>
                <a:cubicBezTo>
                  <a:pt x="16865" y="10620"/>
                  <a:pt x="16895" y="10604"/>
                  <a:pt x="16918" y="10609"/>
                </a:cubicBezTo>
                <a:cubicBezTo>
                  <a:pt x="16961" y="10682"/>
                  <a:pt x="17014" y="10737"/>
                  <a:pt x="17022" y="10881"/>
                </a:cubicBezTo>
                <a:cubicBezTo>
                  <a:pt x="17055" y="10968"/>
                  <a:pt x="17130" y="10928"/>
                  <a:pt x="17147" y="11048"/>
                </a:cubicBezTo>
                <a:cubicBezTo>
                  <a:pt x="17156" y="11106"/>
                  <a:pt x="17133" y="11204"/>
                  <a:pt x="17157" y="11268"/>
                </a:cubicBezTo>
                <a:cubicBezTo>
                  <a:pt x="17206" y="11224"/>
                  <a:pt x="17231" y="11131"/>
                  <a:pt x="17281" y="11090"/>
                </a:cubicBezTo>
                <a:cubicBezTo>
                  <a:pt x="17288" y="11052"/>
                  <a:pt x="17290" y="11004"/>
                  <a:pt x="17302" y="10976"/>
                </a:cubicBezTo>
                <a:cubicBezTo>
                  <a:pt x="17409" y="10929"/>
                  <a:pt x="17466" y="10782"/>
                  <a:pt x="17469" y="10579"/>
                </a:cubicBezTo>
                <a:cubicBezTo>
                  <a:pt x="17443" y="10366"/>
                  <a:pt x="17417" y="10152"/>
                  <a:pt x="17354" y="10015"/>
                </a:cubicBezTo>
                <a:cubicBezTo>
                  <a:pt x="17314" y="9953"/>
                  <a:pt x="17255" y="9880"/>
                  <a:pt x="17219" y="9773"/>
                </a:cubicBezTo>
                <a:cubicBezTo>
                  <a:pt x="17184" y="9668"/>
                  <a:pt x="17134" y="9605"/>
                  <a:pt x="17147" y="9451"/>
                </a:cubicBezTo>
                <a:cubicBezTo>
                  <a:pt x="17205" y="9318"/>
                  <a:pt x="17252" y="9077"/>
                  <a:pt x="17385" y="9188"/>
                </a:cubicBezTo>
                <a:cubicBezTo>
                  <a:pt x="17376" y="9287"/>
                  <a:pt x="17403" y="9314"/>
                  <a:pt x="17407" y="9386"/>
                </a:cubicBezTo>
                <a:cubicBezTo>
                  <a:pt x="17299" y="9400"/>
                  <a:pt x="17314" y="9732"/>
                  <a:pt x="17428" y="9710"/>
                </a:cubicBezTo>
                <a:cubicBezTo>
                  <a:pt x="17470" y="9649"/>
                  <a:pt x="17492" y="9549"/>
                  <a:pt x="17505" y="9428"/>
                </a:cubicBezTo>
                <a:cubicBezTo>
                  <a:pt x="17497" y="9381"/>
                  <a:pt x="17470" y="9376"/>
                  <a:pt x="17459" y="9336"/>
                </a:cubicBezTo>
                <a:cubicBezTo>
                  <a:pt x="17428" y="9079"/>
                  <a:pt x="17625" y="9198"/>
                  <a:pt x="17656" y="9031"/>
                </a:cubicBezTo>
                <a:cubicBezTo>
                  <a:pt x="17675" y="9024"/>
                  <a:pt x="17676" y="9055"/>
                  <a:pt x="17692" y="9054"/>
                </a:cubicBezTo>
                <a:cubicBezTo>
                  <a:pt x="17711" y="9028"/>
                  <a:pt x="17727" y="8997"/>
                  <a:pt x="17749" y="8979"/>
                </a:cubicBezTo>
                <a:cubicBezTo>
                  <a:pt x="17792" y="9005"/>
                  <a:pt x="17816" y="8952"/>
                  <a:pt x="17847" y="8926"/>
                </a:cubicBezTo>
                <a:cubicBezTo>
                  <a:pt x="17854" y="8898"/>
                  <a:pt x="17861" y="8872"/>
                  <a:pt x="17868" y="8844"/>
                </a:cubicBezTo>
                <a:cubicBezTo>
                  <a:pt x="17942" y="8784"/>
                  <a:pt x="17966" y="8620"/>
                  <a:pt x="18025" y="8529"/>
                </a:cubicBezTo>
                <a:cubicBezTo>
                  <a:pt x="17997" y="8380"/>
                  <a:pt x="18065" y="8291"/>
                  <a:pt x="18061" y="8123"/>
                </a:cubicBezTo>
                <a:cubicBezTo>
                  <a:pt x="18073" y="8098"/>
                  <a:pt x="18095" y="8093"/>
                  <a:pt x="18108" y="8070"/>
                </a:cubicBezTo>
                <a:cubicBezTo>
                  <a:pt x="18088" y="7963"/>
                  <a:pt x="18114" y="7852"/>
                  <a:pt x="18108" y="7758"/>
                </a:cubicBezTo>
                <a:cubicBezTo>
                  <a:pt x="18072" y="7747"/>
                  <a:pt x="18046" y="7752"/>
                  <a:pt x="18025" y="7696"/>
                </a:cubicBezTo>
                <a:cubicBezTo>
                  <a:pt x="18031" y="7659"/>
                  <a:pt x="18061" y="7671"/>
                  <a:pt x="18061" y="7621"/>
                </a:cubicBezTo>
                <a:cubicBezTo>
                  <a:pt x="18052" y="7465"/>
                  <a:pt x="17998" y="7399"/>
                  <a:pt x="17946" y="7329"/>
                </a:cubicBezTo>
                <a:cubicBezTo>
                  <a:pt x="17924" y="7228"/>
                  <a:pt x="17886" y="7156"/>
                  <a:pt x="17858" y="7067"/>
                </a:cubicBezTo>
                <a:cubicBezTo>
                  <a:pt x="17821" y="7049"/>
                  <a:pt x="17793" y="7011"/>
                  <a:pt x="17770" y="6964"/>
                </a:cubicBezTo>
                <a:cubicBezTo>
                  <a:pt x="17814" y="6846"/>
                  <a:pt x="17838" y="6690"/>
                  <a:pt x="17930" y="6670"/>
                </a:cubicBezTo>
                <a:cubicBezTo>
                  <a:pt x="17934" y="6627"/>
                  <a:pt x="17923" y="6618"/>
                  <a:pt x="17925" y="6577"/>
                </a:cubicBezTo>
                <a:cubicBezTo>
                  <a:pt x="17875" y="6595"/>
                  <a:pt x="17804" y="6476"/>
                  <a:pt x="17759" y="6503"/>
                </a:cubicBezTo>
                <a:cubicBezTo>
                  <a:pt x="17731" y="6519"/>
                  <a:pt x="17744" y="6581"/>
                  <a:pt x="17713" y="6607"/>
                </a:cubicBezTo>
                <a:cubicBezTo>
                  <a:pt x="17668" y="6597"/>
                  <a:pt x="17678" y="6474"/>
                  <a:pt x="17645" y="6440"/>
                </a:cubicBezTo>
                <a:cubicBezTo>
                  <a:pt x="17598" y="6475"/>
                  <a:pt x="17544" y="6420"/>
                  <a:pt x="17552" y="6348"/>
                </a:cubicBezTo>
                <a:cubicBezTo>
                  <a:pt x="17577" y="6330"/>
                  <a:pt x="17611" y="6328"/>
                  <a:pt x="17630" y="6295"/>
                </a:cubicBezTo>
                <a:cubicBezTo>
                  <a:pt x="17638" y="6280"/>
                  <a:pt x="17634" y="6241"/>
                  <a:pt x="17635" y="6210"/>
                </a:cubicBezTo>
                <a:cubicBezTo>
                  <a:pt x="17675" y="6184"/>
                  <a:pt x="17684" y="6093"/>
                  <a:pt x="17713" y="6043"/>
                </a:cubicBezTo>
                <a:cubicBezTo>
                  <a:pt x="17740" y="6053"/>
                  <a:pt x="17762" y="6072"/>
                  <a:pt x="17770" y="6118"/>
                </a:cubicBezTo>
                <a:cubicBezTo>
                  <a:pt x="17733" y="6197"/>
                  <a:pt x="17765" y="6295"/>
                  <a:pt x="17764" y="6388"/>
                </a:cubicBezTo>
                <a:cubicBezTo>
                  <a:pt x="17824" y="6380"/>
                  <a:pt x="17849" y="6214"/>
                  <a:pt x="17915" y="6210"/>
                </a:cubicBezTo>
                <a:cubicBezTo>
                  <a:pt x="17948" y="6209"/>
                  <a:pt x="18000" y="6248"/>
                  <a:pt x="18025" y="6305"/>
                </a:cubicBezTo>
                <a:cubicBezTo>
                  <a:pt x="18026" y="6363"/>
                  <a:pt x="18025" y="6418"/>
                  <a:pt x="18020" y="6463"/>
                </a:cubicBezTo>
                <a:cubicBezTo>
                  <a:pt x="18051" y="6596"/>
                  <a:pt x="18139" y="6488"/>
                  <a:pt x="18175" y="6607"/>
                </a:cubicBezTo>
                <a:cubicBezTo>
                  <a:pt x="18172" y="6640"/>
                  <a:pt x="18160" y="6655"/>
                  <a:pt x="18160" y="6692"/>
                </a:cubicBezTo>
                <a:cubicBezTo>
                  <a:pt x="18224" y="6773"/>
                  <a:pt x="18224" y="6919"/>
                  <a:pt x="18243" y="7089"/>
                </a:cubicBezTo>
                <a:cubicBezTo>
                  <a:pt x="18308" y="7122"/>
                  <a:pt x="18356" y="7017"/>
                  <a:pt x="18409" y="7027"/>
                </a:cubicBezTo>
                <a:cubicBezTo>
                  <a:pt x="18462" y="6925"/>
                  <a:pt x="18427" y="6824"/>
                  <a:pt x="18403" y="6722"/>
                </a:cubicBezTo>
                <a:cubicBezTo>
                  <a:pt x="18352" y="6508"/>
                  <a:pt x="18244" y="6366"/>
                  <a:pt x="18170" y="6220"/>
                </a:cubicBezTo>
                <a:cubicBezTo>
                  <a:pt x="18197" y="6157"/>
                  <a:pt x="18257" y="6109"/>
                  <a:pt x="18258" y="6013"/>
                </a:cubicBezTo>
                <a:cubicBezTo>
                  <a:pt x="18258" y="5959"/>
                  <a:pt x="18227" y="5941"/>
                  <a:pt x="18232" y="5866"/>
                </a:cubicBezTo>
                <a:cubicBezTo>
                  <a:pt x="18258" y="5812"/>
                  <a:pt x="18281" y="5747"/>
                  <a:pt x="18310" y="5699"/>
                </a:cubicBezTo>
                <a:cubicBezTo>
                  <a:pt x="18378" y="5801"/>
                  <a:pt x="18482" y="5731"/>
                  <a:pt x="18507" y="5574"/>
                </a:cubicBezTo>
                <a:cubicBezTo>
                  <a:pt x="18513" y="5536"/>
                  <a:pt x="18504" y="5462"/>
                  <a:pt x="18512" y="5397"/>
                </a:cubicBezTo>
                <a:cubicBezTo>
                  <a:pt x="18519" y="5347"/>
                  <a:pt x="18541" y="5307"/>
                  <a:pt x="18548" y="5259"/>
                </a:cubicBezTo>
                <a:cubicBezTo>
                  <a:pt x="18560" y="5187"/>
                  <a:pt x="18549" y="5133"/>
                  <a:pt x="18548" y="5062"/>
                </a:cubicBezTo>
                <a:cubicBezTo>
                  <a:pt x="18547" y="4966"/>
                  <a:pt x="18570" y="4876"/>
                  <a:pt x="18569" y="4823"/>
                </a:cubicBezTo>
                <a:cubicBezTo>
                  <a:pt x="18567" y="4591"/>
                  <a:pt x="18437" y="4509"/>
                  <a:pt x="18450" y="4308"/>
                </a:cubicBezTo>
                <a:cubicBezTo>
                  <a:pt x="18485" y="4336"/>
                  <a:pt x="18513" y="4379"/>
                  <a:pt x="18538" y="4426"/>
                </a:cubicBezTo>
                <a:cubicBezTo>
                  <a:pt x="18541" y="4496"/>
                  <a:pt x="18571" y="4529"/>
                  <a:pt x="18591" y="4580"/>
                </a:cubicBezTo>
                <a:cubicBezTo>
                  <a:pt x="18615" y="4646"/>
                  <a:pt x="18626" y="4728"/>
                  <a:pt x="18648" y="4790"/>
                </a:cubicBezTo>
                <a:cubicBezTo>
                  <a:pt x="18668" y="4849"/>
                  <a:pt x="18695" y="4863"/>
                  <a:pt x="18710" y="4925"/>
                </a:cubicBezTo>
                <a:cubicBezTo>
                  <a:pt x="18738" y="5045"/>
                  <a:pt x="18761" y="5182"/>
                  <a:pt x="18819" y="5239"/>
                </a:cubicBezTo>
                <a:cubicBezTo>
                  <a:pt x="18820" y="5173"/>
                  <a:pt x="18809" y="5145"/>
                  <a:pt x="18835" y="5125"/>
                </a:cubicBezTo>
                <a:cubicBezTo>
                  <a:pt x="18864" y="5137"/>
                  <a:pt x="18861" y="5210"/>
                  <a:pt x="18897" y="5207"/>
                </a:cubicBezTo>
                <a:cubicBezTo>
                  <a:pt x="18878" y="4971"/>
                  <a:pt x="18704" y="4989"/>
                  <a:pt x="18726" y="4705"/>
                </a:cubicBezTo>
                <a:cubicBezTo>
                  <a:pt x="18781" y="4694"/>
                  <a:pt x="18800" y="4805"/>
                  <a:pt x="18840" y="4790"/>
                </a:cubicBezTo>
                <a:cubicBezTo>
                  <a:pt x="18812" y="4726"/>
                  <a:pt x="18785" y="4667"/>
                  <a:pt x="18757" y="4613"/>
                </a:cubicBezTo>
                <a:cubicBezTo>
                  <a:pt x="18691" y="4485"/>
                  <a:pt x="18593" y="4356"/>
                  <a:pt x="18543" y="4226"/>
                </a:cubicBezTo>
                <a:cubicBezTo>
                  <a:pt x="18503" y="4122"/>
                  <a:pt x="18471" y="4060"/>
                  <a:pt x="18424" y="3976"/>
                </a:cubicBezTo>
                <a:cubicBezTo>
                  <a:pt x="18400" y="3932"/>
                  <a:pt x="18385" y="3850"/>
                  <a:pt x="18346" y="3892"/>
                </a:cubicBezTo>
                <a:cubicBezTo>
                  <a:pt x="18330" y="3959"/>
                  <a:pt x="18385" y="3947"/>
                  <a:pt x="18388" y="4006"/>
                </a:cubicBezTo>
                <a:cubicBezTo>
                  <a:pt x="18308" y="4109"/>
                  <a:pt x="18243" y="3844"/>
                  <a:pt x="18134" y="3902"/>
                </a:cubicBezTo>
                <a:cubicBezTo>
                  <a:pt x="18131" y="3936"/>
                  <a:pt x="18140" y="3993"/>
                  <a:pt x="18123" y="3996"/>
                </a:cubicBezTo>
                <a:cubicBezTo>
                  <a:pt x="18109" y="3961"/>
                  <a:pt x="18087" y="3944"/>
                  <a:pt x="18082" y="3892"/>
                </a:cubicBezTo>
                <a:cubicBezTo>
                  <a:pt x="18039" y="3926"/>
                  <a:pt x="18026" y="3871"/>
                  <a:pt x="17999" y="3849"/>
                </a:cubicBezTo>
                <a:cubicBezTo>
                  <a:pt x="17964" y="3862"/>
                  <a:pt x="17938" y="3855"/>
                  <a:pt x="17915" y="3819"/>
                </a:cubicBezTo>
                <a:cubicBezTo>
                  <a:pt x="17964" y="3696"/>
                  <a:pt x="17972" y="3493"/>
                  <a:pt x="18020" y="3370"/>
                </a:cubicBezTo>
                <a:cubicBezTo>
                  <a:pt x="18001" y="3311"/>
                  <a:pt x="18027" y="3227"/>
                  <a:pt x="18046" y="3183"/>
                </a:cubicBezTo>
                <a:cubicBezTo>
                  <a:pt x="18101" y="3148"/>
                  <a:pt x="18191" y="3130"/>
                  <a:pt x="18237" y="3193"/>
                </a:cubicBezTo>
                <a:cubicBezTo>
                  <a:pt x="18289" y="3153"/>
                  <a:pt x="18333" y="3181"/>
                  <a:pt x="18398" y="3183"/>
                </a:cubicBezTo>
                <a:cubicBezTo>
                  <a:pt x="18411" y="3177"/>
                  <a:pt x="18396" y="3113"/>
                  <a:pt x="18414" y="3118"/>
                </a:cubicBezTo>
                <a:cubicBezTo>
                  <a:pt x="18447" y="3133"/>
                  <a:pt x="18484" y="3137"/>
                  <a:pt x="18517" y="3150"/>
                </a:cubicBezTo>
                <a:cubicBezTo>
                  <a:pt x="18549" y="3319"/>
                  <a:pt x="18702" y="3198"/>
                  <a:pt x="18767" y="3170"/>
                </a:cubicBezTo>
                <a:cubicBezTo>
                  <a:pt x="18756" y="3097"/>
                  <a:pt x="18689" y="3141"/>
                  <a:pt x="18674" y="3078"/>
                </a:cubicBezTo>
                <a:cubicBezTo>
                  <a:pt x="18665" y="2999"/>
                  <a:pt x="18690" y="2912"/>
                  <a:pt x="18689" y="2816"/>
                </a:cubicBezTo>
                <a:cubicBezTo>
                  <a:pt x="18763" y="2800"/>
                  <a:pt x="18784" y="2802"/>
                  <a:pt x="18840" y="2826"/>
                </a:cubicBezTo>
                <a:cubicBezTo>
                  <a:pt x="18853" y="2922"/>
                  <a:pt x="18905" y="2941"/>
                  <a:pt x="18944" y="2983"/>
                </a:cubicBezTo>
                <a:cubicBezTo>
                  <a:pt x="18965" y="2914"/>
                  <a:pt x="18976" y="2826"/>
                  <a:pt x="19026" y="2816"/>
                </a:cubicBezTo>
                <a:cubicBezTo>
                  <a:pt x="19015" y="2775"/>
                  <a:pt x="18965" y="2759"/>
                  <a:pt x="18985" y="2691"/>
                </a:cubicBezTo>
                <a:cubicBezTo>
                  <a:pt x="19019" y="2712"/>
                  <a:pt x="19047" y="2830"/>
                  <a:pt x="19073" y="2901"/>
                </a:cubicBezTo>
                <a:cubicBezTo>
                  <a:pt x="19072" y="2949"/>
                  <a:pt x="19044" y="2944"/>
                  <a:pt x="19042" y="2993"/>
                </a:cubicBezTo>
                <a:cubicBezTo>
                  <a:pt x="19027" y="3168"/>
                  <a:pt x="19044" y="3350"/>
                  <a:pt x="18959" y="3390"/>
                </a:cubicBezTo>
                <a:cubicBezTo>
                  <a:pt x="18982" y="3431"/>
                  <a:pt x="18998" y="3488"/>
                  <a:pt x="18990" y="3589"/>
                </a:cubicBezTo>
                <a:cubicBezTo>
                  <a:pt x="19104" y="3924"/>
                  <a:pt x="19283" y="4128"/>
                  <a:pt x="19416" y="4426"/>
                </a:cubicBezTo>
                <a:cubicBezTo>
                  <a:pt x="19401" y="4461"/>
                  <a:pt x="19377" y="4510"/>
                  <a:pt x="19390" y="4570"/>
                </a:cubicBezTo>
                <a:cubicBezTo>
                  <a:pt x="19397" y="4587"/>
                  <a:pt x="19417" y="4579"/>
                  <a:pt x="19432" y="4580"/>
                </a:cubicBezTo>
                <a:cubicBezTo>
                  <a:pt x="19452" y="4452"/>
                  <a:pt x="19492" y="4252"/>
                  <a:pt x="19442" y="4131"/>
                </a:cubicBezTo>
                <a:cubicBezTo>
                  <a:pt x="19451" y="4104"/>
                  <a:pt x="19476" y="4111"/>
                  <a:pt x="19499" y="4111"/>
                </a:cubicBezTo>
                <a:cubicBezTo>
                  <a:pt x="19492" y="4014"/>
                  <a:pt x="19431" y="4024"/>
                  <a:pt x="19432" y="3912"/>
                </a:cubicBezTo>
                <a:cubicBezTo>
                  <a:pt x="19443" y="3869"/>
                  <a:pt x="19503" y="3938"/>
                  <a:pt x="19505" y="3859"/>
                </a:cubicBezTo>
                <a:cubicBezTo>
                  <a:pt x="19495" y="3755"/>
                  <a:pt x="19424" y="3771"/>
                  <a:pt x="19416" y="3662"/>
                </a:cubicBezTo>
                <a:cubicBezTo>
                  <a:pt x="19431" y="3648"/>
                  <a:pt x="19439" y="3668"/>
                  <a:pt x="19463" y="3662"/>
                </a:cubicBezTo>
                <a:cubicBezTo>
                  <a:pt x="19459" y="3489"/>
                  <a:pt x="19345" y="3538"/>
                  <a:pt x="19339" y="3370"/>
                </a:cubicBezTo>
                <a:cubicBezTo>
                  <a:pt x="19289" y="3337"/>
                  <a:pt x="19245" y="3370"/>
                  <a:pt x="19230" y="3275"/>
                </a:cubicBezTo>
                <a:cubicBezTo>
                  <a:pt x="19225" y="3245"/>
                  <a:pt x="19237" y="3212"/>
                  <a:pt x="19235" y="3183"/>
                </a:cubicBezTo>
                <a:cubicBezTo>
                  <a:pt x="19230" y="3129"/>
                  <a:pt x="19201" y="3139"/>
                  <a:pt x="19209" y="3088"/>
                </a:cubicBezTo>
                <a:cubicBezTo>
                  <a:pt x="19225" y="3061"/>
                  <a:pt x="19245" y="3091"/>
                  <a:pt x="19266" y="3088"/>
                </a:cubicBezTo>
                <a:cubicBezTo>
                  <a:pt x="19278" y="3078"/>
                  <a:pt x="19271" y="3029"/>
                  <a:pt x="19292" y="3035"/>
                </a:cubicBezTo>
                <a:cubicBezTo>
                  <a:pt x="19310" y="3048"/>
                  <a:pt x="19309" y="3098"/>
                  <a:pt x="19339" y="3088"/>
                </a:cubicBezTo>
                <a:cubicBezTo>
                  <a:pt x="19373" y="2883"/>
                  <a:pt x="19498" y="3058"/>
                  <a:pt x="19572" y="3065"/>
                </a:cubicBezTo>
                <a:cubicBezTo>
                  <a:pt x="19573" y="3033"/>
                  <a:pt x="19566" y="3016"/>
                  <a:pt x="19562" y="2993"/>
                </a:cubicBezTo>
                <a:cubicBezTo>
                  <a:pt x="19596" y="2877"/>
                  <a:pt x="19655" y="2716"/>
                  <a:pt x="19729" y="2691"/>
                </a:cubicBezTo>
                <a:cubicBezTo>
                  <a:pt x="19769" y="2677"/>
                  <a:pt x="19804" y="2733"/>
                  <a:pt x="19848" y="2721"/>
                </a:cubicBezTo>
                <a:cubicBezTo>
                  <a:pt x="19846" y="2613"/>
                  <a:pt x="19786" y="2581"/>
                  <a:pt x="19748" y="2544"/>
                </a:cubicBezTo>
                <a:cubicBezTo>
                  <a:pt x="19704" y="2499"/>
                  <a:pt x="19660" y="2461"/>
                  <a:pt x="19624" y="2409"/>
                </a:cubicBezTo>
                <a:cubicBezTo>
                  <a:pt x="19636" y="2365"/>
                  <a:pt x="19652" y="2331"/>
                  <a:pt x="19645" y="2252"/>
                </a:cubicBezTo>
                <a:cubicBezTo>
                  <a:pt x="19695" y="2305"/>
                  <a:pt x="19745" y="2244"/>
                  <a:pt x="19796" y="2272"/>
                </a:cubicBezTo>
                <a:cubicBezTo>
                  <a:pt x="19829" y="2290"/>
                  <a:pt x="19857" y="2359"/>
                  <a:pt x="19895" y="2376"/>
                </a:cubicBezTo>
                <a:cubicBezTo>
                  <a:pt x="19921" y="2389"/>
                  <a:pt x="19947" y="2373"/>
                  <a:pt x="19972" y="2386"/>
                </a:cubicBezTo>
                <a:cubicBezTo>
                  <a:pt x="20007" y="2406"/>
                  <a:pt x="20077" y="2500"/>
                  <a:pt x="20112" y="2409"/>
                </a:cubicBezTo>
                <a:cubicBezTo>
                  <a:pt x="20106" y="2340"/>
                  <a:pt x="20059" y="2354"/>
                  <a:pt x="20055" y="2284"/>
                </a:cubicBezTo>
                <a:cubicBezTo>
                  <a:pt x="20084" y="2279"/>
                  <a:pt x="20090" y="2225"/>
                  <a:pt x="20092" y="2167"/>
                </a:cubicBezTo>
                <a:cubicBezTo>
                  <a:pt x="19990" y="2101"/>
                  <a:pt x="19879" y="2007"/>
                  <a:pt x="19722" y="2022"/>
                </a:cubicBezTo>
                <a:cubicBezTo>
                  <a:pt x="19618" y="1920"/>
                  <a:pt x="19516" y="1878"/>
                  <a:pt x="19385" y="1835"/>
                </a:cubicBezTo>
                <a:cubicBezTo>
                  <a:pt x="19186" y="1663"/>
                  <a:pt x="18909" y="1648"/>
                  <a:pt x="18648" y="1603"/>
                </a:cubicBezTo>
                <a:cubicBezTo>
                  <a:pt x="18638" y="1709"/>
                  <a:pt x="18729" y="1698"/>
                  <a:pt x="18747" y="1782"/>
                </a:cubicBezTo>
                <a:cubicBezTo>
                  <a:pt x="18709" y="1764"/>
                  <a:pt x="18679" y="1731"/>
                  <a:pt x="18633" y="1730"/>
                </a:cubicBezTo>
                <a:cubicBezTo>
                  <a:pt x="18630" y="1697"/>
                  <a:pt x="18642" y="1691"/>
                  <a:pt x="18638" y="1655"/>
                </a:cubicBezTo>
                <a:cubicBezTo>
                  <a:pt x="18611" y="1631"/>
                  <a:pt x="18580" y="1618"/>
                  <a:pt x="18543" y="1615"/>
                </a:cubicBezTo>
                <a:cubicBezTo>
                  <a:pt x="18528" y="1637"/>
                  <a:pt x="18525" y="1681"/>
                  <a:pt x="18502" y="1687"/>
                </a:cubicBezTo>
                <a:cubicBezTo>
                  <a:pt x="18387" y="1608"/>
                  <a:pt x="18242" y="1737"/>
                  <a:pt x="18144" y="1655"/>
                </a:cubicBezTo>
                <a:cubicBezTo>
                  <a:pt x="18118" y="1634"/>
                  <a:pt x="18112" y="1568"/>
                  <a:pt x="18082" y="1540"/>
                </a:cubicBezTo>
                <a:cubicBezTo>
                  <a:pt x="18032" y="1493"/>
                  <a:pt x="17919" y="1467"/>
                  <a:pt x="17853" y="1468"/>
                </a:cubicBezTo>
                <a:cubicBezTo>
                  <a:pt x="17795" y="1468"/>
                  <a:pt x="17728" y="1529"/>
                  <a:pt x="17666" y="1510"/>
                </a:cubicBezTo>
                <a:cubicBezTo>
                  <a:pt x="17643" y="1503"/>
                  <a:pt x="17625" y="1461"/>
                  <a:pt x="17604" y="1448"/>
                </a:cubicBezTo>
                <a:cubicBezTo>
                  <a:pt x="17573" y="1429"/>
                  <a:pt x="17540" y="1443"/>
                  <a:pt x="17510" y="1425"/>
                </a:cubicBezTo>
                <a:cubicBezTo>
                  <a:pt x="17486" y="1412"/>
                  <a:pt x="17468" y="1363"/>
                  <a:pt x="17443" y="1343"/>
                </a:cubicBezTo>
                <a:cubicBezTo>
                  <a:pt x="17353" y="1273"/>
                  <a:pt x="17202" y="1317"/>
                  <a:pt x="17095" y="1281"/>
                </a:cubicBezTo>
                <a:cubicBezTo>
                  <a:pt x="17040" y="1262"/>
                  <a:pt x="16969" y="1254"/>
                  <a:pt x="16903" y="1238"/>
                </a:cubicBezTo>
                <a:cubicBezTo>
                  <a:pt x="16898" y="1268"/>
                  <a:pt x="16910" y="1265"/>
                  <a:pt x="16908" y="1291"/>
                </a:cubicBezTo>
                <a:cubicBezTo>
                  <a:pt x="16896" y="1284"/>
                  <a:pt x="16874" y="1276"/>
                  <a:pt x="16877" y="1323"/>
                </a:cubicBezTo>
                <a:cubicBezTo>
                  <a:pt x="16874" y="1381"/>
                  <a:pt x="16916" y="1346"/>
                  <a:pt x="16913" y="1405"/>
                </a:cubicBezTo>
                <a:cubicBezTo>
                  <a:pt x="16854" y="1423"/>
                  <a:pt x="16800" y="1393"/>
                  <a:pt x="16751" y="1405"/>
                </a:cubicBezTo>
                <a:cubicBezTo>
                  <a:pt x="16732" y="1410"/>
                  <a:pt x="16719" y="1438"/>
                  <a:pt x="16700" y="1438"/>
                </a:cubicBezTo>
                <a:cubicBezTo>
                  <a:pt x="16653" y="1438"/>
                  <a:pt x="16627" y="1347"/>
                  <a:pt x="16575" y="1363"/>
                </a:cubicBezTo>
                <a:cubicBezTo>
                  <a:pt x="16571" y="1427"/>
                  <a:pt x="16586" y="1454"/>
                  <a:pt x="16591" y="1500"/>
                </a:cubicBezTo>
                <a:cubicBezTo>
                  <a:pt x="16487" y="1499"/>
                  <a:pt x="16414" y="1347"/>
                  <a:pt x="16352" y="1228"/>
                </a:cubicBezTo>
                <a:cubicBezTo>
                  <a:pt x="16240" y="1174"/>
                  <a:pt x="16103" y="1118"/>
                  <a:pt x="15993" y="1143"/>
                </a:cubicBezTo>
                <a:cubicBezTo>
                  <a:pt x="15987" y="1178"/>
                  <a:pt x="16014" y="1200"/>
                  <a:pt x="15999" y="1218"/>
                </a:cubicBezTo>
                <a:cubicBezTo>
                  <a:pt x="15930" y="1216"/>
                  <a:pt x="15830" y="1255"/>
                  <a:pt x="15786" y="1156"/>
                </a:cubicBezTo>
                <a:cubicBezTo>
                  <a:pt x="15699" y="1117"/>
                  <a:pt x="15603" y="1169"/>
                  <a:pt x="15526" y="1143"/>
                </a:cubicBezTo>
                <a:cubicBezTo>
                  <a:pt x="15508" y="1137"/>
                  <a:pt x="15488" y="1100"/>
                  <a:pt x="15469" y="1103"/>
                </a:cubicBezTo>
                <a:cubicBezTo>
                  <a:pt x="15458" y="1105"/>
                  <a:pt x="15444" y="1135"/>
                  <a:pt x="15432" y="1133"/>
                </a:cubicBezTo>
                <a:cubicBezTo>
                  <a:pt x="15421" y="1132"/>
                  <a:pt x="15411" y="1099"/>
                  <a:pt x="15391" y="1091"/>
                </a:cubicBezTo>
                <a:cubicBezTo>
                  <a:pt x="15365" y="1080"/>
                  <a:pt x="15338" y="1094"/>
                  <a:pt x="15318" y="1091"/>
                </a:cubicBezTo>
                <a:cubicBezTo>
                  <a:pt x="15339" y="1017"/>
                  <a:pt x="15408" y="1041"/>
                  <a:pt x="15412" y="956"/>
                </a:cubicBezTo>
                <a:cubicBezTo>
                  <a:pt x="15416" y="893"/>
                  <a:pt x="15362" y="830"/>
                  <a:pt x="15329" y="809"/>
                </a:cubicBezTo>
                <a:cubicBezTo>
                  <a:pt x="15240" y="753"/>
                  <a:pt x="15108" y="742"/>
                  <a:pt x="15037" y="746"/>
                </a:cubicBezTo>
                <a:cubicBezTo>
                  <a:pt x="15025" y="753"/>
                  <a:pt x="15029" y="793"/>
                  <a:pt x="15006" y="779"/>
                </a:cubicBezTo>
                <a:cubicBezTo>
                  <a:pt x="14995" y="781"/>
                  <a:pt x="15004" y="741"/>
                  <a:pt x="15001" y="726"/>
                </a:cubicBezTo>
                <a:cubicBezTo>
                  <a:pt x="14927" y="696"/>
                  <a:pt x="14837" y="621"/>
                  <a:pt x="14761" y="644"/>
                </a:cubicBezTo>
                <a:close/>
                <a:moveTo>
                  <a:pt x="5324" y="719"/>
                </a:moveTo>
                <a:cubicBezTo>
                  <a:pt x="5278" y="722"/>
                  <a:pt x="5231" y="740"/>
                  <a:pt x="5197" y="776"/>
                </a:cubicBezTo>
                <a:cubicBezTo>
                  <a:pt x="5174" y="698"/>
                  <a:pt x="5091" y="713"/>
                  <a:pt x="5083" y="809"/>
                </a:cubicBezTo>
                <a:cubicBezTo>
                  <a:pt x="5098" y="897"/>
                  <a:pt x="5137" y="914"/>
                  <a:pt x="5187" y="881"/>
                </a:cubicBezTo>
                <a:cubicBezTo>
                  <a:pt x="5201" y="904"/>
                  <a:pt x="5183" y="939"/>
                  <a:pt x="5192" y="954"/>
                </a:cubicBezTo>
                <a:cubicBezTo>
                  <a:pt x="5322" y="980"/>
                  <a:pt x="5402" y="910"/>
                  <a:pt x="5442" y="756"/>
                </a:cubicBezTo>
                <a:cubicBezTo>
                  <a:pt x="5415" y="730"/>
                  <a:pt x="5370" y="716"/>
                  <a:pt x="5324" y="719"/>
                </a:cubicBezTo>
                <a:close/>
                <a:moveTo>
                  <a:pt x="13162" y="721"/>
                </a:moveTo>
                <a:cubicBezTo>
                  <a:pt x="13103" y="705"/>
                  <a:pt x="13032" y="796"/>
                  <a:pt x="12967" y="811"/>
                </a:cubicBezTo>
                <a:cubicBezTo>
                  <a:pt x="12926" y="821"/>
                  <a:pt x="12882" y="799"/>
                  <a:pt x="12842" y="811"/>
                </a:cubicBezTo>
                <a:cubicBezTo>
                  <a:pt x="12760" y="836"/>
                  <a:pt x="12697" y="933"/>
                  <a:pt x="12635" y="949"/>
                </a:cubicBezTo>
                <a:cubicBezTo>
                  <a:pt x="12643" y="1065"/>
                  <a:pt x="12609" y="1098"/>
                  <a:pt x="12573" y="1126"/>
                </a:cubicBezTo>
                <a:cubicBezTo>
                  <a:pt x="12609" y="1228"/>
                  <a:pt x="12512" y="1210"/>
                  <a:pt x="12541" y="1325"/>
                </a:cubicBezTo>
                <a:cubicBezTo>
                  <a:pt x="12533" y="1344"/>
                  <a:pt x="12505" y="1321"/>
                  <a:pt x="12510" y="1365"/>
                </a:cubicBezTo>
                <a:cubicBezTo>
                  <a:pt x="12521" y="1472"/>
                  <a:pt x="12593" y="1513"/>
                  <a:pt x="12645" y="1543"/>
                </a:cubicBezTo>
                <a:cubicBezTo>
                  <a:pt x="12706" y="1577"/>
                  <a:pt x="12784" y="1559"/>
                  <a:pt x="12858" y="1565"/>
                </a:cubicBezTo>
                <a:cubicBezTo>
                  <a:pt x="12829" y="1440"/>
                  <a:pt x="12716" y="1456"/>
                  <a:pt x="12718" y="1313"/>
                </a:cubicBezTo>
                <a:cubicBezTo>
                  <a:pt x="12720" y="1200"/>
                  <a:pt x="12807" y="1155"/>
                  <a:pt x="12832" y="1053"/>
                </a:cubicBezTo>
                <a:cubicBezTo>
                  <a:pt x="12875" y="1044"/>
                  <a:pt x="12887" y="986"/>
                  <a:pt x="12915" y="959"/>
                </a:cubicBezTo>
                <a:cubicBezTo>
                  <a:pt x="13002" y="875"/>
                  <a:pt x="13137" y="916"/>
                  <a:pt x="13211" y="801"/>
                </a:cubicBezTo>
                <a:cubicBezTo>
                  <a:pt x="13211" y="791"/>
                  <a:pt x="13216" y="790"/>
                  <a:pt x="13217" y="781"/>
                </a:cubicBezTo>
                <a:cubicBezTo>
                  <a:pt x="13200" y="745"/>
                  <a:pt x="13182" y="727"/>
                  <a:pt x="13162" y="721"/>
                </a:cubicBezTo>
                <a:close/>
                <a:moveTo>
                  <a:pt x="16542" y="801"/>
                </a:moveTo>
                <a:cubicBezTo>
                  <a:pt x="16512" y="795"/>
                  <a:pt x="16485" y="804"/>
                  <a:pt x="16481" y="854"/>
                </a:cubicBezTo>
                <a:cubicBezTo>
                  <a:pt x="16474" y="940"/>
                  <a:pt x="16611" y="1026"/>
                  <a:pt x="16678" y="1021"/>
                </a:cubicBezTo>
                <a:cubicBezTo>
                  <a:pt x="16698" y="1019"/>
                  <a:pt x="16721" y="993"/>
                  <a:pt x="16741" y="988"/>
                </a:cubicBezTo>
                <a:cubicBezTo>
                  <a:pt x="16809" y="975"/>
                  <a:pt x="16915" y="1051"/>
                  <a:pt x="16908" y="886"/>
                </a:cubicBezTo>
                <a:cubicBezTo>
                  <a:pt x="16830" y="845"/>
                  <a:pt x="16734" y="834"/>
                  <a:pt x="16652" y="801"/>
                </a:cubicBezTo>
                <a:cubicBezTo>
                  <a:pt x="16633" y="798"/>
                  <a:pt x="16638" y="843"/>
                  <a:pt x="16621" y="844"/>
                </a:cubicBezTo>
                <a:cubicBezTo>
                  <a:pt x="16604" y="829"/>
                  <a:pt x="16571" y="807"/>
                  <a:pt x="16542" y="801"/>
                </a:cubicBezTo>
                <a:close/>
                <a:moveTo>
                  <a:pt x="16918" y="879"/>
                </a:moveTo>
                <a:cubicBezTo>
                  <a:pt x="16918" y="892"/>
                  <a:pt x="16918" y="907"/>
                  <a:pt x="16918" y="921"/>
                </a:cubicBezTo>
                <a:cubicBezTo>
                  <a:pt x="16997" y="984"/>
                  <a:pt x="17104" y="1048"/>
                  <a:pt x="17193" y="974"/>
                </a:cubicBezTo>
                <a:cubicBezTo>
                  <a:pt x="17126" y="877"/>
                  <a:pt x="17037" y="929"/>
                  <a:pt x="16918" y="879"/>
                </a:cubicBezTo>
                <a:close/>
                <a:moveTo>
                  <a:pt x="4136" y="1046"/>
                </a:moveTo>
                <a:cubicBezTo>
                  <a:pt x="4052" y="1025"/>
                  <a:pt x="3926" y="1038"/>
                  <a:pt x="3918" y="1163"/>
                </a:cubicBezTo>
                <a:cubicBezTo>
                  <a:pt x="3826" y="1211"/>
                  <a:pt x="3755" y="1302"/>
                  <a:pt x="3678" y="1380"/>
                </a:cubicBezTo>
                <a:cubicBezTo>
                  <a:pt x="3713" y="1414"/>
                  <a:pt x="3740" y="1439"/>
                  <a:pt x="3742" y="1518"/>
                </a:cubicBezTo>
                <a:cubicBezTo>
                  <a:pt x="3846" y="1491"/>
                  <a:pt x="3942" y="1449"/>
                  <a:pt x="4016" y="1360"/>
                </a:cubicBezTo>
                <a:cubicBezTo>
                  <a:pt x="3997" y="1396"/>
                  <a:pt x="3981" y="1427"/>
                  <a:pt x="4006" y="1475"/>
                </a:cubicBezTo>
                <a:cubicBezTo>
                  <a:pt x="3994" y="1499"/>
                  <a:pt x="3962" y="1484"/>
                  <a:pt x="3970" y="1548"/>
                </a:cubicBezTo>
                <a:cubicBezTo>
                  <a:pt x="3967" y="1616"/>
                  <a:pt x="4033" y="1545"/>
                  <a:pt x="4037" y="1600"/>
                </a:cubicBezTo>
                <a:cubicBezTo>
                  <a:pt x="3999" y="1625"/>
                  <a:pt x="3970" y="1603"/>
                  <a:pt x="3939" y="1642"/>
                </a:cubicBezTo>
                <a:cubicBezTo>
                  <a:pt x="3922" y="1690"/>
                  <a:pt x="3954" y="1728"/>
                  <a:pt x="3939" y="1767"/>
                </a:cubicBezTo>
                <a:cubicBezTo>
                  <a:pt x="3813" y="1822"/>
                  <a:pt x="3736" y="1589"/>
                  <a:pt x="3606" y="1685"/>
                </a:cubicBezTo>
                <a:cubicBezTo>
                  <a:pt x="3605" y="1652"/>
                  <a:pt x="3618" y="1633"/>
                  <a:pt x="3606" y="1610"/>
                </a:cubicBezTo>
                <a:cubicBezTo>
                  <a:pt x="3546" y="1601"/>
                  <a:pt x="3529" y="1679"/>
                  <a:pt x="3481" y="1695"/>
                </a:cubicBezTo>
                <a:cubicBezTo>
                  <a:pt x="3458" y="1687"/>
                  <a:pt x="3493" y="1578"/>
                  <a:pt x="3466" y="1558"/>
                </a:cubicBezTo>
                <a:cubicBezTo>
                  <a:pt x="3432" y="1542"/>
                  <a:pt x="3416" y="1624"/>
                  <a:pt x="3383" y="1632"/>
                </a:cubicBezTo>
                <a:cubicBezTo>
                  <a:pt x="3354" y="1640"/>
                  <a:pt x="3306" y="1606"/>
                  <a:pt x="3258" y="1623"/>
                </a:cubicBezTo>
                <a:cubicBezTo>
                  <a:pt x="3217" y="1636"/>
                  <a:pt x="3195" y="1662"/>
                  <a:pt x="3139" y="1675"/>
                </a:cubicBezTo>
                <a:cubicBezTo>
                  <a:pt x="3122" y="1679"/>
                  <a:pt x="3105" y="1704"/>
                  <a:pt x="3098" y="1705"/>
                </a:cubicBezTo>
                <a:cubicBezTo>
                  <a:pt x="3037" y="1708"/>
                  <a:pt x="2947" y="1674"/>
                  <a:pt x="2900" y="1790"/>
                </a:cubicBezTo>
                <a:cubicBezTo>
                  <a:pt x="2847" y="1792"/>
                  <a:pt x="2822" y="1738"/>
                  <a:pt x="2791" y="1695"/>
                </a:cubicBezTo>
                <a:cubicBezTo>
                  <a:pt x="2737" y="1733"/>
                  <a:pt x="2694" y="1638"/>
                  <a:pt x="2651" y="1623"/>
                </a:cubicBezTo>
                <a:cubicBezTo>
                  <a:pt x="2619" y="1611"/>
                  <a:pt x="2584" y="1635"/>
                  <a:pt x="2552" y="1632"/>
                </a:cubicBezTo>
                <a:cubicBezTo>
                  <a:pt x="2465" y="1626"/>
                  <a:pt x="2390" y="1556"/>
                  <a:pt x="2276" y="1570"/>
                </a:cubicBezTo>
                <a:cubicBezTo>
                  <a:pt x="2260" y="1554"/>
                  <a:pt x="2248" y="1515"/>
                  <a:pt x="2230" y="1508"/>
                </a:cubicBezTo>
                <a:cubicBezTo>
                  <a:pt x="2214" y="1501"/>
                  <a:pt x="2195" y="1533"/>
                  <a:pt x="2173" y="1528"/>
                </a:cubicBezTo>
                <a:cubicBezTo>
                  <a:pt x="2157" y="1524"/>
                  <a:pt x="2125" y="1460"/>
                  <a:pt x="2100" y="1455"/>
                </a:cubicBezTo>
                <a:cubicBezTo>
                  <a:pt x="2057" y="1447"/>
                  <a:pt x="2009" y="1514"/>
                  <a:pt x="1955" y="1528"/>
                </a:cubicBezTo>
                <a:cubicBezTo>
                  <a:pt x="1930" y="1534"/>
                  <a:pt x="1902" y="1522"/>
                  <a:pt x="1876" y="1528"/>
                </a:cubicBezTo>
                <a:cubicBezTo>
                  <a:pt x="1816" y="1539"/>
                  <a:pt x="1749" y="1579"/>
                  <a:pt x="1695" y="1600"/>
                </a:cubicBezTo>
                <a:cubicBezTo>
                  <a:pt x="1618" y="1630"/>
                  <a:pt x="1553" y="1728"/>
                  <a:pt x="1482" y="1767"/>
                </a:cubicBezTo>
                <a:cubicBezTo>
                  <a:pt x="1433" y="1794"/>
                  <a:pt x="1381" y="1773"/>
                  <a:pt x="1337" y="1790"/>
                </a:cubicBezTo>
                <a:cubicBezTo>
                  <a:pt x="1305" y="1802"/>
                  <a:pt x="1280" y="1864"/>
                  <a:pt x="1248" y="1862"/>
                </a:cubicBezTo>
                <a:cubicBezTo>
                  <a:pt x="1240" y="1906"/>
                  <a:pt x="1283" y="1927"/>
                  <a:pt x="1294" y="1967"/>
                </a:cubicBezTo>
                <a:cubicBezTo>
                  <a:pt x="1269" y="2040"/>
                  <a:pt x="1292" y="2059"/>
                  <a:pt x="1306" y="2124"/>
                </a:cubicBezTo>
                <a:cubicBezTo>
                  <a:pt x="1288" y="2141"/>
                  <a:pt x="1283" y="2184"/>
                  <a:pt x="1258" y="2187"/>
                </a:cubicBezTo>
                <a:cubicBezTo>
                  <a:pt x="1240" y="2183"/>
                  <a:pt x="1239" y="2140"/>
                  <a:pt x="1232" y="2112"/>
                </a:cubicBezTo>
                <a:cubicBezTo>
                  <a:pt x="1101" y="2104"/>
                  <a:pt x="1004" y="2214"/>
                  <a:pt x="900" y="2227"/>
                </a:cubicBezTo>
                <a:cubicBezTo>
                  <a:pt x="894" y="2290"/>
                  <a:pt x="912" y="2345"/>
                  <a:pt x="890" y="2406"/>
                </a:cubicBezTo>
                <a:cubicBezTo>
                  <a:pt x="955" y="2458"/>
                  <a:pt x="1061" y="2427"/>
                  <a:pt x="1123" y="2436"/>
                </a:cubicBezTo>
                <a:cubicBezTo>
                  <a:pt x="1114" y="2571"/>
                  <a:pt x="1049" y="2526"/>
                  <a:pt x="1004" y="2541"/>
                </a:cubicBezTo>
                <a:cubicBezTo>
                  <a:pt x="977" y="2550"/>
                  <a:pt x="953" y="2596"/>
                  <a:pt x="926" y="2604"/>
                </a:cubicBezTo>
                <a:cubicBezTo>
                  <a:pt x="901" y="2610"/>
                  <a:pt x="873" y="2587"/>
                  <a:pt x="848" y="2594"/>
                </a:cubicBezTo>
                <a:cubicBezTo>
                  <a:pt x="813" y="2603"/>
                  <a:pt x="799" y="2650"/>
                  <a:pt x="771" y="2676"/>
                </a:cubicBezTo>
                <a:cubicBezTo>
                  <a:pt x="714" y="2727"/>
                  <a:pt x="642" y="2751"/>
                  <a:pt x="593" y="2823"/>
                </a:cubicBezTo>
                <a:cubicBezTo>
                  <a:pt x="592" y="2904"/>
                  <a:pt x="579" y="2960"/>
                  <a:pt x="547" y="2980"/>
                </a:cubicBezTo>
                <a:cubicBezTo>
                  <a:pt x="544" y="3033"/>
                  <a:pt x="556" y="3053"/>
                  <a:pt x="552" y="3105"/>
                </a:cubicBezTo>
                <a:cubicBezTo>
                  <a:pt x="589" y="3110"/>
                  <a:pt x="619" y="3102"/>
                  <a:pt x="650" y="3095"/>
                </a:cubicBezTo>
                <a:cubicBezTo>
                  <a:pt x="625" y="3170"/>
                  <a:pt x="584" y="3211"/>
                  <a:pt x="552" y="3272"/>
                </a:cubicBezTo>
                <a:cubicBezTo>
                  <a:pt x="603" y="3395"/>
                  <a:pt x="692" y="3163"/>
                  <a:pt x="714" y="3315"/>
                </a:cubicBezTo>
                <a:cubicBezTo>
                  <a:pt x="748" y="3332"/>
                  <a:pt x="751" y="3285"/>
                  <a:pt x="776" y="3282"/>
                </a:cubicBezTo>
                <a:cubicBezTo>
                  <a:pt x="752" y="3397"/>
                  <a:pt x="681" y="3429"/>
                  <a:pt x="619" y="3482"/>
                </a:cubicBezTo>
                <a:cubicBezTo>
                  <a:pt x="567" y="3527"/>
                  <a:pt x="461" y="3630"/>
                  <a:pt x="396" y="3659"/>
                </a:cubicBezTo>
                <a:cubicBezTo>
                  <a:pt x="354" y="3678"/>
                  <a:pt x="313" y="3668"/>
                  <a:pt x="272" y="3699"/>
                </a:cubicBezTo>
                <a:cubicBezTo>
                  <a:pt x="252" y="3714"/>
                  <a:pt x="229" y="3749"/>
                  <a:pt x="211" y="3764"/>
                </a:cubicBezTo>
                <a:cubicBezTo>
                  <a:pt x="144" y="3821"/>
                  <a:pt x="79" y="3794"/>
                  <a:pt x="0" y="3889"/>
                </a:cubicBezTo>
                <a:cubicBezTo>
                  <a:pt x="0" y="3903"/>
                  <a:pt x="0" y="3918"/>
                  <a:pt x="0" y="3931"/>
                </a:cubicBezTo>
                <a:cubicBezTo>
                  <a:pt x="79" y="3909"/>
                  <a:pt x="161" y="3881"/>
                  <a:pt x="237" y="3837"/>
                </a:cubicBezTo>
                <a:cubicBezTo>
                  <a:pt x="253" y="3827"/>
                  <a:pt x="271" y="3794"/>
                  <a:pt x="288" y="3784"/>
                </a:cubicBezTo>
                <a:cubicBezTo>
                  <a:pt x="332" y="3758"/>
                  <a:pt x="386" y="3772"/>
                  <a:pt x="431" y="3752"/>
                </a:cubicBezTo>
                <a:cubicBezTo>
                  <a:pt x="446" y="3745"/>
                  <a:pt x="456" y="3724"/>
                  <a:pt x="473" y="3712"/>
                </a:cubicBezTo>
                <a:cubicBezTo>
                  <a:pt x="495" y="3696"/>
                  <a:pt x="526" y="3703"/>
                  <a:pt x="546" y="3689"/>
                </a:cubicBezTo>
                <a:cubicBezTo>
                  <a:pt x="566" y="3676"/>
                  <a:pt x="580" y="3633"/>
                  <a:pt x="598" y="3617"/>
                </a:cubicBezTo>
                <a:cubicBezTo>
                  <a:pt x="644" y="3577"/>
                  <a:pt x="698" y="3571"/>
                  <a:pt x="745" y="3535"/>
                </a:cubicBezTo>
                <a:cubicBezTo>
                  <a:pt x="858" y="3447"/>
                  <a:pt x="971" y="3344"/>
                  <a:pt x="1087" y="3272"/>
                </a:cubicBezTo>
                <a:cubicBezTo>
                  <a:pt x="1098" y="3256"/>
                  <a:pt x="1086" y="3195"/>
                  <a:pt x="1097" y="3178"/>
                </a:cubicBezTo>
                <a:cubicBezTo>
                  <a:pt x="1141" y="3152"/>
                  <a:pt x="1181" y="3118"/>
                  <a:pt x="1227" y="3095"/>
                </a:cubicBezTo>
                <a:cubicBezTo>
                  <a:pt x="1245" y="3152"/>
                  <a:pt x="1178" y="3117"/>
                  <a:pt x="1191" y="3200"/>
                </a:cubicBezTo>
                <a:cubicBezTo>
                  <a:pt x="1270" y="3238"/>
                  <a:pt x="1339" y="3114"/>
                  <a:pt x="1415" y="3095"/>
                </a:cubicBezTo>
                <a:cubicBezTo>
                  <a:pt x="1469" y="3082"/>
                  <a:pt x="1524" y="3128"/>
                  <a:pt x="1570" y="3053"/>
                </a:cubicBezTo>
                <a:cubicBezTo>
                  <a:pt x="1589" y="3003"/>
                  <a:pt x="1548" y="3001"/>
                  <a:pt x="1560" y="2970"/>
                </a:cubicBezTo>
                <a:cubicBezTo>
                  <a:pt x="1624" y="2943"/>
                  <a:pt x="1657" y="3048"/>
                  <a:pt x="1705" y="3085"/>
                </a:cubicBezTo>
                <a:cubicBezTo>
                  <a:pt x="1845" y="3058"/>
                  <a:pt x="1943" y="3151"/>
                  <a:pt x="1976" y="3367"/>
                </a:cubicBezTo>
                <a:cubicBezTo>
                  <a:pt x="1944" y="3462"/>
                  <a:pt x="1920" y="3630"/>
                  <a:pt x="1976" y="3712"/>
                </a:cubicBezTo>
                <a:cubicBezTo>
                  <a:pt x="1970" y="3777"/>
                  <a:pt x="1934" y="3783"/>
                  <a:pt x="1943" y="3879"/>
                </a:cubicBezTo>
                <a:cubicBezTo>
                  <a:pt x="1968" y="3912"/>
                  <a:pt x="1975" y="3830"/>
                  <a:pt x="1991" y="3889"/>
                </a:cubicBezTo>
                <a:cubicBezTo>
                  <a:pt x="2025" y="3894"/>
                  <a:pt x="2028" y="3806"/>
                  <a:pt x="2064" y="3847"/>
                </a:cubicBezTo>
                <a:cubicBezTo>
                  <a:pt x="2078" y="3954"/>
                  <a:pt x="2032" y="3943"/>
                  <a:pt x="2012" y="3984"/>
                </a:cubicBezTo>
                <a:cubicBezTo>
                  <a:pt x="1986" y="4087"/>
                  <a:pt x="2042" y="4123"/>
                  <a:pt x="2017" y="4201"/>
                </a:cubicBezTo>
                <a:cubicBezTo>
                  <a:pt x="2015" y="4233"/>
                  <a:pt x="2034" y="4224"/>
                  <a:pt x="2043" y="4234"/>
                </a:cubicBezTo>
                <a:cubicBezTo>
                  <a:pt x="2026" y="4295"/>
                  <a:pt x="2014" y="4363"/>
                  <a:pt x="2007" y="4443"/>
                </a:cubicBezTo>
                <a:cubicBezTo>
                  <a:pt x="1992" y="4466"/>
                  <a:pt x="1952" y="4437"/>
                  <a:pt x="1943" y="4473"/>
                </a:cubicBezTo>
                <a:cubicBezTo>
                  <a:pt x="1942" y="4658"/>
                  <a:pt x="2006" y="4711"/>
                  <a:pt x="2038" y="4828"/>
                </a:cubicBezTo>
                <a:cubicBezTo>
                  <a:pt x="2011" y="4948"/>
                  <a:pt x="1995" y="5044"/>
                  <a:pt x="1970" y="5142"/>
                </a:cubicBezTo>
                <a:cubicBezTo>
                  <a:pt x="1912" y="5365"/>
                  <a:pt x="1836" y="5542"/>
                  <a:pt x="1757" y="5706"/>
                </a:cubicBezTo>
                <a:cubicBezTo>
                  <a:pt x="1747" y="5791"/>
                  <a:pt x="1725" y="5849"/>
                  <a:pt x="1721" y="5946"/>
                </a:cubicBezTo>
                <a:cubicBezTo>
                  <a:pt x="1694" y="5991"/>
                  <a:pt x="1677" y="6061"/>
                  <a:pt x="1648" y="6103"/>
                </a:cubicBezTo>
                <a:cubicBezTo>
                  <a:pt x="1668" y="6192"/>
                  <a:pt x="1634" y="6276"/>
                  <a:pt x="1632" y="6355"/>
                </a:cubicBezTo>
                <a:cubicBezTo>
                  <a:pt x="1630" y="6417"/>
                  <a:pt x="1651" y="6481"/>
                  <a:pt x="1653" y="6552"/>
                </a:cubicBezTo>
                <a:cubicBezTo>
                  <a:pt x="1654" y="6570"/>
                  <a:pt x="1643" y="6593"/>
                  <a:pt x="1643" y="6615"/>
                </a:cubicBezTo>
                <a:cubicBezTo>
                  <a:pt x="1642" y="6739"/>
                  <a:pt x="1653" y="6863"/>
                  <a:pt x="1679" y="6972"/>
                </a:cubicBezTo>
                <a:cubicBezTo>
                  <a:pt x="1677" y="7009"/>
                  <a:pt x="1666" y="7025"/>
                  <a:pt x="1669" y="7074"/>
                </a:cubicBezTo>
                <a:cubicBezTo>
                  <a:pt x="1741" y="7114"/>
                  <a:pt x="1798" y="7185"/>
                  <a:pt x="1835" y="7294"/>
                </a:cubicBezTo>
                <a:cubicBezTo>
                  <a:pt x="1847" y="7478"/>
                  <a:pt x="1822" y="7644"/>
                  <a:pt x="1845" y="7828"/>
                </a:cubicBezTo>
                <a:cubicBezTo>
                  <a:pt x="1858" y="7926"/>
                  <a:pt x="1922" y="7953"/>
                  <a:pt x="1919" y="8048"/>
                </a:cubicBezTo>
                <a:cubicBezTo>
                  <a:pt x="1916" y="8115"/>
                  <a:pt x="1880" y="8149"/>
                  <a:pt x="1845" y="8140"/>
                </a:cubicBezTo>
                <a:cubicBezTo>
                  <a:pt x="1855" y="8337"/>
                  <a:pt x="1966" y="8328"/>
                  <a:pt x="2001" y="8475"/>
                </a:cubicBezTo>
                <a:cubicBezTo>
                  <a:pt x="1996" y="8548"/>
                  <a:pt x="1969" y="8578"/>
                  <a:pt x="1976" y="8674"/>
                </a:cubicBezTo>
                <a:cubicBezTo>
                  <a:pt x="2028" y="8754"/>
                  <a:pt x="2084" y="8824"/>
                  <a:pt x="2105" y="8966"/>
                </a:cubicBezTo>
                <a:cubicBezTo>
                  <a:pt x="2197" y="8955"/>
                  <a:pt x="2148" y="8693"/>
                  <a:pt x="2095" y="8674"/>
                </a:cubicBezTo>
                <a:cubicBezTo>
                  <a:pt x="2082" y="8548"/>
                  <a:pt x="2087" y="8443"/>
                  <a:pt x="2074" y="8340"/>
                </a:cubicBezTo>
                <a:cubicBezTo>
                  <a:pt x="2058" y="8210"/>
                  <a:pt x="1991" y="8096"/>
                  <a:pt x="2022" y="7920"/>
                </a:cubicBezTo>
                <a:cubicBezTo>
                  <a:pt x="2015" y="7850"/>
                  <a:pt x="1973" y="7852"/>
                  <a:pt x="1955" y="7806"/>
                </a:cubicBezTo>
                <a:cubicBezTo>
                  <a:pt x="1960" y="7698"/>
                  <a:pt x="1957" y="7639"/>
                  <a:pt x="1976" y="7566"/>
                </a:cubicBezTo>
                <a:cubicBezTo>
                  <a:pt x="2016" y="7554"/>
                  <a:pt x="2029" y="7596"/>
                  <a:pt x="2053" y="7618"/>
                </a:cubicBezTo>
                <a:cubicBezTo>
                  <a:pt x="2055" y="7756"/>
                  <a:pt x="2076" y="7883"/>
                  <a:pt x="2043" y="7983"/>
                </a:cubicBezTo>
                <a:cubicBezTo>
                  <a:pt x="2040" y="8034"/>
                  <a:pt x="2078" y="8002"/>
                  <a:pt x="2084" y="8035"/>
                </a:cubicBezTo>
                <a:cubicBezTo>
                  <a:pt x="2123" y="8145"/>
                  <a:pt x="2153" y="8275"/>
                  <a:pt x="2199" y="8370"/>
                </a:cubicBezTo>
                <a:cubicBezTo>
                  <a:pt x="2210" y="8408"/>
                  <a:pt x="2177" y="8436"/>
                  <a:pt x="2183" y="8497"/>
                </a:cubicBezTo>
                <a:cubicBezTo>
                  <a:pt x="2200" y="8547"/>
                  <a:pt x="2235" y="8557"/>
                  <a:pt x="2256" y="8599"/>
                </a:cubicBezTo>
                <a:cubicBezTo>
                  <a:pt x="2296" y="8815"/>
                  <a:pt x="2395" y="8912"/>
                  <a:pt x="2401" y="9196"/>
                </a:cubicBezTo>
                <a:cubicBezTo>
                  <a:pt x="2392" y="9250"/>
                  <a:pt x="2377" y="9292"/>
                  <a:pt x="2359" y="9331"/>
                </a:cubicBezTo>
                <a:cubicBezTo>
                  <a:pt x="2355" y="9501"/>
                  <a:pt x="2415" y="9542"/>
                  <a:pt x="2458" y="9625"/>
                </a:cubicBezTo>
                <a:cubicBezTo>
                  <a:pt x="2477" y="9661"/>
                  <a:pt x="2484" y="9709"/>
                  <a:pt x="2499" y="9728"/>
                </a:cubicBezTo>
                <a:cubicBezTo>
                  <a:pt x="2521" y="9754"/>
                  <a:pt x="2558" y="9747"/>
                  <a:pt x="2578" y="9770"/>
                </a:cubicBezTo>
                <a:cubicBezTo>
                  <a:pt x="2631" y="9877"/>
                  <a:pt x="2720" y="9940"/>
                  <a:pt x="2791" y="10010"/>
                </a:cubicBezTo>
                <a:cubicBezTo>
                  <a:pt x="2883" y="10098"/>
                  <a:pt x="2978" y="10210"/>
                  <a:pt x="3072" y="10042"/>
                </a:cubicBezTo>
                <a:cubicBezTo>
                  <a:pt x="3179" y="10087"/>
                  <a:pt x="3200" y="10303"/>
                  <a:pt x="3279" y="10407"/>
                </a:cubicBezTo>
                <a:cubicBezTo>
                  <a:pt x="3385" y="10395"/>
                  <a:pt x="3413" y="10545"/>
                  <a:pt x="3518" y="10534"/>
                </a:cubicBezTo>
                <a:cubicBezTo>
                  <a:pt x="3548" y="10641"/>
                  <a:pt x="3639" y="10745"/>
                  <a:pt x="3652" y="10868"/>
                </a:cubicBezTo>
                <a:cubicBezTo>
                  <a:pt x="3657" y="10911"/>
                  <a:pt x="3641" y="10967"/>
                  <a:pt x="3647" y="11013"/>
                </a:cubicBezTo>
                <a:cubicBezTo>
                  <a:pt x="3655" y="11066"/>
                  <a:pt x="3693" y="11081"/>
                  <a:pt x="3699" y="11128"/>
                </a:cubicBezTo>
                <a:cubicBezTo>
                  <a:pt x="3738" y="11095"/>
                  <a:pt x="3761" y="11145"/>
                  <a:pt x="3793" y="11190"/>
                </a:cubicBezTo>
                <a:cubicBezTo>
                  <a:pt x="3801" y="11208"/>
                  <a:pt x="3798" y="11253"/>
                  <a:pt x="3799" y="11285"/>
                </a:cubicBezTo>
                <a:cubicBezTo>
                  <a:pt x="3816" y="11306"/>
                  <a:pt x="3838" y="11315"/>
                  <a:pt x="3845" y="11358"/>
                </a:cubicBezTo>
                <a:cubicBezTo>
                  <a:pt x="3906" y="11289"/>
                  <a:pt x="3960" y="11427"/>
                  <a:pt x="3996" y="11505"/>
                </a:cubicBezTo>
                <a:cubicBezTo>
                  <a:pt x="4027" y="11512"/>
                  <a:pt x="4037" y="11476"/>
                  <a:pt x="4058" y="11462"/>
                </a:cubicBezTo>
                <a:cubicBezTo>
                  <a:pt x="4060" y="11409"/>
                  <a:pt x="4055" y="11370"/>
                  <a:pt x="4042" y="11348"/>
                </a:cubicBezTo>
                <a:cubicBezTo>
                  <a:pt x="4067" y="11307"/>
                  <a:pt x="4091" y="11265"/>
                  <a:pt x="4110" y="11213"/>
                </a:cubicBezTo>
                <a:cubicBezTo>
                  <a:pt x="4165" y="11215"/>
                  <a:pt x="4156" y="11342"/>
                  <a:pt x="4172" y="11432"/>
                </a:cubicBezTo>
                <a:cubicBezTo>
                  <a:pt x="4183" y="11492"/>
                  <a:pt x="4215" y="11532"/>
                  <a:pt x="4224" y="11590"/>
                </a:cubicBezTo>
                <a:cubicBezTo>
                  <a:pt x="4231" y="11630"/>
                  <a:pt x="4220" y="11690"/>
                  <a:pt x="4219" y="11767"/>
                </a:cubicBezTo>
                <a:cubicBezTo>
                  <a:pt x="4219" y="11807"/>
                  <a:pt x="4230" y="11850"/>
                  <a:pt x="4229" y="11879"/>
                </a:cubicBezTo>
                <a:cubicBezTo>
                  <a:pt x="4228" y="11912"/>
                  <a:pt x="4214" y="11937"/>
                  <a:pt x="4213" y="11964"/>
                </a:cubicBezTo>
                <a:cubicBezTo>
                  <a:pt x="4213" y="12002"/>
                  <a:pt x="4227" y="12049"/>
                  <a:pt x="4224" y="12079"/>
                </a:cubicBezTo>
                <a:cubicBezTo>
                  <a:pt x="4217" y="12168"/>
                  <a:pt x="4166" y="12222"/>
                  <a:pt x="4130" y="12256"/>
                </a:cubicBezTo>
                <a:cubicBezTo>
                  <a:pt x="4140" y="12357"/>
                  <a:pt x="4092" y="12339"/>
                  <a:pt x="4105" y="12446"/>
                </a:cubicBezTo>
                <a:cubicBezTo>
                  <a:pt x="4081" y="12470"/>
                  <a:pt x="4051" y="12483"/>
                  <a:pt x="4027" y="12508"/>
                </a:cubicBezTo>
                <a:cubicBezTo>
                  <a:pt x="4031" y="12618"/>
                  <a:pt x="4000" y="12735"/>
                  <a:pt x="3970" y="12810"/>
                </a:cubicBezTo>
                <a:cubicBezTo>
                  <a:pt x="3973" y="12896"/>
                  <a:pt x="3987" y="12962"/>
                  <a:pt x="3965" y="13020"/>
                </a:cubicBezTo>
                <a:cubicBezTo>
                  <a:pt x="3981" y="13073"/>
                  <a:pt x="4015" y="13086"/>
                  <a:pt x="4022" y="13155"/>
                </a:cubicBezTo>
                <a:cubicBezTo>
                  <a:pt x="4006" y="13228"/>
                  <a:pt x="3959" y="13250"/>
                  <a:pt x="3949" y="13332"/>
                </a:cubicBezTo>
                <a:cubicBezTo>
                  <a:pt x="3935" y="13441"/>
                  <a:pt x="3979" y="13541"/>
                  <a:pt x="3970" y="13647"/>
                </a:cubicBezTo>
                <a:cubicBezTo>
                  <a:pt x="3982" y="13700"/>
                  <a:pt x="4012" y="13715"/>
                  <a:pt x="4037" y="13741"/>
                </a:cubicBezTo>
                <a:cubicBezTo>
                  <a:pt x="4155" y="14071"/>
                  <a:pt x="4226" y="14496"/>
                  <a:pt x="4344" y="14827"/>
                </a:cubicBezTo>
                <a:cubicBezTo>
                  <a:pt x="4355" y="14852"/>
                  <a:pt x="4332" y="14865"/>
                  <a:pt x="4339" y="14910"/>
                </a:cubicBezTo>
                <a:cubicBezTo>
                  <a:pt x="4416" y="15190"/>
                  <a:pt x="4574" y="15306"/>
                  <a:pt x="4712" y="15464"/>
                </a:cubicBezTo>
                <a:cubicBezTo>
                  <a:pt x="4724" y="15568"/>
                  <a:pt x="4792" y="15590"/>
                  <a:pt x="4811" y="15673"/>
                </a:cubicBezTo>
                <a:cubicBezTo>
                  <a:pt x="4816" y="15693"/>
                  <a:pt x="4814" y="15770"/>
                  <a:pt x="4821" y="15818"/>
                </a:cubicBezTo>
                <a:cubicBezTo>
                  <a:pt x="4834" y="15901"/>
                  <a:pt x="4846" y="16016"/>
                  <a:pt x="4852" y="16133"/>
                </a:cubicBezTo>
                <a:cubicBezTo>
                  <a:pt x="4860" y="16265"/>
                  <a:pt x="4839" y="16334"/>
                  <a:pt x="4838" y="16405"/>
                </a:cubicBezTo>
                <a:cubicBezTo>
                  <a:pt x="4835" y="16497"/>
                  <a:pt x="4860" y="16615"/>
                  <a:pt x="4864" y="16729"/>
                </a:cubicBezTo>
                <a:cubicBezTo>
                  <a:pt x="4870" y="16980"/>
                  <a:pt x="4833" y="17323"/>
                  <a:pt x="4878" y="17471"/>
                </a:cubicBezTo>
                <a:cubicBezTo>
                  <a:pt x="4839" y="17633"/>
                  <a:pt x="4901" y="17790"/>
                  <a:pt x="4921" y="17930"/>
                </a:cubicBezTo>
                <a:cubicBezTo>
                  <a:pt x="4919" y="18044"/>
                  <a:pt x="4915" y="18167"/>
                  <a:pt x="4931" y="18274"/>
                </a:cubicBezTo>
                <a:cubicBezTo>
                  <a:pt x="4896" y="18348"/>
                  <a:pt x="4914" y="18477"/>
                  <a:pt x="4900" y="18599"/>
                </a:cubicBezTo>
                <a:cubicBezTo>
                  <a:pt x="4895" y="18639"/>
                  <a:pt x="4883" y="18664"/>
                  <a:pt x="4883" y="18691"/>
                </a:cubicBezTo>
                <a:cubicBezTo>
                  <a:pt x="4884" y="18754"/>
                  <a:pt x="4904" y="18771"/>
                  <a:pt x="4914" y="18819"/>
                </a:cubicBezTo>
                <a:cubicBezTo>
                  <a:pt x="4933" y="18899"/>
                  <a:pt x="4934" y="18990"/>
                  <a:pt x="4962" y="19038"/>
                </a:cubicBezTo>
                <a:cubicBezTo>
                  <a:pt x="4930" y="19243"/>
                  <a:pt x="5004" y="19428"/>
                  <a:pt x="5004" y="19665"/>
                </a:cubicBezTo>
                <a:cubicBezTo>
                  <a:pt x="5095" y="19749"/>
                  <a:pt x="5062" y="19537"/>
                  <a:pt x="5050" y="19423"/>
                </a:cubicBezTo>
                <a:cubicBezTo>
                  <a:pt x="5100" y="19511"/>
                  <a:pt x="5088" y="19664"/>
                  <a:pt x="5102" y="19820"/>
                </a:cubicBezTo>
                <a:cubicBezTo>
                  <a:pt x="5080" y="19854"/>
                  <a:pt x="5065" y="19802"/>
                  <a:pt x="5040" y="19810"/>
                </a:cubicBezTo>
                <a:cubicBezTo>
                  <a:pt x="5035" y="19910"/>
                  <a:pt x="5077" y="19917"/>
                  <a:pt x="5076" y="20009"/>
                </a:cubicBezTo>
                <a:cubicBezTo>
                  <a:pt x="5079" y="20047"/>
                  <a:pt x="5060" y="20039"/>
                  <a:pt x="5045" y="20039"/>
                </a:cubicBezTo>
                <a:cubicBezTo>
                  <a:pt x="5050" y="20111"/>
                  <a:pt x="5043" y="20132"/>
                  <a:pt x="5045" y="20229"/>
                </a:cubicBezTo>
                <a:cubicBezTo>
                  <a:pt x="5068" y="20273"/>
                  <a:pt x="5096" y="20215"/>
                  <a:pt x="5133" y="20249"/>
                </a:cubicBezTo>
                <a:cubicBezTo>
                  <a:pt x="5143" y="20352"/>
                  <a:pt x="5108" y="20365"/>
                  <a:pt x="5087" y="20406"/>
                </a:cubicBezTo>
                <a:cubicBezTo>
                  <a:pt x="5109" y="20575"/>
                  <a:pt x="5164" y="20673"/>
                  <a:pt x="5190" y="20833"/>
                </a:cubicBezTo>
                <a:cubicBezTo>
                  <a:pt x="5227" y="20867"/>
                  <a:pt x="5274" y="20881"/>
                  <a:pt x="5304" y="20928"/>
                </a:cubicBezTo>
                <a:cubicBezTo>
                  <a:pt x="5300" y="20980"/>
                  <a:pt x="5266" y="20912"/>
                  <a:pt x="5263" y="20960"/>
                </a:cubicBezTo>
                <a:cubicBezTo>
                  <a:pt x="5260" y="20994"/>
                  <a:pt x="5266" y="21008"/>
                  <a:pt x="5268" y="21033"/>
                </a:cubicBezTo>
                <a:cubicBezTo>
                  <a:pt x="5278" y="21093"/>
                  <a:pt x="5315" y="21013"/>
                  <a:pt x="5325" y="21043"/>
                </a:cubicBezTo>
                <a:cubicBezTo>
                  <a:pt x="5339" y="21095"/>
                  <a:pt x="5341" y="21103"/>
                  <a:pt x="5320" y="21138"/>
                </a:cubicBezTo>
                <a:cubicBezTo>
                  <a:pt x="5367" y="21215"/>
                  <a:pt x="5419" y="21280"/>
                  <a:pt x="5465" y="21360"/>
                </a:cubicBezTo>
                <a:cubicBezTo>
                  <a:pt x="5484" y="21360"/>
                  <a:pt x="5504" y="21360"/>
                  <a:pt x="5523" y="21360"/>
                </a:cubicBezTo>
                <a:cubicBezTo>
                  <a:pt x="5540" y="21360"/>
                  <a:pt x="5555" y="21420"/>
                  <a:pt x="5570" y="21452"/>
                </a:cubicBezTo>
                <a:cubicBezTo>
                  <a:pt x="5617" y="21434"/>
                  <a:pt x="5630" y="21491"/>
                  <a:pt x="5657" y="21515"/>
                </a:cubicBezTo>
                <a:cubicBezTo>
                  <a:pt x="5714" y="21545"/>
                  <a:pt x="5758" y="21561"/>
                  <a:pt x="5838" y="21597"/>
                </a:cubicBezTo>
                <a:cubicBezTo>
                  <a:pt x="5838" y="21600"/>
                  <a:pt x="5838" y="21599"/>
                  <a:pt x="5838" y="21599"/>
                </a:cubicBezTo>
                <a:cubicBezTo>
                  <a:pt x="5838" y="21599"/>
                  <a:pt x="5843" y="21599"/>
                  <a:pt x="5850" y="21599"/>
                </a:cubicBezTo>
                <a:cubicBezTo>
                  <a:pt x="5849" y="21599"/>
                  <a:pt x="5852" y="21566"/>
                  <a:pt x="5871" y="21539"/>
                </a:cubicBezTo>
                <a:cubicBezTo>
                  <a:pt x="5875" y="21535"/>
                  <a:pt x="5889" y="21506"/>
                  <a:pt x="5897" y="21500"/>
                </a:cubicBezTo>
                <a:cubicBezTo>
                  <a:pt x="5924" y="21479"/>
                  <a:pt x="5977" y="21510"/>
                  <a:pt x="5979" y="21430"/>
                </a:cubicBezTo>
                <a:cubicBezTo>
                  <a:pt x="5913" y="21382"/>
                  <a:pt x="5829" y="21352"/>
                  <a:pt x="5767" y="21240"/>
                </a:cubicBezTo>
                <a:cubicBezTo>
                  <a:pt x="5733" y="21179"/>
                  <a:pt x="5712" y="21097"/>
                  <a:pt x="5684" y="21023"/>
                </a:cubicBezTo>
                <a:cubicBezTo>
                  <a:pt x="5637" y="20900"/>
                  <a:pt x="5552" y="20797"/>
                  <a:pt x="5653" y="20698"/>
                </a:cubicBezTo>
                <a:cubicBezTo>
                  <a:pt x="5657" y="20638"/>
                  <a:pt x="5639" y="20622"/>
                  <a:pt x="5637" y="20573"/>
                </a:cubicBezTo>
                <a:cubicBezTo>
                  <a:pt x="5657" y="20506"/>
                  <a:pt x="5692" y="20467"/>
                  <a:pt x="5710" y="20396"/>
                </a:cubicBezTo>
                <a:cubicBezTo>
                  <a:pt x="5703" y="20341"/>
                  <a:pt x="5700" y="20275"/>
                  <a:pt x="5684" y="20239"/>
                </a:cubicBezTo>
                <a:cubicBezTo>
                  <a:pt x="5614" y="20212"/>
                  <a:pt x="5542" y="20190"/>
                  <a:pt x="5549" y="20009"/>
                </a:cubicBezTo>
                <a:cubicBezTo>
                  <a:pt x="5565" y="19955"/>
                  <a:pt x="5598" y="19934"/>
                  <a:pt x="5637" y="19924"/>
                </a:cubicBezTo>
                <a:cubicBezTo>
                  <a:pt x="5650" y="19843"/>
                  <a:pt x="5614" y="19751"/>
                  <a:pt x="5622" y="19685"/>
                </a:cubicBezTo>
                <a:cubicBezTo>
                  <a:pt x="5630" y="19613"/>
                  <a:pt x="5669" y="19624"/>
                  <a:pt x="5694" y="19570"/>
                </a:cubicBezTo>
                <a:cubicBezTo>
                  <a:pt x="5698" y="19500"/>
                  <a:pt x="5689" y="19455"/>
                  <a:pt x="5668" y="19435"/>
                </a:cubicBezTo>
                <a:cubicBezTo>
                  <a:pt x="5637" y="19426"/>
                  <a:pt x="5633" y="19468"/>
                  <a:pt x="5601" y="19455"/>
                </a:cubicBezTo>
                <a:cubicBezTo>
                  <a:pt x="5583" y="19409"/>
                  <a:pt x="5574" y="19344"/>
                  <a:pt x="5565" y="19278"/>
                </a:cubicBezTo>
                <a:cubicBezTo>
                  <a:pt x="5598" y="19293"/>
                  <a:pt x="5708" y="19374"/>
                  <a:pt x="5736" y="19255"/>
                </a:cubicBezTo>
                <a:cubicBezTo>
                  <a:pt x="5721" y="19184"/>
                  <a:pt x="5707" y="19057"/>
                  <a:pt x="5715" y="18973"/>
                </a:cubicBezTo>
                <a:cubicBezTo>
                  <a:pt x="5877" y="18965"/>
                  <a:pt x="6036" y="18899"/>
                  <a:pt x="6005" y="18537"/>
                </a:cubicBezTo>
                <a:cubicBezTo>
                  <a:pt x="5979" y="18495"/>
                  <a:pt x="5938" y="18481"/>
                  <a:pt x="5953" y="18357"/>
                </a:cubicBezTo>
                <a:cubicBezTo>
                  <a:pt x="5939" y="18278"/>
                  <a:pt x="5881" y="18289"/>
                  <a:pt x="5860" y="18222"/>
                </a:cubicBezTo>
                <a:cubicBezTo>
                  <a:pt x="5872" y="18245"/>
                  <a:pt x="5884" y="18226"/>
                  <a:pt x="5897" y="18232"/>
                </a:cubicBezTo>
                <a:cubicBezTo>
                  <a:pt x="5927" y="18245"/>
                  <a:pt x="5956" y="18294"/>
                  <a:pt x="5985" y="18304"/>
                </a:cubicBezTo>
                <a:cubicBezTo>
                  <a:pt x="6004" y="18311"/>
                  <a:pt x="6076" y="18322"/>
                  <a:pt x="6095" y="18317"/>
                </a:cubicBezTo>
                <a:cubicBezTo>
                  <a:pt x="6146" y="18303"/>
                  <a:pt x="6149" y="18223"/>
                  <a:pt x="6177" y="18127"/>
                </a:cubicBezTo>
                <a:cubicBezTo>
                  <a:pt x="6200" y="18046"/>
                  <a:pt x="6236" y="18021"/>
                  <a:pt x="6229" y="17888"/>
                </a:cubicBezTo>
                <a:cubicBezTo>
                  <a:pt x="6335" y="17773"/>
                  <a:pt x="6328" y="17432"/>
                  <a:pt x="6416" y="17281"/>
                </a:cubicBezTo>
                <a:cubicBezTo>
                  <a:pt x="6439" y="17104"/>
                  <a:pt x="6404" y="16990"/>
                  <a:pt x="6406" y="16822"/>
                </a:cubicBezTo>
                <a:cubicBezTo>
                  <a:pt x="6444" y="16693"/>
                  <a:pt x="6496" y="16594"/>
                  <a:pt x="6561" y="16520"/>
                </a:cubicBezTo>
                <a:cubicBezTo>
                  <a:pt x="6578" y="16514"/>
                  <a:pt x="6579" y="16538"/>
                  <a:pt x="6597" y="16530"/>
                </a:cubicBezTo>
                <a:cubicBezTo>
                  <a:pt x="6618" y="16470"/>
                  <a:pt x="6659" y="16450"/>
                  <a:pt x="6675" y="16382"/>
                </a:cubicBezTo>
                <a:cubicBezTo>
                  <a:pt x="6727" y="16413"/>
                  <a:pt x="6774" y="16349"/>
                  <a:pt x="6827" y="16382"/>
                </a:cubicBezTo>
                <a:cubicBezTo>
                  <a:pt x="6838" y="16303"/>
                  <a:pt x="6860" y="16249"/>
                  <a:pt x="6894" y="16215"/>
                </a:cubicBezTo>
                <a:cubicBezTo>
                  <a:pt x="6883" y="16034"/>
                  <a:pt x="6958" y="15944"/>
                  <a:pt x="6967" y="15798"/>
                </a:cubicBezTo>
                <a:cubicBezTo>
                  <a:pt x="6973" y="15699"/>
                  <a:pt x="6951" y="15600"/>
                  <a:pt x="6993" y="15536"/>
                </a:cubicBezTo>
                <a:cubicBezTo>
                  <a:pt x="6979" y="15418"/>
                  <a:pt x="7008" y="15323"/>
                  <a:pt x="7008" y="15224"/>
                </a:cubicBezTo>
                <a:cubicBezTo>
                  <a:pt x="7008" y="15091"/>
                  <a:pt x="6966" y="14959"/>
                  <a:pt x="6998" y="14805"/>
                </a:cubicBezTo>
                <a:cubicBezTo>
                  <a:pt x="7002" y="14769"/>
                  <a:pt x="7032" y="14768"/>
                  <a:pt x="7044" y="14742"/>
                </a:cubicBezTo>
                <a:cubicBezTo>
                  <a:pt x="7075" y="14679"/>
                  <a:pt x="7081" y="14525"/>
                  <a:pt x="7117" y="14430"/>
                </a:cubicBezTo>
                <a:cubicBezTo>
                  <a:pt x="7151" y="14341"/>
                  <a:pt x="7226" y="14228"/>
                  <a:pt x="7248" y="14116"/>
                </a:cubicBezTo>
                <a:cubicBezTo>
                  <a:pt x="7289" y="13898"/>
                  <a:pt x="7252" y="13674"/>
                  <a:pt x="7222" y="13479"/>
                </a:cubicBezTo>
                <a:cubicBezTo>
                  <a:pt x="7105" y="13485"/>
                  <a:pt x="7078" y="13378"/>
                  <a:pt x="7013" y="13260"/>
                </a:cubicBezTo>
                <a:cubicBezTo>
                  <a:pt x="6980" y="13199"/>
                  <a:pt x="6919" y="13106"/>
                  <a:pt x="6889" y="13092"/>
                </a:cubicBezTo>
                <a:cubicBezTo>
                  <a:pt x="6833" y="13068"/>
                  <a:pt x="6775" y="13114"/>
                  <a:pt x="6723" y="13082"/>
                </a:cubicBezTo>
                <a:cubicBezTo>
                  <a:pt x="6678" y="13055"/>
                  <a:pt x="6650" y="12996"/>
                  <a:pt x="6587" y="13030"/>
                </a:cubicBezTo>
                <a:cubicBezTo>
                  <a:pt x="6569" y="13017"/>
                  <a:pt x="6577" y="12966"/>
                  <a:pt x="6566" y="12935"/>
                </a:cubicBezTo>
                <a:cubicBezTo>
                  <a:pt x="6564" y="12928"/>
                  <a:pt x="6554" y="12931"/>
                  <a:pt x="6546" y="12915"/>
                </a:cubicBezTo>
                <a:cubicBezTo>
                  <a:pt x="6531" y="12880"/>
                  <a:pt x="6528" y="12869"/>
                  <a:pt x="6489" y="12830"/>
                </a:cubicBezTo>
                <a:cubicBezTo>
                  <a:pt x="6441" y="12781"/>
                  <a:pt x="6374" y="12708"/>
                  <a:pt x="6297" y="12758"/>
                </a:cubicBezTo>
                <a:cubicBezTo>
                  <a:pt x="6286" y="12748"/>
                  <a:pt x="6285" y="12718"/>
                  <a:pt x="6286" y="12686"/>
                </a:cubicBezTo>
                <a:cubicBezTo>
                  <a:pt x="6228" y="12680"/>
                  <a:pt x="6209" y="12595"/>
                  <a:pt x="6172" y="12548"/>
                </a:cubicBezTo>
                <a:cubicBezTo>
                  <a:pt x="6228" y="12398"/>
                  <a:pt x="6151" y="12350"/>
                  <a:pt x="6126" y="12256"/>
                </a:cubicBezTo>
                <a:cubicBezTo>
                  <a:pt x="6097" y="12151"/>
                  <a:pt x="6113" y="12055"/>
                  <a:pt x="6088" y="11944"/>
                </a:cubicBezTo>
                <a:cubicBezTo>
                  <a:pt x="6012" y="11860"/>
                  <a:pt x="5976" y="11724"/>
                  <a:pt x="5881" y="11672"/>
                </a:cubicBezTo>
                <a:cubicBezTo>
                  <a:pt x="5821" y="11640"/>
                  <a:pt x="5761" y="11707"/>
                  <a:pt x="5699" y="11672"/>
                </a:cubicBezTo>
                <a:cubicBezTo>
                  <a:pt x="5657" y="11649"/>
                  <a:pt x="5635" y="11523"/>
                  <a:pt x="5591" y="11515"/>
                </a:cubicBezTo>
                <a:cubicBezTo>
                  <a:pt x="5584" y="11369"/>
                  <a:pt x="5521" y="11262"/>
                  <a:pt x="5434" y="11243"/>
                </a:cubicBezTo>
                <a:cubicBezTo>
                  <a:pt x="5427" y="11212"/>
                  <a:pt x="5429" y="11163"/>
                  <a:pt x="5429" y="11118"/>
                </a:cubicBezTo>
                <a:cubicBezTo>
                  <a:pt x="5411" y="11041"/>
                  <a:pt x="5349" y="11051"/>
                  <a:pt x="5315" y="11003"/>
                </a:cubicBezTo>
                <a:cubicBezTo>
                  <a:pt x="5311" y="10932"/>
                  <a:pt x="5362" y="10971"/>
                  <a:pt x="5361" y="10908"/>
                </a:cubicBezTo>
                <a:cubicBezTo>
                  <a:pt x="5298" y="10907"/>
                  <a:pt x="5248" y="10871"/>
                  <a:pt x="5195" y="10908"/>
                </a:cubicBezTo>
                <a:cubicBezTo>
                  <a:pt x="5163" y="10930"/>
                  <a:pt x="5150" y="11000"/>
                  <a:pt x="5123" y="11003"/>
                </a:cubicBezTo>
                <a:cubicBezTo>
                  <a:pt x="5092" y="11007"/>
                  <a:pt x="5078" y="10960"/>
                  <a:pt x="5050" y="10921"/>
                </a:cubicBezTo>
                <a:cubicBezTo>
                  <a:pt x="5002" y="10917"/>
                  <a:pt x="4965" y="10935"/>
                  <a:pt x="4921" y="10941"/>
                </a:cubicBezTo>
                <a:cubicBezTo>
                  <a:pt x="4912" y="10833"/>
                  <a:pt x="4880" y="10772"/>
                  <a:pt x="4816" y="10773"/>
                </a:cubicBezTo>
                <a:cubicBezTo>
                  <a:pt x="4804" y="10742"/>
                  <a:pt x="4811" y="10673"/>
                  <a:pt x="4785" y="10669"/>
                </a:cubicBezTo>
                <a:cubicBezTo>
                  <a:pt x="4745" y="10675"/>
                  <a:pt x="4764" y="10766"/>
                  <a:pt x="4749" y="10803"/>
                </a:cubicBezTo>
                <a:cubicBezTo>
                  <a:pt x="4717" y="10811"/>
                  <a:pt x="4684" y="10893"/>
                  <a:pt x="4660" y="10826"/>
                </a:cubicBezTo>
                <a:cubicBezTo>
                  <a:pt x="4668" y="10733"/>
                  <a:pt x="4712" y="10796"/>
                  <a:pt x="4712" y="10701"/>
                </a:cubicBezTo>
                <a:cubicBezTo>
                  <a:pt x="4712" y="10493"/>
                  <a:pt x="4560" y="10788"/>
                  <a:pt x="4536" y="10816"/>
                </a:cubicBezTo>
                <a:cubicBezTo>
                  <a:pt x="4453" y="10806"/>
                  <a:pt x="4353" y="10884"/>
                  <a:pt x="4370" y="11076"/>
                </a:cubicBezTo>
                <a:cubicBezTo>
                  <a:pt x="4330" y="11121"/>
                  <a:pt x="4312" y="11211"/>
                  <a:pt x="4270" y="11253"/>
                </a:cubicBezTo>
                <a:cubicBezTo>
                  <a:pt x="4224" y="11174"/>
                  <a:pt x="4172" y="11069"/>
                  <a:pt x="4099" y="11085"/>
                </a:cubicBezTo>
                <a:cubicBezTo>
                  <a:pt x="4051" y="11096"/>
                  <a:pt x="4022" y="11193"/>
                  <a:pt x="3980" y="11213"/>
                </a:cubicBezTo>
                <a:cubicBezTo>
                  <a:pt x="3898" y="11145"/>
                  <a:pt x="3848" y="11009"/>
                  <a:pt x="3814" y="10846"/>
                </a:cubicBezTo>
                <a:cubicBezTo>
                  <a:pt x="3846" y="10747"/>
                  <a:pt x="3834" y="10608"/>
                  <a:pt x="3850" y="10471"/>
                </a:cubicBezTo>
                <a:cubicBezTo>
                  <a:pt x="3860" y="10382"/>
                  <a:pt x="3900" y="10300"/>
                  <a:pt x="3887" y="10209"/>
                </a:cubicBezTo>
                <a:cubicBezTo>
                  <a:pt x="3880" y="10160"/>
                  <a:pt x="3816" y="10063"/>
                  <a:pt x="3773" y="10052"/>
                </a:cubicBezTo>
                <a:cubicBezTo>
                  <a:pt x="3748" y="10046"/>
                  <a:pt x="3695" y="10040"/>
                  <a:pt x="3690" y="10042"/>
                </a:cubicBezTo>
                <a:cubicBezTo>
                  <a:pt x="3671" y="10049"/>
                  <a:pt x="3662" y="10081"/>
                  <a:pt x="3647" y="10085"/>
                </a:cubicBezTo>
                <a:cubicBezTo>
                  <a:pt x="3605" y="10095"/>
                  <a:pt x="3562" y="10065"/>
                  <a:pt x="3523" y="10062"/>
                </a:cubicBezTo>
                <a:cubicBezTo>
                  <a:pt x="3535" y="10000"/>
                  <a:pt x="3561" y="9882"/>
                  <a:pt x="3564" y="9770"/>
                </a:cubicBezTo>
                <a:cubicBezTo>
                  <a:pt x="3622" y="9726"/>
                  <a:pt x="3618" y="9521"/>
                  <a:pt x="3647" y="9406"/>
                </a:cubicBezTo>
                <a:cubicBezTo>
                  <a:pt x="3667" y="9328"/>
                  <a:pt x="3722" y="9296"/>
                  <a:pt x="3695" y="9163"/>
                </a:cubicBezTo>
                <a:cubicBezTo>
                  <a:pt x="3601" y="9100"/>
                  <a:pt x="3535" y="9192"/>
                  <a:pt x="3445" y="9216"/>
                </a:cubicBezTo>
                <a:cubicBezTo>
                  <a:pt x="3418" y="9376"/>
                  <a:pt x="3389" y="9535"/>
                  <a:pt x="3326" y="9625"/>
                </a:cubicBezTo>
                <a:cubicBezTo>
                  <a:pt x="3256" y="9597"/>
                  <a:pt x="3197" y="9669"/>
                  <a:pt x="3134" y="9688"/>
                </a:cubicBezTo>
                <a:cubicBezTo>
                  <a:pt x="3109" y="9647"/>
                  <a:pt x="3084" y="9605"/>
                  <a:pt x="3045" y="9593"/>
                </a:cubicBezTo>
                <a:cubicBezTo>
                  <a:pt x="2993" y="9435"/>
                  <a:pt x="2978" y="9226"/>
                  <a:pt x="2946" y="9049"/>
                </a:cubicBezTo>
                <a:cubicBezTo>
                  <a:pt x="2977" y="8941"/>
                  <a:pt x="2967" y="8799"/>
                  <a:pt x="2993" y="8674"/>
                </a:cubicBezTo>
                <a:cubicBezTo>
                  <a:pt x="3008" y="8605"/>
                  <a:pt x="3044" y="8557"/>
                  <a:pt x="3050" y="8497"/>
                </a:cubicBezTo>
                <a:cubicBezTo>
                  <a:pt x="3063" y="8373"/>
                  <a:pt x="3040" y="8274"/>
                  <a:pt x="3076" y="8172"/>
                </a:cubicBezTo>
                <a:cubicBezTo>
                  <a:pt x="3105" y="8091"/>
                  <a:pt x="3180" y="8070"/>
                  <a:pt x="3238" y="7995"/>
                </a:cubicBezTo>
                <a:cubicBezTo>
                  <a:pt x="3280" y="7942"/>
                  <a:pt x="3309" y="7858"/>
                  <a:pt x="3372" y="7858"/>
                </a:cubicBezTo>
                <a:cubicBezTo>
                  <a:pt x="3414" y="7858"/>
                  <a:pt x="3458" y="7916"/>
                  <a:pt x="3497" y="7900"/>
                </a:cubicBezTo>
                <a:cubicBezTo>
                  <a:pt x="3520" y="7890"/>
                  <a:pt x="3506" y="7952"/>
                  <a:pt x="3523" y="7953"/>
                </a:cubicBezTo>
                <a:cubicBezTo>
                  <a:pt x="3552" y="7948"/>
                  <a:pt x="3591" y="7965"/>
                  <a:pt x="3611" y="7943"/>
                </a:cubicBezTo>
                <a:cubicBezTo>
                  <a:pt x="3632" y="7942"/>
                  <a:pt x="3635" y="8013"/>
                  <a:pt x="3659" y="7973"/>
                </a:cubicBezTo>
                <a:cubicBezTo>
                  <a:pt x="3680" y="7914"/>
                  <a:pt x="3648" y="7847"/>
                  <a:pt x="3673" y="7776"/>
                </a:cubicBezTo>
                <a:cubicBezTo>
                  <a:pt x="3699" y="7722"/>
                  <a:pt x="3729" y="7784"/>
                  <a:pt x="3767" y="7786"/>
                </a:cubicBezTo>
                <a:cubicBezTo>
                  <a:pt x="3804" y="7786"/>
                  <a:pt x="3834" y="7739"/>
                  <a:pt x="3866" y="7753"/>
                </a:cubicBezTo>
                <a:cubicBezTo>
                  <a:pt x="3899" y="7768"/>
                  <a:pt x="3904" y="7831"/>
                  <a:pt x="3928" y="7868"/>
                </a:cubicBezTo>
                <a:cubicBezTo>
                  <a:pt x="3966" y="7869"/>
                  <a:pt x="3987" y="7836"/>
                  <a:pt x="4016" y="7818"/>
                </a:cubicBezTo>
                <a:cubicBezTo>
                  <a:pt x="4036" y="7855"/>
                  <a:pt x="4076" y="7926"/>
                  <a:pt x="4079" y="7995"/>
                </a:cubicBezTo>
                <a:cubicBezTo>
                  <a:pt x="4081" y="8043"/>
                  <a:pt x="4060" y="8083"/>
                  <a:pt x="4058" y="8130"/>
                </a:cubicBezTo>
                <a:cubicBezTo>
                  <a:pt x="4050" y="8309"/>
                  <a:pt x="4114" y="8430"/>
                  <a:pt x="4130" y="8599"/>
                </a:cubicBezTo>
                <a:cubicBezTo>
                  <a:pt x="4199" y="8703"/>
                  <a:pt x="4248" y="8430"/>
                  <a:pt x="4246" y="8287"/>
                </a:cubicBezTo>
                <a:cubicBezTo>
                  <a:pt x="4245" y="8239"/>
                  <a:pt x="4231" y="8210"/>
                  <a:pt x="4229" y="8172"/>
                </a:cubicBezTo>
                <a:cubicBezTo>
                  <a:pt x="4226" y="8115"/>
                  <a:pt x="4236" y="8055"/>
                  <a:pt x="4234" y="8005"/>
                </a:cubicBezTo>
                <a:cubicBezTo>
                  <a:pt x="4232" y="7939"/>
                  <a:pt x="4215" y="7888"/>
                  <a:pt x="4213" y="7828"/>
                </a:cubicBezTo>
                <a:cubicBezTo>
                  <a:pt x="4205" y="7524"/>
                  <a:pt x="4322" y="7471"/>
                  <a:pt x="4411" y="7326"/>
                </a:cubicBezTo>
                <a:cubicBezTo>
                  <a:pt x="4429" y="7297"/>
                  <a:pt x="4457" y="7221"/>
                  <a:pt x="4474" y="7201"/>
                </a:cubicBezTo>
                <a:cubicBezTo>
                  <a:pt x="4489" y="7184"/>
                  <a:pt x="4510" y="7195"/>
                  <a:pt x="4526" y="7179"/>
                </a:cubicBezTo>
                <a:cubicBezTo>
                  <a:pt x="4564" y="7142"/>
                  <a:pt x="4587" y="7026"/>
                  <a:pt x="4644" y="7044"/>
                </a:cubicBezTo>
                <a:cubicBezTo>
                  <a:pt x="4659" y="6964"/>
                  <a:pt x="4686" y="6932"/>
                  <a:pt x="4726" y="6877"/>
                </a:cubicBezTo>
                <a:cubicBezTo>
                  <a:pt x="4726" y="6818"/>
                  <a:pt x="4726" y="6759"/>
                  <a:pt x="4726" y="6700"/>
                </a:cubicBezTo>
                <a:cubicBezTo>
                  <a:pt x="4766" y="6583"/>
                  <a:pt x="4828" y="6540"/>
                  <a:pt x="4841" y="6385"/>
                </a:cubicBezTo>
                <a:cubicBezTo>
                  <a:pt x="4896" y="6321"/>
                  <a:pt x="4943" y="6241"/>
                  <a:pt x="4967" y="6113"/>
                </a:cubicBezTo>
                <a:cubicBezTo>
                  <a:pt x="5020" y="6075"/>
                  <a:pt x="5098" y="6085"/>
                  <a:pt x="5123" y="5988"/>
                </a:cubicBezTo>
                <a:cubicBezTo>
                  <a:pt x="5167" y="5937"/>
                  <a:pt x="5273" y="6010"/>
                  <a:pt x="5258" y="5841"/>
                </a:cubicBezTo>
                <a:cubicBezTo>
                  <a:pt x="5225" y="5817"/>
                  <a:pt x="5247" y="5904"/>
                  <a:pt x="5221" y="5893"/>
                </a:cubicBezTo>
                <a:cubicBezTo>
                  <a:pt x="5225" y="5738"/>
                  <a:pt x="5271" y="5665"/>
                  <a:pt x="5315" y="5591"/>
                </a:cubicBezTo>
                <a:cubicBezTo>
                  <a:pt x="5363" y="5605"/>
                  <a:pt x="5381" y="5558"/>
                  <a:pt x="5403" y="5519"/>
                </a:cubicBezTo>
                <a:cubicBezTo>
                  <a:pt x="5502" y="5525"/>
                  <a:pt x="5548" y="5374"/>
                  <a:pt x="5648" y="5352"/>
                </a:cubicBezTo>
                <a:cubicBezTo>
                  <a:pt x="5629" y="5416"/>
                  <a:pt x="5521" y="5444"/>
                  <a:pt x="5554" y="5611"/>
                </a:cubicBezTo>
                <a:cubicBezTo>
                  <a:pt x="5615" y="5696"/>
                  <a:pt x="5671" y="5538"/>
                  <a:pt x="5715" y="5487"/>
                </a:cubicBezTo>
                <a:cubicBezTo>
                  <a:pt x="5795" y="5464"/>
                  <a:pt x="5856" y="5400"/>
                  <a:pt x="5928" y="5362"/>
                </a:cubicBezTo>
                <a:cubicBezTo>
                  <a:pt x="5937" y="5347"/>
                  <a:pt x="5933" y="5311"/>
                  <a:pt x="5943" y="5299"/>
                </a:cubicBezTo>
                <a:cubicBezTo>
                  <a:pt x="5993" y="5309"/>
                  <a:pt x="6019" y="5267"/>
                  <a:pt x="6038" y="5215"/>
                </a:cubicBezTo>
                <a:cubicBezTo>
                  <a:pt x="6024" y="5152"/>
                  <a:pt x="6014" y="5141"/>
                  <a:pt x="6021" y="5047"/>
                </a:cubicBezTo>
                <a:cubicBezTo>
                  <a:pt x="5962" y="5073"/>
                  <a:pt x="5920" y="5138"/>
                  <a:pt x="5907" y="5257"/>
                </a:cubicBezTo>
                <a:cubicBezTo>
                  <a:pt x="5844" y="5250"/>
                  <a:pt x="5768" y="5249"/>
                  <a:pt x="5736" y="5132"/>
                </a:cubicBezTo>
                <a:cubicBezTo>
                  <a:pt x="5742" y="5043"/>
                  <a:pt x="5777" y="4980"/>
                  <a:pt x="5772" y="4902"/>
                </a:cubicBezTo>
                <a:cubicBezTo>
                  <a:pt x="5797" y="4869"/>
                  <a:pt x="5850" y="4839"/>
                  <a:pt x="5834" y="4755"/>
                </a:cubicBezTo>
                <a:cubicBezTo>
                  <a:pt x="5754" y="4640"/>
                  <a:pt x="5612" y="4760"/>
                  <a:pt x="5549" y="4808"/>
                </a:cubicBezTo>
                <a:cubicBezTo>
                  <a:pt x="5573" y="4726"/>
                  <a:pt x="5620" y="4754"/>
                  <a:pt x="5658" y="4713"/>
                </a:cubicBezTo>
                <a:cubicBezTo>
                  <a:pt x="5679" y="4690"/>
                  <a:pt x="5687" y="4635"/>
                  <a:pt x="5710" y="4610"/>
                </a:cubicBezTo>
                <a:cubicBezTo>
                  <a:pt x="5748" y="4570"/>
                  <a:pt x="5795" y="4573"/>
                  <a:pt x="5844" y="4580"/>
                </a:cubicBezTo>
                <a:cubicBezTo>
                  <a:pt x="5868" y="4674"/>
                  <a:pt x="5960" y="4759"/>
                  <a:pt x="6004" y="4665"/>
                </a:cubicBezTo>
                <a:cubicBezTo>
                  <a:pt x="5987" y="4635"/>
                  <a:pt x="5965" y="4605"/>
                  <a:pt x="5940" y="4583"/>
                </a:cubicBezTo>
                <a:cubicBezTo>
                  <a:pt x="5957" y="4576"/>
                  <a:pt x="5974" y="4566"/>
                  <a:pt x="5990" y="4568"/>
                </a:cubicBezTo>
                <a:cubicBezTo>
                  <a:pt x="6002" y="4570"/>
                  <a:pt x="6008" y="4593"/>
                  <a:pt x="6021" y="4598"/>
                </a:cubicBezTo>
                <a:cubicBezTo>
                  <a:pt x="6160" y="4655"/>
                  <a:pt x="6229" y="4397"/>
                  <a:pt x="6349" y="4381"/>
                </a:cubicBezTo>
                <a:cubicBezTo>
                  <a:pt x="6337" y="4445"/>
                  <a:pt x="6303" y="4459"/>
                  <a:pt x="6281" y="4506"/>
                </a:cubicBezTo>
                <a:cubicBezTo>
                  <a:pt x="6232" y="4610"/>
                  <a:pt x="6203" y="4751"/>
                  <a:pt x="6126" y="4808"/>
                </a:cubicBezTo>
                <a:cubicBezTo>
                  <a:pt x="6125" y="4879"/>
                  <a:pt x="6092" y="4886"/>
                  <a:pt x="6100" y="4975"/>
                </a:cubicBezTo>
                <a:cubicBezTo>
                  <a:pt x="6167" y="4987"/>
                  <a:pt x="6234" y="4987"/>
                  <a:pt x="6307" y="5007"/>
                </a:cubicBezTo>
                <a:cubicBezTo>
                  <a:pt x="6322" y="5047"/>
                  <a:pt x="6274" y="5034"/>
                  <a:pt x="6286" y="5100"/>
                </a:cubicBezTo>
                <a:cubicBezTo>
                  <a:pt x="6330" y="5138"/>
                  <a:pt x="6357" y="5055"/>
                  <a:pt x="6390" y="5037"/>
                </a:cubicBezTo>
                <a:cubicBezTo>
                  <a:pt x="6392" y="5124"/>
                  <a:pt x="6427" y="5147"/>
                  <a:pt x="6452" y="5142"/>
                </a:cubicBezTo>
                <a:cubicBezTo>
                  <a:pt x="6519" y="5129"/>
                  <a:pt x="6517" y="4940"/>
                  <a:pt x="6530" y="4818"/>
                </a:cubicBezTo>
                <a:cubicBezTo>
                  <a:pt x="6535" y="4777"/>
                  <a:pt x="6503" y="4812"/>
                  <a:pt x="6499" y="4788"/>
                </a:cubicBezTo>
                <a:cubicBezTo>
                  <a:pt x="6485" y="4753"/>
                  <a:pt x="6522" y="4754"/>
                  <a:pt x="6515" y="4703"/>
                </a:cubicBezTo>
                <a:cubicBezTo>
                  <a:pt x="6490" y="4650"/>
                  <a:pt x="6450" y="4655"/>
                  <a:pt x="6406" y="4663"/>
                </a:cubicBezTo>
                <a:cubicBezTo>
                  <a:pt x="6413" y="4599"/>
                  <a:pt x="6406" y="4581"/>
                  <a:pt x="6374" y="4558"/>
                </a:cubicBezTo>
                <a:cubicBezTo>
                  <a:pt x="6396" y="4488"/>
                  <a:pt x="6433" y="4448"/>
                  <a:pt x="6457" y="4381"/>
                </a:cubicBezTo>
                <a:cubicBezTo>
                  <a:pt x="6433" y="4246"/>
                  <a:pt x="6559" y="4005"/>
                  <a:pt x="6426" y="3971"/>
                </a:cubicBezTo>
                <a:cubicBezTo>
                  <a:pt x="6423" y="3927"/>
                  <a:pt x="6444" y="3930"/>
                  <a:pt x="6442" y="3889"/>
                </a:cubicBezTo>
                <a:cubicBezTo>
                  <a:pt x="6439" y="3861"/>
                  <a:pt x="6418" y="3867"/>
                  <a:pt x="6416" y="3837"/>
                </a:cubicBezTo>
                <a:cubicBezTo>
                  <a:pt x="6364" y="3843"/>
                  <a:pt x="6362" y="3752"/>
                  <a:pt x="6307" y="3764"/>
                </a:cubicBezTo>
                <a:cubicBezTo>
                  <a:pt x="6321" y="3669"/>
                  <a:pt x="6275" y="3698"/>
                  <a:pt x="6266" y="3649"/>
                </a:cubicBezTo>
                <a:cubicBezTo>
                  <a:pt x="6327" y="3464"/>
                  <a:pt x="6254" y="3192"/>
                  <a:pt x="6235" y="2980"/>
                </a:cubicBezTo>
                <a:cubicBezTo>
                  <a:pt x="6171" y="3034"/>
                  <a:pt x="6118" y="3178"/>
                  <a:pt x="6043" y="3253"/>
                </a:cubicBezTo>
                <a:cubicBezTo>
                  <a:pt x="6021" y="3273"/>
                  <a:pt x="6006" y="3295"/>
                  <a:pt x="5990" y="3292"/>
                </a:cubicBezTo>
                <a:cubicBezTo>
                  <a:pt x="5955" y="3286"/>
                  <a:pt x="5960" y="3204"/>
                  <a:pt x="5912" y="3220"/>
                </a:cubicBezTo>
                <a:cubicBezTo>
                  <a:pt x="5938" y="3165"/>
                  <a:pt x="5930" y="3089"/>
                  <a:pt x="5948" y="3033"/>
                </a:cubicBezTo>
                <a:cubicBezTo>
                  <a:pt x="5962" y="2992"/>
                  <a:pt x="5996" y="2980"/>
                  <a:pt x="5990" y="2918"/>
                </a:cubicBezTo>
                <a:cubicBezTo>
                  <a:pt x="5978" y="2876"/>
                  <a:pt x="5932" y="2914"/>
                  <a:pt x="5902" y="2886"/>
                </a:cubicBezTo>
                <a:cubicBezTo>
                  <a:pt x="5896" y="2813"/>
                  <a:pt x="5859" y="2709"/>
                  <a:pt x="5814" y="2698"/>
                </a:cubicBezTo>
                <a:cubicBezTo>
                  <a:pt x="5791" y="2693"/>
                  <a:pt x="5763" y="2728"/>
                  <a:pt x="5736" y="2728"/>
                </a:cubicBezTo>
                <a:cubicBezTo>
                  <a:pt x="5668" y="2729"/>
                  <a:pt x="5576" y="2604"/>
                  <a:pt x="5539" y="2738"/>
                </a:cubicBezTo>
                <a:cubicBezTo>
                  <a:pt x="5556" y="2853"/>
                  <a:pt x="5488" y="2871"/>
                  <a:pt x="5475" y="2948"/>
                </a:cubicBezTo>
                <a:cubicBezTo>
                  <a:pt x="5471" y="2977"/>
                  <a:pt x="5484" y="3017"/>
                  <a:pt x="5475" y="3053"/>
                </a:cubicBezTo>
                <a:cubicBezTo>
                  <a:pt x="5464" y="3104"/>
                  <a:pt x="5355" y="3197"/>
                  <a:pt x="5351" y="3262"/>
                </a:cubicBezTo>
                <a:cubicBezTo>
                  <a:pt x="5348" y="3327"/>
                  <a:pt x="5400" y="3358"/>
                  <a:pt x="5403" y="3420"/>
                </a:cubicBezTo>
                <a:cubicBezTo>
                  <a:pt x="5407" y="3475"/>
                  <a:pt x="5376" y="3514"/>
                  <a:pt x="5372" y="3565"/>
                </a:cubicBezTo>
                <a:cubicBezTo>
                  <a:pt x="5370" y="3604"/>
                  <a:pt x="5388" y="3613"/>
                  <a:pt x="5377" y="3659"/>
                </a:cubicBezTo>
                <a:cubicBezTo>
                  <a:pt x="5358" y="3671"/>
                  <a:pt x="5369" y="3619"/>
                  <a:pt x="5351" y="3627"/>
                </a:cubicBezTo>
                <a:cubicBezTo>
                  <a:pt x="5282" y="3736"/>
                  <a:pt x="5196" y="3809"/>
                  <a:pt x="5097" y="3857"/>
                </a:cubicBezTo>
                <a:cubicBezTo>
                  <a:pt x="5092" y="4125"/>
                  <a:pt x="5060" y="4339"/>
                  <a:pt x="4936" y="4368"/>
                </a:cubicBezTo>
                <a:cubicBezTo>
                  <a:pt x="4939" y="4291"/>
                  <a:pt x="4897" y="4251"/>
                  <a:pt x="4909" y="4191"/>
                </a:cubicBezTo>
                <a:cubicBezTo>
                  <a:pt x="4916" y="4135"/>
                  <a:pt x="4952" y="4228"/>
                  <a:pt x="4972" y="4181"/>
                </a:cubicBezTo>
                <a:cubicBezTo>
                  <a:pt x="4984" y="4086"/>
                  <a:pt x="4949" y="4088"/>
                  <a:pt x="4921" y="4076"/>
                </a:cubicBezTo>
                <a:cubicBezTo>
                  <a:pt x="4920" y="3943"/>
                  <a:pt x="4975" y="3921"/>
                  <a:pt x="4983" y="3804"/>
                </a:cubicBezTo>
                <a:cubicBezTo>
                  <a:pt x="4938" y="3738"/>
                  <a:pt x="4882" y="3788"/>
                  <a:pt x="4831" y="3764"/>
                </a:cubicBezTo>
                <a:cubicBezTo>
                  <a:pt x="4814" y="3756"/>
                  <a:pt x="4804" y="3712"/>
                  <a:pt x="4780" y="3689"/>
                </a:cubicBezTo>
                <a:cubicBezTo>
                  <a:pt x="4767" y="3676"/>
                  <a:pt x="4742" y="3681"/>
                  <a:pt x="4733" y="3669"/>
                </a:cubicBezTo>
                <a:cubicBezTo>
                  <a:pt x="4707" y="3633"/>
                  <a:pt x="4700" y="3547"/>
                  <a:pt x="4676" y="3522"/>
                </a:cubicBezTo>
                <a:cubicBezTo>
                  <a:pt x="4631" y="3499"/>
                  <a:pt x="4567" y="3439"/>
                  <a:pt x="4505" y="3470"/>
                </a:cubicBezTo>
                <a:cubicBezTo>
                  <a:pt x="4499" y="3407"/>
                  <a:pt x="4527" y="3329"/>
                  <a:pt x="4531" y="3253"/>
                </a:cubicBezTo>
                <a:cubicBezTo>
                  <a:pt x="4518" y="3227"/>
                  <a:pt x="4477" y="3253"/>
                  <a:pt x="4463" y="3230"/>
                </a:cubicBezTo>
                <a:cubicBezTo>
                  <a:pt x="4536" y="2945"/>
                  <a:pt x="4695" y="2834"/>
                  <a:pt x="4831" y="2676"/>
                </a:cubicBezTo>
                <a:cubicBezTo>
                  <a:pt x="4917" y="2680"/>
                  <a:pt x="4942" y="2547"/>
                  <a:pt x="5014" y="2509"/>
                </a:cubicBezTo>
                <a:cubicBezTo>
                  <a:pt x="5046" y="2491"/>
                  <a:pt x="5075" y="2507"/>
                  <a:pt x="5102" y="2489"/>
                </a:cubicBezTo>
                <a:cubicBezTo>
                  <a:pt x="5188" y="2430"/>
                  <a:pt x="5242" y="2287"/>
                  <a:pt x="5330" y="2217"/>
                </a:cubicBezTo>
                <a:cubicBezTo>
                  <a:pt x="5350" y="2216"/>
                  <a:pt x="5339" y="2152"/>
                  <a:pt x="5356" y="2144"/>
                </a:cubicBezTo>
                <a:cubicBezTo>
                  <a:pt x="5407" y="2151"/>
                  <a:pt x="5389" y="2294"/>
                  <a:pt x="5456" y="2269"/>
                </a:cubicBezTo>
                <a:cubicBezTo>
                  <a:pt x="5479" y="2259"/>
                  <a:pt x="5450" y="2209"/>
                  <a:pt x="5465" y="2187"/>
                </a:cubicBezTo>
                <a:cubicBezTo>
                  <a:pt x="5533" y="2134"/>
                  <a:pt x="5614" y="2110"/>
                  <a:pt x="5663" y="2019"/>
                </a:cubicBezTo>
                <a:cubicBezTo>
                  <a:pt x="5665" y="1962"/>
                  <a:pt x="5657" y="1947"/>
                  <a:pt x="5663" y="1905"/>
                </a:cubicBezTo>
                <a:cubicBezTo>
                  <a:pt x="5699" y="1872"/>
                  <a:pt x="5740" y="1849"/>
                  <a:pt x="5751" y="1767"/>
                </a:cubicBezTo>
                <a:cubicBezTo>
                  <a:pt x="5756" y="1730"/>
                  <a:pt x="5728" y="1758"/>
                  <a:pt x="5725" y="1737"/>
                </a:cubicBezTo>
                <a:cubicBezTo>
                  <a:pt x="5744" y="1634"/>
                  <a:pt x="5792" y="1724"/>
                  <a:pt x="5829" y="1727"/>
                </a:cubicBezTo>
                <a:cubicBezTo>
                  <a:pt x="5877" y="1732"/>
                  <a:pt x="5910" y="1672"/>
                  <a:pt x="5948" y="1642"/>
                </a:cubicBezTo>
                <a:cubicBezTo>
                  <a:pt x="5962" y="1692"/>
                  <a:pt x="5986" y="1720"/>
                  <a:pt x="6005" y="1757"/>
                </a:cubicBezTo>
                <a:cubicBezTo>
                  <a:pt x="5983" y="1771"/>
                  <a:pt x="5952" y="1768"/>
                  <a:pt x="5953" y="1830"/>
                </a:cubicBezTo>
                <a:cubicBezTo>
                  <a:pt x="6022" y="1807"/>
                  <a:pt x="6122" y="1854"/>
                  <a:pt x="6110" y="1987"/>
                </a:cubicBezTo>
                <a:cubicBezTo>
                  <a:pt x="6100" y="2088"/>
                  <a:pt x="5995" y="2098"/>
                  <a:pt x="5948" y="2154"/>
                </a:cubicBezTo>
                <a:cubicBezTo>
                  <a:pt x="5932" y="2184"/>
                  <a:pt x="5957" y="2233"/>
                  <a:pt x="5943" y="2259"/>
                </a:cubicBezTo>
                <a:cubicBezTo>
                  <a:pt x="5861" y="2309"/>
                  <a:pt x="5776" y="2240"/>
                  <a:pt x="5705" y="2321"/>
                </a:cubicBezTo>
                <a:cubicBezTo>
                  <a:pt x="5652" y="2382"/>
                  <a:pt x="5652" y="2478"/>
                  <a:pt x="5731" y="2479"/>
                </a:cubicBezTo>
                <a:cubicBezTo>
                  <a:pt x="5778" y="2479"/>
                  <a:pt x="5842" y="2408"/>
                  <a:pt x="5902" y="2446"/>
                </a:cubicBezTo>
                <a:cubicBezTo>
                  <a:pt x="5940" y="2510"/>
                  <a:pt x="5945" y="2638"/>
                  <a:pt x="5979" y="2708"/>
                </a:cubicBezTo>
                <a:cubicBezTo>
                  <a:pt x="6069" y="2669"/>
                  <a:pt x="6150" y="2871"/>
                  <a:pt x="6235" y="2771"/>
                </a:cubicBezTo>
                <a:cubicBezTo>
                  <a:pt x="6250" y="2716"/>
                  <a:pt x="6204" y="2666"/>
                  <a:pt x="6193" y="2604"/>
                </a:cubicBezTo>
                <a:cubicBezTo>
                  <a:pt x="6239" y="2609"/>
                  <a:pt x="6332" y="2856"/>
                  <a:pt x="6338" y="2623"/>
                </a:cubicBezTo>
                <a:cubicBezTo>
                  <a:pt x="6351" y="2611"/>
                  <a:pt x="6369" y="2609"/>
                  <a:pt x="6385" y="2604"/>
                </a:cubicBezTo>
                <a:cubicBezTo>
                  <a:pt x="6396" y="2436"/>
                  <a:pt x="6367" y="2346"/>
                  <a:pt x="6317" y="2301"/>
                </a:cubicBezTo>
                <a:cubicBezTo>
                  <a:pt x="6318" y="2227"/>
                  <a:pt x="6340" y="2192"/>
                  <a:pt x="6364" y="2164"/>
                </a:cubicBezTo>
                <a:cubicBezTo>
                  <a:pt x="6401" y="2224"/>
                  <a:pt x="6411" y="2391"/>
                  <a:pt x="6473" y="2374"/>
                </a:cubicBezTo>
                <a:cubicBezTo>
                  <a:pt x="6504" y="2365"/>
                  <a:pt x="6503" y="2322"/>
                  <a:pt x="6525" y="2279"/>
                </a:cubicBezTo>
                <a:cubicBezTo>
                  <a:pt x="6562" y="2258"/>
                  <a:pt x="6603" y="2247"/>
                  <a:pt x="6613" y="2174"/>
                </a:cubicBezTo>
                <a:cubicBezTo>
                  <a:pt x="6688" y="2210"/>
                  <a:pt x="6697" y="2006"/>
                  <a:pt x="6613" y="2049"/>
                </a:cubicBezTo>
                <a:cubicBezTo>
                  <a:pt x="6613" y="1998"/>
                  <a:pt x="6601" y="1991"/>
                  <a:pt x="6577" y="2007"/>
                </a:cubicBezTo>
                <a:cubicBezTo>
                  <a:pt x="6571" y="1964"/>
                  <a:pt x="6558" y="1936"/>
                  <a:pt x="6546" y="1905"/>
                </a:cubicBezTo>
                <a:cubicBezTo>
                  <a:pt x="6497" y="1943"/>
                  <a:pt x="6478" y="1863"/>
                  <a:pt x="6437" y="1830"/>
                </a:cubicBezTo>
                <a:cubicBezTo>
                  <a:pt x="6440" y="1772"/>
                  <a:pt x="6472" y="1776"/>
                  <a:pt x="6504" y="1777"/>
                </a:cubicBezTo>
                <a:cubicBezTo>
                  <a:pt x="6518" y="1696"/>
                  <a:pt x="6514" y="1589"/>
                  <a:pt x="6478" y="1548"/>
                </a:cubicBezTo>
                <a:cubicBezTo>
                  <a:pt x="6459" y="1526"/>
                  <a:pt x="6431" y="1553"/>
                  <a:pt x="6406" y="1528"/>
                </a:cubicBezTo>
                <a:cubicBezTo>
                  <a:pt x="6381" y="1503"/>
                  <a:pt x="6370" y="1436"/>
                  <a:pt x="6354" y="1423"/>
                </a:cubicBezTo>
                <a:cubicBezTo>
                  <a:pt x="6333" y="1407"/>
                  <a:pt x="6310" y="1434"/>
                  <a:pt x="6292" y="1423"/>
                </a:cubicBezTo>
                <a:cubicBezTo>
                  <a:pt x="6233" y="1386"/>
                  <a:pt x="6244" y="1266"/>
                  <a:pt x="6198" y="1173"/>
                </a:cubicBezTo>
                <a:cubicBezTo>
                  <a:pt x="6098" y="1156"/>
                  <a:pt x="5962" y="1131"/>
                  <a:pt x="5865" y="1173"/>
                </a:cubicBezTo>
                <a:cubicBezTo>
                  <a:pt x="5843" y="1172"/>
                  <a:pt x="5841" y="1132"/>
                  <a:pt x="5819" y="1131"/>
                </a:cubicBezTo>
                <a:cubicBezTo>
                  <a:pt x="5631" y="1121"/>
                  <a:pt x="5515" y="1258"/>
                  <a:pt x="5429" y="1455"/>
                </a:cubicBezTo>
                <a:cubicBezTo>
                  <a:pt x="5450" y="1509"/>
                  <a:pt x="5432" y="1477"/>
                  <a:pt x="5425" y="1538"/>
                </a:cubicBezTo>
                <a:cubicBezTo>
                  <a:pt x="5423" y="1680"/>
                  <a:pt x="5513" y="1589"/>
                  <a:pt x="5544" y="1652"/>
                </a:cubicBezTo>
                <a:cubicBezTo>
                  <a:pt x="5540" y="1812"/>
                  <a:pt x="5458" y="1878"/>
                  <a:pt x="5403" y="1872"/>
                </a:cubicBezTo>
                <a:cubicBezTo>
                  <a:pt x="5373" y="1892"/>
                  <a:pt x="5372" y="2056"/>
                  <a:pt x="5325" y="1977"/>
                </a:cubicBezTo>
                <a:cubicBezTo>
                  <a:pt x="5328" y="1886"/>
                  <a:pt x="5410" y="1904"/>
                  <a:pt x="5377" y="1777"/>
                </a:cubicBezTo>
                <a:cubicBezTo>
                  <a:pt x="5359" y="1717"/>
                  <a:pt x="5288" y="1748"/>
                  <a:pt x="5278" y="1800"/>
                </a:cubicBezTo>
                <a:cubicBezTo>
                  <a:pt x="5253" y="1775"/>
                  <a:pt x="5295" y="1748"/>
                  <a:pt x="5304" y="1727"/>
                </a:cubicBezTo>
                <a:cubicBezTo>
                  <a:pt x="5299" y="1686"/>
                  <a:pt x="5260" y="1710"/>
                  <a:pt x="5263" y="1652"/>
                </a:cubicBezTo>
                <a:cubicBezTo>
                  <a:pt x="5273" y="1647"/>
                  <a:pt x="5285" y="1648"/>
                  <a:pt x="5289" y="1632"/>
                </a:cubicBezTo>
                <a:cubicBezTo>
                  <a:pt x="5271" y="1543"/>
                  <a:pt x="5297" y="1491"/>
                  <a:pt x="5284" y="1393"/>
                </a:cubicBezTo>
                <a:cubicBezTo>
                  <a:pt x="5311" y="1363"/>
                  <a:pt x="5336" y="1331"/>
                  <a:pt x="5361" y="1298"/>
                </a:cubicBezTo>
                <a:cubicBezTo>
                  <a:pt x="5468" y="1301"/>
                  <a:pt x="5533" y="1217"/>
                  <a:pt x="5596" y="1131"/>
                </a:cubicBezTo>
                <a:cubicBezTo>
                  <a:pt x="5473" y="1055"/>
                  <a:pt x="5305" y="1083"/>
                  <a:pt x="5242" y="1246"/>
                </a:cubicBezTo>
                <a:cubicBezTo>
                  <a:pt x="5232" y="1330"/>
                  <a:pt x="5209" y="1389"/>
                  <a:pt x="5164" y="1403"/>
                </a:cubicBezTo>
                <a:cubicBezTo>
                  <a:pt x="5181" y="1347"/>
                  <a:pt x="5219" y="1310"/>
                  <a:pt x="5185" y="1236"/>
                </a:cubicBezTo>
                <a:cubicBezTo>
                  <a:pt x="5211" y="1204"/>
                  <a:pt x="5254" y="1208"/>
                  <a:pt x="5252" y="1141"/>
                </a:cubicBezTo>
                <a:cubicBezTo>
                  <a:pt x="5249" y="1036"/>
                  <a:pt x="5044" y="1145"/>
                  <a:pt x="5004" y="1173"/>
                </a:cubicBezTo>
                <a:cubicBezTo>
                  <a:pt x="4984" y="1203"/>
                  <a:pt x="5023" y="1235"/>
                  <a:pt x="5004" y="1266"/>
                </a:cubicBezTo>
                <a:cubicBezTo>
                  <a:pt x="4974" y="1264"/>
                  <a:pt x="4907" y="1191"/>
                  <a:pt x="4883" y="1288"/>
                </a:cubicBezTo>
                <a:cubicBezTo>
                  <a:pt x="4892" y="1392"/>
                  <a:pt x="4971" y="1354"/>
                  <a:pt x="4967" y="1485"/>
                </a:cubicBezTo>
                <a:cubicBezTo>
                  <a:pt x="5030" y="1494"/>
                  <a:pt x="5061" y="1437"/>
                  <a:pt x="5118" y="1433"/>
                </a:cubicBezTo>
                <a:cubicBezTo>
                  <a:pt x="5072" y="1497"/>
                  <a:pt x="5023" y="1556"/>
                  <a:pt x="5014" y="1695"/>
                </a:cubicBezTo>
                <a:cubicBezTo>
                  <a:pt x="4921" y="1622"/>
                  <a:pt x="4849" y="1718"/>
                  <a:pt x="4785" y="1790"/>
                </a:cubicBezTo>
                <a:cubicBezTo>
                  <a:pt x="4780" y="1842"/>
                  <a:pt x="4816" y="1812"/>
                  <a:pt x="4816" y="1852"/>
                </a:cubicBezTo>
                <a:cubicBezTo>
                  <a:pt x="4784" y="1844"/>
                  <a:pt x="4775" y="1921"/>
                  <a:pt x="4738" y="1935"/>
                </a:cubicBezTo>
                <a:cubicBezTo>
                  <a:pt x="4721" y="1941"/>
                  <a:pt x="4698" y="1923"/>
                  <a:pt x="4671" y="1925"/>
                </a:cubicBezTo>
                <a:cubicBezTo>
                  <a:pt x="4637" y="1926"/>
                  <a:pt x="4615" y="1953"/>
                  <a:pt x="4583" y="1935"/>
                </a:cubicBezTo>
                <a:cubicBezTo>
                  <a:pt x="4570" y="1927"/>
                  <a:pt x="4557" y="1903"/>
                  <a:pt x="4541" y="1892"/>
                </a:cubicBezTo>
                <a:cubicBezTo>
                  <a:pt x="4505" y="1867"/>
                  <a:pt x="4461" y="1894"/>
                  <a:pt x="4474" y="1800"/>
                </a:cubicBezTo>
                <a:cubicBezTo>
                  <a:pt x="4533" y="1813"/>
                  <a:pt x="4617" y="1848"/>
                  <a:pt x="4686" y="1800"/>
                </a:cubicBezTo>
                <a:cubicBezTo>
                  <a:pt x="4707" y="1793"/>
                  <a:pt x="4698" y="1726"/>
                  <a:pt x="4712" y="1705"/>
                </a:cubicBezTo>
                <a:cubicBezTo>
                  <a:pt x="4753" y="1704"/>
                  <a:pt x="4804" y="1724"/>
                  <a:pt x="4800" y="1632"/>
                </a:cubicBezTo>
                <a:cubicBezTo>
                  <a:pt x="4777" y="1585"/>
                  <a:pt x="4741" y="1563"/>
                  <a:pt x="4707" y="1538"/>
                </a:cubicBezTo>
                <a:cubicBezTo>
                  <a:pt x="4735" y="1472"/>
                  <a:pt x="4734" y="1379"/>
                  <a:pt x="4759" y="1318"/>
                </a:cubicBezTo>
                <a:cubicBezTo>
                  <a:pt x="4790" y="1244"/>
                  <a:pt x="4855" y="1276"/>
                  <a:pt x="4873" y="1173"/>
                </a:cubicBezTo>
                <a:cubicBezTo>
                  <a:pt x="4807" y="1095"/>
                  <a:pt x="4732" y="1213"/>
                  <a:pt x="4676" y="1193"/>
                </a:cubicBezTo>
                <a:cubicBezTo>
                  <a:pt x="4645" y="1215"/>
                  <a:pt x="4625" y="1255"/>
                  <a:pt x="4609" y="1308"/>
                </a:cubicBezTo>
                <a:cubicBezTo>
                  <a:pt x="4586" y="1257"/>
                  <a:pt x="4518" y="1186"/>
                  <a:pt x="4494" y="1288"/>
                </a:cubicBezTo>
                <a:cubicBezTo>
                  <a:pt x="4454" y="1263"/>
                  <a:pt x="4438" y="1228"/>
                  <a:pt x="4391" y="1236"/>
                </a:cubicBezTo>
                <a:cubicBezTo>
                  <a:pt x="4364" y="1227"/>
                  <a:pt x="4336" y="1111"/>
                  <a:pt x="4303" y="1088"/>
                </a:cubicBezTo>
                <a:cubicBezTo>
                  <a:pt x="4280" y="1073"/>
                  <a:pt x="4233" y="1103"/>
                  <a:pt x="4193" y="1088"/>
                </a:cubicBezTo>
                <a:cubicBezTo>
                  <a:pt x="4173" y="1080"/>
                  <a:pt x="4153" y="1050"/>
                  <a:pt x="4136" y="1046"/>
                </a:cubicBezTo>
                <a:close/>
                <a:moveTo>
                  <a:pt x="16817" y="1118"/>
                </a:moveTo>
                <a:cubicBezTo>
                  <a:pt x="16817" y="1159"/>
                  <a:pt x="16788" y="1178"/>
                  <a:pt x="16802" y="1213"/>
                </a:cubicBezTo>
                <a:cubicBezTo>
                  <a:pt x="16874" y="1191"/>
                  <a:pt x="16927" y="1248"/>
                  <a:pt x="17009" y="1233"/>
                </a:cubicBezTo>
                <a:cubicBezTo>
                  <a:pt x="16984" y="1118"/>
                  <a:pt x="16897" y="1124"/>
                  <a:pt x="16817" y="1118"/>
                </a:cubicBezTo>
                <a:close/>
                <a:moveTo>
                  <a:pt x="19035" y="1360"/>
                </a:moveTo>
                <a:cubicBezTo>
                  <a:pt x="18992" y="1352"/>
                  <a:pt x="18950" y="1370"/>
                  <a:pt x="18943" y="1445"/>
                </a:cubicBezTo>
                <a:cubicBezTo>
                  <a:pt x="18987" y="1528"/>
                  <a:pt x="19099" y="1493"/>
                  <a:pt x="19140" y="1433"/>
                </a:cubicBezTo>
                <a:cubicBezTo>
                  <a:pt x="19123" y="1402"/>
                  <a:pt x="19078" y="1369"/>
                  <a:pt x="19035" y="1360"/>
                </a:cubicBezTo>
                <a:close/>
                <a:moveTo>
                  <a:pt x="4149" y="1570"/>
                </a:moveTo>
                <a:cubicBezTo>
                  <a:pt x="4175" y="1570"/>
                  <a:pt x="4200" y="1590"/>
                  <a:pt x="4208" y="1630"/>
                </a:cubicBezTo>
                <a:cubicBezTo>
                  <a:pt x="4167" y="1630"/>
                  <a:pt x="4126" y="1630"/>
                  <a:pt x="4084" y="1630"/>
                </a:cubicBezTo>
                <a:cubicBezTo>
                  <a:pt x="4096" y="1590"/>
                  <a:pt x="4123" y="1570"/>
                  <a:pt x="4149" y="1570"/>
                </a:cubicBezTo>
                <a:close/>
                <a:moveTo>
                  <a:pt x="5061" y="1727"/>
                </a:moveTo>
                <a:cubicBezTo>
                  <a:pt x="5086" y="1766"/>
                  <a:pt x="5017" y="1772"/>
                  <a:pt x="5030" y="1852"/>
                </a:cubicBezTo>
                <a:cubicBezTo>
                  <a:pt x="5013" y="1885"/>
                  <a:pt x="4983" y="1892"/>
                  <a:pt x="4957" y="1905"/>
                </a:cubicBezTo>
                <a:cubicBezTo>
                  <a:pt x="4942" y="1845"/>
                  <a:pt x="4989" y="1842"/>
                  <a:pt x="5014" y="1830"/>
                </a:cubicBezTo>
                <a:cubicBezTo>
                  <a:pt x="5029" y="1789"/>
                  <a:pt x="4995" y="1789"/>
                  <a:pt x="5009" y="1757"/>
                </a:cubicBezTo>
                <a:cubicBezTo>
                  <a:pt x="5034" y="1762"/>
                  <a:pt x="5050" y="1751"/>
                  <a:pt x="5061" y="1727"/>
                </a:cubicBezTo>
                <a:close/>
                <a:moveTo>
                  <a:pt x="3985" y="1790"/>
                </a:moveTo>
                <a:cubicBezTo>
                  <a:pt x="4004" y="1790"/>
                  <a:pt x="4023" y="1790"/>
                  <a:pt x="4042" y="1790"/>
                </a:cubicBezTo>
                <a:cubicBezTo>
                  <a:pt x="4049" y="1790"/>
                  <a:pt x="4039" y="1832"/>
                  <a:pt x="4042" y="1882"/>
                </a:cubicBezTo>
                <a:cubicBezTo>
                  <a:pt x="4122" y="1894"/>
                  <a:pt x="4184" y="1863"/>
                  <a:pt x="4255" y="1857"/>
                </a:cubicBezTo>
                <a:cubicBezTo>
                  <a:pt x="4255" y="1881"/>
                  <a:pt x="4267" y="1940"/>
                  <a:pt x="4255" y="1979"/>
                </a:cubicBezTo>
                <a:cubicBezTo>
                  <a:pt x="4229" y="1994"/>
                  <a:pt x="4223" y="1940"/>
                  <a:pt x="4198" y="1927"/>
                </a:cubicBezTo>
                <a:cubicBezTo>
                  <a:pt x="4124" y="1888"/>
                  <a:pt x="4022" y="2020"/>
                  <a:pt x="3939" y="1942"/>
                </a:cubicBezTo>
                <a:cubicBezTo>
                  <a:pt x="3951" y="1903"/>
                  <a:pt x="3990" y="1924"/>
                  <a:pt x="4011" y="1905"/>
                </a:cubicBezTo>
                <a:cubicBezTo>
                  <a:pt x="4021" y="1825"/>
                  <a:pt x="3997" y="1790"/>
                  <a:pt x="3985" y="1790"/>
                </a:cubicBezTo>
                <a:close/>
                <a:moveTo>
                  <a:pt x="9072" y="2077"/>
                </a:moveTo>
                <a:cubicBezTo>
                  <a:pt x="9029" y="2077"/>
                  <a:pt x="8943" y="2167"/>
                  <a:pt x="8884" y="2104"/>
                </a:cubicBezTo>
                <a:cubicBezTo>
                  <a:pt x="8871" y="2113"/>
                  <a:pt x="8864" y="2141"/>
                  <a:pt x="8848" y="2144"/>
                </a:cubicBezTo>
                <a:cubicBezTo>
                  <a:pt x="8814" y="2094"/>
                  <a:pt x="8802" y="2170"/>
                  <a:pt x="8775" y="2192"/>
                </a:cubicBezTo>
                <a:cubicBezTo>
                  <a:pt x="8735" y="2024"/>
                  <a:pt x="8606" y="2105"/>
                  <a:pt x="8578" y="2247"/>
                </a:cubicBezTo>
                <a:cubicBezTo>
                  <a:pt x="8603" y="2287"/>
                  <a:pt x="8658" y="2218"/>
                  <a:pt x="8671" y="2267"/>
                </a:cubicBezTo>
                <a:cubicBezTo>
                  <a:pt x="8649" y="2295"/>
                  <a:pt x="8619" y="2308"/>
                  <a:pt x="8583" y="2309"/>
                </a:cubicBezTo>
                <a:cubicBezTo>
                  <a:pt x="8581" y="2413"/>
                  <a:pt x="8682" y="2316"/>
                  <a:pt x="8677" y="2426"/>
                </a:cubicBezTo>
                <a:cubicBezTo>
                  <a:pt x="8659" y="2443"/>
                  <a:pt x="8627" y="2431"/>
                  <a:pt x="8635" y="2499"/>
                </a:cubicBezTo>
                <a:cubicBezTo>
                  <a:pt x="8715" y="2472"/>
                  <a:pt x="8768" y="2542"/>
                  <a:pt x="8817" y="2551"/>
                </a:cubicBezTo>
                <a:cubicBezTo>
                  <a:pt x="8915" y="2569"/>
                  <a:pt x="8971" y="2449"/>
                  <a:pt x="9077" y="2436"/>
                </a:cubicBezTo>
                <a:cubicBezTo>
                  <a:pt x="9102" y="2392"/>
                  <a:pt x="9154" y="2366"/>
                  <a:pt x="9154" y="2321"/>
                </a:cubicBezTo>
                <a:cubicBezTo>
                  <a:pt x="9154" y="2290"/>
                  <a:pt x="9154" y="2258"/>
                  <a:pt x="9154" y="2227"/>
                </a:cubicBezTo>
                <a:cubicBezTo>
                  <a:pt x="9154" y="2206"/>
                  <a:pt x="9102" y="2157"/>
                  <a:pt x="9129" y="2077"/>
                </a:cubicBezTo>
                <a:cubicBezTo>
                  <a:pt x="9110" y="2077"/>
                  <a:pt x="9091" y="2077"/>
                  <a:pt x="9072" y="2077"/>
                </a:cubicBezTo>
                <a:close/>
                <a:moveTo>
                  <a:pt x="3503" y="2102"/>
                </a:moveTo>
                <a:cubicBezTo>
                  <a:pt x="3503" y="2170"/>
                  <a:pt x="3543" y="2186"/>
                  <a:pt x="3596" y="2174"/>
                </a:cubicBezTo>
                <a:cubicBezTo>
                  <a:pt x="3550" y="2275"/>
                  <a:pt x="3448" y="2216"/>
                  <a:pt x="3386" y="2269"/>
                </a:cubicBezTo>
                <a:cubicBezTo>
                  <a:pt x="3387" y="2209"/>
                  <a:pt x="3415" y="2215"/>
                  <a:pt x="3455" y="2217"/>
                </a:cubicBezTo>
                <a:cubicBezTo>
                  <a:pt x="3455" y="2203"/>
                  <a:pt x="3455" y="2188"/>
                  <a:pt x="3455" y="2174"/>
                </a:cubicBezTo>
                <a:cubicBezTo>
                  <a:pt x="3455" y="2138"/>
                  <a:pt x="3418" y="2160"/>
                  <a:pt x="3400" y="2154"/>
                </a:cubicBezTo>
                <a:cubicBezTo>
                  <a:pt x="3422" y="2111"/>
                  <a:pt x="3485" y="2152"/>
                  <a:pt x="3503" y="2102"/>
                </a:cubicBezTo>
                <a:close/>
                <a:moveTo>
                  <a:pt x="11175" y="2229"/>
                </a:moveTo>
                <a:cubicBezTo>
                  <a:pt x="11216" y="2221"/>
                  <a:pt x="11259" y="2242"/>
                  <a:pt x="11277" y="2294"/>
                </a:cubicBezTo>
                <a:cubicBezTo>
                  <a:pt x="11217" y="2389"/>
                  <a:pt x="11167" y="2505"/>
                  <a:pt x="11090" y="2566"/>
                </a:cubicBezTo>
                <a:cubicBezTo>
                  <a:pt x="11034" y="2677"/>
                  <a:pt x="11125" y="2802"/>
                  <a:pt x="11085" y="2911"/>
                </a:cubicBezTo>
                <a:cubicBezTo>
                  <a:pt x="11085" y="2985"/>
                  <a:pt x="11111" y="2968"/>
                  <a:pt x="11142" y="3003"/>
                </a:cubicBezTo>
                <a:cubicBezTo>
                  <a:pt x="11169" y="3033"/>
                  <a:pt x="11174" y="3081"/>
                  <a:pt x="11194" y="3088"/>
                </a:cubicBezTo>
                <a:cubicBezTo>
                  <a:pt x="11295" y="3123"/>
                  <a:pt x="11446" y="2875"/>
                  <a:pt x="11527" y="3055"/>
                </a:cubicBezTo>
                <a:cubicBezTo>
                  <a:pt x="11490" y="3045"/>
                  <a:pt x="11479" y="3087"/>
                  <a:pt x="11470" y="3130"/>
                </a:cubicBezTo>
                <a:cubicBezTo>
                  <a:pt x="11384" y="3085"/>
                  <a:pt x="11291" y="3083"/>
                  <a:pt x="11225" y="3170"/>
                </a:cubicBezTo>
                <a:cubicBezTo>
                  <a:pt x="11219" y="3277"/>
                  <a:pt x="11240" y="3328"/>
                  <a:pt x="11282" y="3337"/>
                </a:cubicBezTo>
                <a:cubicBezTo>
                  <a:pt x="11292" y="3386"/>
                  <a:pt x="11289" y="3469"/>
                  <a:pt x="11267" y="3485"/>
                </a:cubicBezTo>
                <a:cubicBezTo>
                  <a:pt x="11218" y="3480"/>
                  <a:pt x="11222" y="3389"/>
                  <a:pt x="11184" y="3380"/>
                </a:cubicBezTo>
                <a:cubicBezTo>
                  <a:pt x="11108" y="3361"/>
                  <a:pt x="11087" y="3550"/>
                  <a:pt x="11106" y="3724"/>
                </a:cubicBezTo>
                <a:cubicBezTo>
                  <a:pt x="11080" y="3790"/>
                  <a:pt x="11030" y="3811"/>
                  <a:pt x="11007" y="3882"/>
                </a:cubicBezTo>
                <a:cubicBezTo>
                  <a:pt x="10907" y="3657"/>
                  <a:pt x="10740" y="4111"/>
                  <a:pt x="10669" y="3849"/>
                </a:cubicBezTo>
                <a:cubicBezTo>
                  <a:pt x="10614" y="3851"/>
                  <a:pt x="10582" y="3925"/>
                  <a:pt x="10535" y="3924"/>
                </a:cubicBezTo>
                <a:cubicBezTo>
                  <a:pt x="10523" y="3877"/>
                  <a:pt x="10551" y="3864"/>
                  <a:pt x="10576" y="3882"/>
                </a:cubicBezTo>
                <a:cubicBezTo>
                  <a:pt x="10590" y="3843"/>
                  <a:pt x="10599" y="3796"/>
                  <a:pt x="10607" y="3747"/>
                </a:cubicBezTo>
                <a:cubicBezTo>
                  <a:pt x="10638" y="3776"/>
                  <a:pt x="10671" y="3762"/>
                  <a:pt x="10711" y="3757"/>
                </a:cubicBezTo>
                <a:cubicBezTo>
                  <a:pt x="10730" y="3756"/>
                  <a:pt x="10715" y="3687"/>
                  <a:pt x="10726" y="3672"/>
                </a:cubicBezTo>
                <a:cubicBezTo>
                  <a:pt x="10773" y="3649"/>
                  <a:pt x="10802" y="3652"/>
                  <a:pt x="10847" y="3629"/>
                </a:cubicBezTo>
                <a:cubicBezTo>
                  <a:pt x="10858" y="3580"/>
                  <a:pt x="10865" y="3523"/>
                  <a:pt x="10883" y="3485"/>
                </a:cubicBezTo>
                <a:cubicBezTo>
                  <a:pt x="10869" y="3433"/>
                  <a:pt x="10843" y="3368"/>
                  <a:pt x="10861" y="3285"/>
                </a:cubicBezTo>
                <a:cubicBezTo>
                  <a:pt x="10913" y="3239"/>
                  <a:pt x="10966" y="3197"/>
                  <a:pt x="10987" y="3088"/>
                </a:cubicBezTo>
                <a:cubicBezTo>
                  <a:pt x="10974" y="2982"/>
                  <a:pt x="10913" y="2972"/>
                  <a:pt x="10878" y="2911"/>
                </a:cubicBezTo>
                <a:cubicBezTo>
                  <a:pt x="10867" y="2575"/>
                  <a:pt x="11031" y="2591"/>
                  <a:pt x="11101" y="2419"/>
                </a:cubicBezTo>
                <a:cubicBezTo>
                  <a:pt x="11101" y="2385"/>
                  <a:pt x="11085" y="2378"/>
                  <a:pt x="11090" y="2334"/>
                </a:cubicBezTo>
                <a:cubicBezTo>
                  <a:pt x="11098" y="2273"/>
                  <a:pt x="11135" y="2237"/>
                  <a:pt x="11175" y="2229"/>
                </a:cubicBezTo>
                <a:close/>
                <a:moveTo>
                  <a:pt x="3357" y="2279"/>
                </a:moveTo>
                <a:cubicBezTo>
                  <a:pt x="3349" y="2302"/>
                  <a:pt x="3343" y="2329"/>
                  <a:pt x="3321" y="2321"/>
                </a:cubicBezTo>
                <a:cubicBezTo>
                  <a:pt x="3322" y="2284"/>
                  <a:pt x="3338" y="2279"/>
                  <a:pt x="3357" y="2279"/>
                </a:cubicBezTo>
                <a:close/>
                <a:moveTo>
                  <a:pt x="3409" y="2571"/>
                </a:moveTo>
                <a:cubicBezTo>
                  <a:pt x="3419" y="2552"/>
                  <a:pt x="3422" y="2570"/>
                  <a:pt x="3435" y="2571"/>
                </a:cubicBezTo>
                <a:cubicBezTo>
                  <a:pt x="3440" y="2613"/>
                  <a:pt x="3404" y="2613"/>
                  <a:pt x="3409" y="2571"/>
                </a:cubicBezTo>
                <a:close/>
                <a:moveTo>
                  <a:pt x="4354" y="2571"/>
                </a:moveTo>
                <a:cubicBezTo>
                  <a:pt x="4329" y="2599"/>
                  <a:pt x="4329" y="2675"/>
                  <a:pt x="4286" y="2666"/>
                </a:cubicBezTo>
                <a:cubicBezTo>
                  <a:pt x="4287" y="2654"/>
                  <a:pt x="4286" y="2648"/>
                  <a:pt x="4282" y="2646"/>
                </a:cubicBezTo>
                <a:cubicBezTo>
                  <a:pt x="4293" y="2597"/>
                  <a:pt x="4324" y="2585"/>
                  <a:pt x="4354" y="2571"/>
                </a:cubicBezTo>
                <a:close/>
                <a:moveTo>
                  <a:pt x="4479" y="2666"/>
                </a:moveTo>
                <a:cubicBezTo>
                  <a:pt x="4495" y="2659"/>
                  <a:pt x="4489" y="2659"/>
                  <a:pt x="4505" y="2666"/>
                </a:cubicBezTo>
                <a:cubicBezTo>
                  <a:pt x="4502" y="2688"/>
                  <a:pt x="4497" y="2706"/>
                  <a:pt x="4479" y="2698"/>
                </a:cubicBezTo>
                <a:cubicBezTo>
                  <a:pt x="4479" y="2688"/>
                  <a:pt x="4479" y="2676"/>
                  <a:pt x="4479" y="2666"/>
                </a:cubicBezTo>
                <a:close/>
                <a:moveTo>
                  <a:pt x="3518" y="2738"/>
                </a:moveTo>
                <a:cubicBezTo>
                  <a:pt x="3544" y="2722"/>
                  <a:pt x="3576" y="2773"/>
                  <a:pt x="3580" y="2833"/>
                </a:cubicBezTo>
                <a:cubicBezTo>
                  <a:pt x="3501" y="2855"/>
                  <a:pt x="3455" y="2945"/>
                  <a:pt x="3357" y="2928"/>
                </a:cubicBezTo>
                <a:cubicBezTo>
                  <a:pt x="3410" y="2900"/>
                  <a:pt x="3439" y="2823"/>
                  <a:pt x="3507" y="2823"/>
                </a:cubicBezTo>
                <a:cubicBezTo>
                  <a:pt x="3519" y="2812"/>
                  <a:pt x="3505" y="2747"/>
                  <a:pt x="3518" y="2738"/>
                </a:cubicBezTo>
                <a:close/>
                <a:moveTo>
                  <a:pt x="4022" y="2948"/>
                </a:moveTo>
                <a:cubicBezTo>
                  <a:pt x="4022" y="2958"/>
                  <a:pt x="4022" y="2970"/>
                  <a:pt x="4022" y="2980"/>
                </a:cubicBezTo>
                <a:cubicBezTo>
                  <a:pt x="4011" y="2985"/>
                  <a:pt x="4008" y="2974"/>
                  <a:pt x="4001" y="2970"/>
                </a:cubicBezTo>
                <a:cubicBezTo>
                  <a:pt x="4002" y="2952"/>
                  <a:pt x="4010" y="2945"/>
                  <a:pt x="4022" y="2948"/>
                </a:cubicBezTo>
                <a:close/>
                <a:moveTo>
                  <a:pt x="9653" y="3118"/>
                </a:moveTo>
                <a:cubicBezTo>
                  <a:pt x="9648" y="3155"/>
                  <a:pt x="9664" y="3167"/>
                  <a:pt x="9653" y="3190"/>
                </a:cubicBezTo>
                <a:cubicBezTo>
                  <a:pt x="9615" y="3188"/>
                  <a:pt x="9593" y="3209"/>
                  <a:pt x="9560" y="3190"/>
                </a:cubicBezTo>
                <a:cubicBezTo>
                  <a:pt x="9539" y="3317"/>
                  <a:pt x="9471" y="3298"/>
                  <a:pt x="9445" y="3400"/>
                </a:cubicBezTo>
                <a:cubicBezTo>
                  <a:pt x="9451" y="3433"/>
                  <a:pt x="9477" y="3425"/>
                  <a:pt x="9481" y="3462"/>
                </a:cubicBezTo>
                <a:cubicBezTo>
                  <a:pt x="9452" y="3516"/>
                  <a:pt x="9468" y="3594"/>
                  <a:pt x="9445" y="3659"/>
                </a:cubicBezTo>
                <a:cubicBezTo>
                  <a:pt x="9442" y="3697"/>
                  <a:pt x="9477" y="3660"/>
                  <a:pt x="9471" y="3702"/>
                </a:cubicBezTo>
                <a:cubicBezTo>
                  <a:pt x="9387" y="3664"/>
                  <a:pt x="9312" y="3700"/>
                  <a:pt x="9289" y="3839"/>
                </a:cubicBezTo>
                <a:cubicBezTo>
                  <a:pt x="9263" y="3836"/>
                  <a:pt x="9242" y="3840"/>
                  <a:pt x="9222" y="3849"/>
                </a:cubicBezTo>
                <a:cubicBezTo>
                  <a:pt x="9223" y="3906"/>
                  <a:pt x="9215" y="3936"/>
                  <a:pt x="9206" y="3994"/>
                </a:cubicBezTo>
                <a:cubicBezTo>
                  <a:pt x="9210" y="4027"/>
                  <a:pt x="9240" y="4011"/>
                  <a:pt x="9237" y="4059"/>
                </a:cubicBezTo>
                <a:cubicBezTo>
                  <a:pt x="9219" y="4103"/>
                  <a:pt x="9210" y="4164"/>
                  <a:pt x="9175" y="4174"/>
                </a:cubicBezTo>
                <a:cubicBezTo>
                  <a:pt x="9170" y="4243"/>
                  <a:pt x="9180" y="4281"/>
                  <a:pt x="9196" y="4308"/>
                </a:cubicBezTo>
                <a:cubicBezTo>
                  <a:pt x="9304" y="4349"/>
                  <a:pt x="9324" y="4193"/>
                  <a:pt x="9429" y="4204"/>
                </a:cubicBezTo>
                <a:cubicBezTo>
                  <a:pt x="9455" y="4145"/>
                  <a:pt x="9466" y="4054"/>
                  <a:pt x="9460" y="3931"/>
                </a:cubicBezTo>
                <a:cubicBezTo>
                  <a:pt x="9475" y="3909"/>
                  <a:pt x="9488" y="3882"/>
                  <a:pt x="9507" y="3869"/>
                </a:cubicBezTo>
                <a:cubicBezTo>
                  <a:pt x="9515" y="3791"/>
                  <a:pt x="9491" y="3777"/>
                  <a:pt x="9486" y="3724"/>
                </a:cubicBezTo>
                <a:cubicBezTo>
                  <a:pt x="9492" y="3712"/>
                  <a:pt x="9505" y="3710"/>
                  <a:pt x="9517" y="3712"/>
                </a:cubicBezTo>
                <a:cubicBezTo>
                  <a:pt x="9514" y="3768"/>
                  <a:pt x="9522" y="3801"/>
                  <a:pt x="9534" y="3827"/>
                </a:cubicBezTo>
                <a:cubicBezTo>
                  <a:pt x="9558" y="3824"/>
                  <a:pt x="9573" y="3804"/>
                  <a:pt x="9601" y="3807"/>
                </a:cubicBezTo>
                <a:cubicBezTo>
                  <a:pt x="9607" y="3861"/>
                  <a:pt x="9626" y="3889"/>
                  <a:pt x="9632" y="3944"/>
                </a:cubicBezTo>
                <a:cubicBezTo>
                  <a:pt x="9623" y="4025"/>
                  <a:pt x="9578" y="3980"/>
                  <a:pt x="9538" y="3984"/>
                </a:cubicBezTo>
                <a:cubicBezTo>
                  <a:pt x="9545" y="4045"/>
                  <a:pt x="9526" y="4055"/>
                  <a:pt x="9529" y="4109"/>
                </a:cubicBezTo>
                <a:cubicBezTo>
                  <a:pt x="9547" y="4118"/>
                  <a:pt x="9555" y="4084"/>
                  <a:pt x="9560" y="4121"/>
                </a:cubicBezTo>
                <a:cubicBezTo>
                  <a:pt x="9552" y="4204"/>
                  <a:pt x="9483" y="4161"/>
                  <a:pt x="9481" y="4256"/>
                </a:cubicBezTo>
                <a:cubicBezTo>
                  <a:pt x="9490" y="4330"/>
                  <a:pt x="9546" y="4249"/>
                  <a:pt x="9560" y="4318"/>
                </a:cubicBezTo>
                <a:cubicBezTo>
                  <a:pt x="9520" y="4382"/>
                  <a:pt x="9479" y="4443"/>
                  <a:pt x="9445" y="4518"/>
                </a:cubicBezTo>
                <a:cubicBezTo>
                  <a:pt x="9493" y="4598"/>
                  <a:pt x="9522" y="4437"/>
                  <a:pt x="9581" y="4506"/>
                </a:cubicBezTo>
                <a:cubicBezTo>
                  <a:pt x="9601" y="4495"/>
                  <a:pt x="9597" y="4437"/>
                  <a:pt x="9622" y="4433"/>
                </a:cubicBezTo>
                <a:cubicBezTo>
                  <a:pt x="9677" y="4495"/>
                  <a:pt x="9746" y="4416"/>
                  <a:pt x="9788" y="4413"/>
                </a:cubicBezTo>
                <a:cubicBezTo>
                  <a:pt x="9840" y="4410"/>
                  <a:pt x="9874" y="4411"/>
                  <a:pt x="9907" y="4351"/>
                </a:cubicBezTo>
                <a:cubicBezTo>
                  <a:pt x="9861" y="4241"/>
                  <a:pt x="9940" y="4240"/>
                  <a:pt x="9928" y="4089"/>
                </a:cubicBezTo>
                <a:cubicBezTo>
                  <a:pt x="9911" y="4061"/>
                  <a:pt x="9891" y="4037"/>
                  <a:pt x="9855" y="4046"/>
                </a:cubicBezTo>
                <a:cubicBezTo>
                  <a:pt x="9835" y="3976"/>
                  <a:pt x="9832" y="3871"/>
                  <a:pt x="9804" y="3817"/>
                </a:cubicBezTo>
                <a:cubicBezTo>
                  <a:pt x="9754" y="3821"/>
                  <a:pt x="9762" y="3719"/>
                  <a:pt x="9746" y="3659"/>
                </a:cubicBezTo>
                <a:cubicBezTo>
                  <a:pt x="9731" y="3604"/>
                  <a:pt x="9695" y="3609"/>
                  <a:pt x="9689" y="3547"/>
                </a:cubicBezTo>
                <a:cubicBezTo>
                  <a:pt x="9712" y="3490"/>
                  <a:pt x="9740" y="3440"/>
                  <a:pt x="9746" y="3347"/>
                </a:cubicBezTo>
                <a:cubicBezTo>
                  <a:pt x="9719" y="3326"/>
                  <a:pt x="9674" y="3338"/>
                  <a:pt x="9648" y="3315"/>
                </a:cubicBezTo>
                <a:cubicBezTo>
                  <a:pt x="9665" y="3256"/>
                  <a:pt x="9695" y="3221"/>
                  <a:pt x="9705" y="3148"/>
                </a:cubicBezTo>
                <a:cubicBezTo>
                  <a:pt x="9694" y="3125"/>
                  <a:pt x="9679" y="3109"/>
                  <a:pt x="9653" y="3118"/>
                </a:cubicBezTo>
                <a:close/>
                <a:moveTo>
                  <a:pt x="3651" y="3160"/>
                </a:moveTo>
                <a:cubicBezTo>
                  <a:pt x="3658" y="3163"/>
                  <a:pt x="3664" y="3171"/>
                  <a:pt x="3663" y="3188"/>
                </a:cubicBezTo>
                <a:cubicBezTo>
                  <a:pt x="3653" y="3181"/>
                  <a:pt x="3628" y="3205"/>
                  <a:pt x="3632" y="3168"/>
                </a:cubicBezTo>
                <a:cubicBezTo>
                  <a:pt x="3637" y="3159"/>
                  <a:pt x="3644" y="3157"/>
                  <a:pt x="3651" y="3160"/>
                </a:cubicBezTo>
                <a:close/>
                <a:moveTo>
                  <a:pt x="3424" y="3262"/>
                </a:moveTo>
                <a:cubicBezTo>
                  <a:pt x="3439" y="3263"/>
                  <a:pt x="3438" y="3325"/>
                  <a:pt x="3419" y="3315"/>
                </a:cubicBezTo>
                <a:cubicBezTo>
                  <a:pt x="3408" y="3293"/>
                  <a:pt x="3419" y="3281"/>
                  <a:pt x="3424" y="3262"/>
                </a:cubicBezTo>
                <a:close/>
                <a:moveTo>
                  <a:pt x="3918" y="3315"/>
                </a:moveTo>
                <a:cubicBezTo>
                  <a:pt x="3932" y="3340"/>
                  <a:pt x="3893" y="3347"/>
                  <a:pt x="3892" y="3377"/>
                </a:cubicBezTo>
                <a:cubicBezTo>
                  <a:pt x="3876" y="3347"/>
                  <a:pt x="3912" y="3335"/>
                  <a:pt x="3918" y="3315"/>
                </a:cubicBezTo>
                <a:close/>
                <a:moveTo>
                  <a:pt x="3965" y="3377"/>
                </a:moveTo>
                <a:cubicBezTo>
                  <a:pt x="3975" y="3416"/>
                  <a:pt x="3918" y="3497"/>
                  <a:pt x="3887" y="3522"/>
                </a:cubicBezTo>
                <a:cubicBezTo>
                  <a:pt x="3875" y="3435"/>
                  <a:pt x="3942" y="3428"/>
                  <a:pt x="3965" y="3377"/>
                </a:cubicBezTo>
                <a:close/>
                <a:moveTo>
                  <a:pt x="3925" y="4014"/>
                </a:moveTo>
                <a:cubicBezTo>
                  <a:pt x="3939" y="4003"/>
                  <a:pt x="3956" y="4000"/>
                  <a:pt x="3975" y="4014"/>
                </a:cubicBezTo>
                <a:cubicBezTo>
                  <a:pt x="3949" y="4174"/>
                  <a:pt x="3962" y="4414"/>
                  <a:pt x="3897" y="4496"/>
                </a:cubicBezTo>
                <a:cubicBezTo>
                  <a:pt x="3887" y="4448"/>
                  <a:pt x="3927" y="4409"/>
                  <a:pt x="3933" y="4358"/>
                </a:cubicBezTo>
                <a:cubicBezTo>
                  <a:pt x="3929" y="4302"/>
                  <a:pt x="3915" y="4273"/>
                  <a:pt x="3887" y="4266"/>
                </a:cubicBezTo>
                <a:cubicBezTo>
                  <a:pt x="3866" y="4171"/>
                  <a:pt x="3883" y="4047"/>
                  <a:pt x="3925" y="4014"/>
                </a:cubicBezTo>
                <a:close/>
                <a:moveTo>
                  <a:pt x="5731" y="4014"/>
                </a:moveTo>
                <a:cubicBezTo>
                  <a:pt x="5731" y="4028"/>
                  <a:pt x="5731" y="4043"/>
                  <a:pt x="5731" y="4056"/>
                </a:cubicBezTo>
                <a:cubicBezTo>
                  <a:pt x="5725" y="4065"/>
                  <a:pt x="5717" y="4070"/>
                  <a:pt x="5705" y="4066"/>
                </a:cubicBezTo>
                <a:cubicBezTo>
                  <a:pt x="5712" y="4045"/>
                  <a:pt x="5713" y="4013"/>
                  <a:pt x="5731" y="4014"/>
                </a:cubicBezTo>
                <a:close/>
                <a:moveTo>
                  <a:pt x="3804" y="4348"/>
                </a:moveTo>
                <a:cubicBezTo>
                  <a:pt x="3809" y="4387"/>
                  <a:pt x="3790" y="4378"/>
                  <a:pt x="3793" y="4411"/>
                </a:cubicBezTo>
                <a:cubicBezTo>
                  <a:pt x="3777" y="4397"/>
                  <a:pt x="3781" y="4353"/>
                  <a:pt x="3804" y="4348"/>
                </a:cubicBezTo>
                <a:close/>
                <a:moveTo>
                  <a:pt x="5361" y="4401"/>
                </a:moveTo>
                <a:cubicBezTo>
                  <a:pt x="5361" y="4443"/>
                  <a:pt x="5329" y="4460"/>
                  <a:pt x="5320" y="4453"/>
                </a:cubicBezTo>
                <a:cubicBezTo>
                  <a:pt x="5330" y="4428"/>
                  <a:pt x="5343" y="4409"/>
                  <a:pt x="5361" y="4401"/>
                </a:cubicBezTo>
                <a:close/>
                <a:moveTo>
                  <a:pt x="3778" y="4453"/>
                </a:moveTo>
                <a:cubicBezTo>
                  <a:pt x="3791" y="4469"/>
                  <a:pt x="3802" y="4488"/>
                  <a:pt x="3804" y="4526"/>
                </a:cubicBezTo>
                <a:cubicBezTo>
                  <a:pt x="3800" y="4535"/>
                  <a:pt x="3789" y="4533"/>
                  <a:pt x="3788" y="4548"/>
                </a:cubicBezTo>
                <a:cubicBezTo>
                  <a:pt x="3773" y="4540"/>
                  <a:pt x="3774" y="4465"/>
                  <a:pt x="3778" y="4453"/>
                </a:cubicBezTo>
                <a:close/>
                <a:moveTo>
                  <a:pt x="4357" y="4610"/>
                </a:moveTo>
                <a:cubicBezTo>
                  <a:pt x="4361" y="4599"/>
                  <a:pt x="4366" y="4594"/>
                  <a:pt x="4375" y="4610"/>
                </a:cubicBezTo>
                <a:cubicBezTo>
                  <a:pt x="4368" y="4628"/>
                  <a:pt x="4364" y="4650"/>
                  <a:pt x="4349" y="4650"/>
                </a:cubicBezTo>
                <a:cubicBezTo>
                  <a:pt x="4351" y="4639"/>
                  <a:pt x="4353" y="4622"/>
                  <a:pt x="4357" y="4610"/>
                </a:cubicBezTo>
                <a:close/>
                <a:moveTo>
                  <a:pt x="2157" y="4703"/>
                </a:moveTo>
                <a:cubicBezTo>
                  <a:pt x="2174" y="4718"/>
                  <a:pt x="2174" y="4767"/>
                  <a:pt x="2178" y="4808"/>
                </a:cubicBezTo>
                <a:cubicBezTo>
                  <a:pt x="2168" y="4812"/>
                  <a:pt x="2168" y="4837"/>
                  <a:pt x="2152" y="4828"/>
                </a:cubicBezTo>
                <a:cubicBezTo>
                  <a:pt x="2148" y="4800"/>
                  <a:pt x="2150" y="4738"/>
                  <a:pt x="2157" y="4703"/>
                </a:cubicBezTo>
                <a:close/>
                <a:moveTo>
                  <a:pt x="4437" y="4808"/>
                </a:moveTo>
                <a:cubicBezTo>
                  <a:pt x="4446" y="4827"/>
                  <a:pt x="4442" y="4877"/>
                  <a:pt x="4443" y="4912"/>
                </a:cubicBezTo>
                <a:cubicBezTo>
                  <a:pt x="4452" y="4942"/>
                  <a:pt x="4479" y="4935"/>
                  <a:pt x="4484" y="4975"/>
                </a:cubicBezTo>
                <a:cubicBezTo>
                  <a:pt x="4484" y="5020"/>
                  <a:pt x="4480" y="5056"/>
                  <a:pt x="4474" y="5090"/>
                </a:cubicBezTo>
                <a:cubicBezTo>
                  <a:pt x="4401" y="5079"/>
                  <a:pt x="4324" y="5169"/>
                  <a:pt x="4282" y="5070"/>
                </a:cubicBezTo>
                <a:cubicBezTo>
                  <a:pt x="4289" y="5036"/>
                  <a:pt x="4316" y="5041"/>
                  <a:pt x="4313" y="4985"/>
                </a:cubicBezTo>
                <a:cubicBezTo>
                  <a:pt x="4233" y="4958"/>
                  <a:pt x="4198" y="5109"/>
                  <a:pt x="4110" y="5100"/>
                </a:cubicBezTo>
                <a:cubicBezTo>
                  <a:pt x="4111" y="5074"/>
                  <a:pt x="4101" y="5067"/>
                  <a:pt x="4099" y="5047"/>
                </a:cubicBezTo>
                <a:cubicBezTo>
                  <a:pt x="4114" y="4985"/>
                  <a:pt x="4153" y="4976"/>
                  <a:pt x="4182" y="4955"/>
                </a:cubicBezTo>
                <a:cubicBezTo>
                  <a:pt x="4255" y="4903"/>
                  <a:pt x="4327" y="4799"/>
                  <a:pt x="4437" y="4808"/>
                </a:cubicBezTo>
                <a:close/>
                <a:moveTo>
                  <a:pt x="4531" y="5205"/>
                </a:moveTo>
                <a:cubicBezTo>
                  <a:pt x="4595" y="5191"/>
                  <a:pt x="4622" y="5251"/>
                  <a:pt x="4676" y="5257"/>
                </a:cubicBezTo>
                <a:cubicBezTo>
                  <a:pt x="4699" y="5287"/>
                  <a:pt x="4708" y="5392"/>
                  <a:pt x="4676" y="5417"/>
                </a:cubicBezTo>
                <a:cubicBezTo>
                  <a:pt x="4655" y="5400"/>
                  <a:pt x="4652" y="5384"/>
                  <a:pt x="4634" y="5304"/>
                </a:cubicBezTo>
                <a:cubicBezTo>
                  <a:pt x="4624" y="5304"/>
                  <a:pt x="4613" y="5304"/>
                  <a:pt x="4603" y="5304"/>
                </a:cubicBezTo>
                <a:cubicBezTo>
                  <a:pt x="4599" y="5384"/>
                  <a:pt x="4612" y="5361"/>
                  <a:pt x="4609" y="5394"/>
                </a:cubicBezTo>
                <a:cubicBezTo>
                  <a:pt x="4562" y="5446"/>
                  <a:pt x="4563" y="5605"/>
                  <a:pt x="4505" y="5634"/>
                </a:cubicBezTo>
                <a:cubicBezTo>
                  <a:pt x="4504" y="5580"/>
                  <a:pt x="4513" y="5511"/>
                  <a:pt x="4484" y="5514"/>
                </a:cubicBezTo>
                <a:cubicBezTo>
                  <a:pt x="4491" y="5449"/>
                  <a:pt x="4515" y="5416"/>
                  <a:pt x="4510" y="5327"/>
                </a:cubicBezTo>
                <a:cubicBezTo>
                  <a:pt x="4503" y="5289"/>
                  <a:pt x="4469" y="5306"/>
                  <a:pt x="4474" y="5244"/>
                </a:cubicBezTo>
                <a:cubicBezTo>
                  <a:pt x="4495" y="5234"/>
                  <a:pt x="4540" y="5276"/>
                  <a:pt x="4531" y="5205"/>
                </a:cubicBezTo>
                <a:close/>
                <a:moveTo>
                  <a:pt x="4409" y="5247"/>
                </a:moveTo>
                <a:cubicBezTo>
                  <a:pt x="4362" y="5368"/>
                  <a:pt x="4274" y="5415"/>
                  <a:pt x="4239" y="5561"/>
                </a:cubicBezTo>
                <a:cubicBezTo>
                  <a:pt x="4238" y="5747"/>
                  <a:pt x="4201" y="5851"/>
                  <a:pt x="4129" y="5893"/>
                </a:cubicBezTo>
                <a:cubicBezTo>
                  <a:pt x="4132" y="5663"/>
                  <a:pt x="4210" y="5510"/>
                  <a:pt x="4289" y="5372"/>
                </a:cubicBezTo>
                <a:cubicBezTo>
                  <a:pt x="4289" y="5351"/>
                  <a:pt x="4289" y="5330"/>
                  <a:pt x="4289" y="5309"/>
                </a:cubicBezTo>
                <a:cubicBezTo>
                  <a:pt x="4329" y="5309"/>
                  <a:pt x="4351" y="5233"/>
                  <a:pt x="4409" y="5247"/>
                </a:cubicBezTo>
                <a:close/>
                <a:moveTo>
                  <a:pt x="13604" y="5249"/>
                </a:moveTo>
                <a:cubicBezTo>
                  <a:pt x="13633" y="5312"/>
                  <a:pt x="13671" y="5360"/>
                  <a:pt x="13672" y="5479"/>
                </a:cubicBezTo>
                <a:cubicBezTo>
                  <a:pt x="13657" y="5517"/>
                  <a:pt x="13610" y="5501"/>
                  <a:pt x="13599" y="5469"/>
                </a:cubicBezTo>
                <a:cubicBezTo>
                  <a:pt x="13618" y="5376"/>
                  <a:pt x="13585" y="5296"/>
                  <a:pt x="13604" y="5249"/>
                </a:cubicBezTo>
                <a:close/>
                <a:moveTo>
                  <a:pt x="18813" y="5272"/>
                </a:moveTo>
                <a:cubicBezTo>
                  <a:pt x="18809" y="5274"/>
                  <a:pt x="18807" y="5270"/>
                  <a:pt x="18808" y="5282"/>
                </a:cubicBezTo>
                <a:cubicBezTo>
                  <a:pt x="18831" y="5385"/>
                  <a:pt x="18889" y="5427"/>
                  <a:pt x="18875" y="5586"/>
                </a:cubicBezTo>
                <a:cubicBezTo>
                  <a:pt x="18861" y="5586"/>
                  <a:pt x="18848" y="5586"/>
                  <a:pt x="18834" y="5586"/>
                </a:cubicBezTo>
                <a:cubicBezTo>
                  <a:pt x="18844" y="5666"/>
                  <a:pt x="18839" y="5677"/>
                  <a:pt x="18834" y="5754"/>
                </a:cubicBezTo>
                <a:cubicBezTo>
                  <a:pt x="18866" y="5829"/>
                  <a:pt x="18896" y="5911"/>
                  <a:pt x="18927" y="5988"/>
                </a:cubicBezTo>
                <a:cubicBezTo>
                  <a:pt x="18911" y="6071"/>
                  <a:pt x="18948" y="6079"/>
                  <a:pt x="18943" y="6168"/>
                </a:cubicBezTo>
                <a:cubicBezTo>
                  <a:pt x="18985" y="6202"/>
                  <a:pt x="18995" y="6300"/>
                  <a:pt x="18994" y="6420"/>
                </a:cubicBezTo>
                <a:cubicBezTo>
                  <a:pt x="18968" y="6500"/>
                  <a:pt x="18966" y="6628"/>
                  <a:pt x="18901" y="6630"/>
                </a:cubicBezTo>
                <a:cubicBezTo>
                  <a:pt x="18892" y="6610"/>
                  <a:pt x="18897" y="6561"/>
                  <a:pt x="18896" y="6525"/>
                </a:cubicBezTo>
                <a:cubicBezTo>
                  <a:pt x="18872" y="6529"/>
                  <a:pt x="18852" y="6542"/>
                  <a:pt x="18849" y="6587"/>
                </a:cubicBezTo>
                <a:cubicBezTo>
                  <a:pt x="18875" y="6662"/>
                  <a:pt x="18853" y="6762"/>
                  <a:pt x="18839" y="6840"/>
                </a:cubicBezTo>
                <a:cubicBezTo>
                  <a:pt x="18786" y="6794"/>
                  <a:pt x="18733" y="6890"/>
                  <a:pt x="18662" y="6849"/>
                </a:cubicBezTo>
                <a:cubicBezTo>
                  <a:pt x="18625" y="6902"/>
                  <a:pt x="18620" y="7021"/>
                  <a:pt x="18563" y="7037"/>
                </a:cubicBezTo>
                <a:cubicBezTo>
                  <a:pt x="18572" y="7155"/>
                  <a:pt x="18521" y="7155"/>
                  <a:pt x="18506" y="7226"/>
                </a:cubicBezTo>
                <a:cubicBezTo>
                  <a:pt x="18524" y="7369"/>
                  <a:pt x="18596" y="7402"/>
                  <a:pt x="18605" y="7561"/>
                </a:cubicBezTo>
                <a:cubicBezTo>
                  <a:pt x="18643" y="7610"/>
                  <a:pt x="18664" y="7628"/>
                  <a:pt x="18698" y="7561"/>
                </a:cubicBezTo>
                <a:cubicBezTo>
                  <a:pt x="18700" y="7467"/>
                  <a:pt x="18666" y="7337"/>
                  <a:pt x="18713" y="7299"/>
                </a:cubicBezTo>
                <a:cubicBezTo>
                  <a:pt x="18729" y="7320"/>
                  <a:pt x="18748" y="7336"/>
                  <a:pt x="18772" y="7341"/>
                </a:cubicBezTo>
                <a:cubicBezTo>
                  <a:pt x="18772" y="7294"/>
                  <a:pt x="18766" y="7233"/>
                  <a:pt x="18787" y="7226"/>
                </a:cubicBezTo>
                <a:cubicBezTo>
                  <a:pt x="18805" y="7224"/>
                  <a:pt x="18812" y="7245"/>
                  <a:pt x="18829" y="7246"/>
                </a:cubicBezTo>
                <a:cubicBezTo>
                  <a:pt x="18832" y="7197"/>
                  <a:pt x="18840" y="7159"/>
                  <a:pt x="18854" y="7132"/>
                </a:cubicBezTo>
                <a:cubicBezTo>
                  <a:pt x="18876" y="7167"/>
                  <a:pt x="18891" y="7219"/>
                  <a:pt x="18932" y="7216"/>
                </a:cubicBezTo>
                <a:cubicBezTo>
                  <a:pt x="18937" y="7188"/>
                  <a:pt x="18943" y="7161"/>
                  <a:pt x="18943" y="7122"/>
                </a:cubicBezTo>
                <a:cubicBezTo>
                  <a:pt x="18964" y="7097"/>
                  <a:pt x="18983" y="7072"/>
                  <a:pt x="18994" y="7027"/>
                </a:cubicBezTo>
                <a:cubicBezTo>
                  <a:pt x="19045" y="7028"/>
                  <a:pt x="19063" y="6992"/>
                  <a:pt x="19103" y="7027"/>
                </a:cubicBezTo>
                <a:cubicBezTo>
                  <a:pt x="19115" y="7013"/>
                  <a:pt x="19112" y="6967"/>
                  <a:pt x="19119" y="6944"/>
                </a:cubicBezTo>
                <a:cubicBezTo>
                  <a:pt x="19133" y="6958"/>
                  <a:pt x="19138" y="6991"/>
                  <a:pt x="19161" y="6987"/>
                </a:cubicBezTo>
                <a:cubicBezTo>
                  <a:pt x="19186" y="6959"/>
                  <a:pt x="19187" y="6886"/>
                  <a:pt x="19197" y="6830"/>
                </a:cubicBezTo>
                <a:cubicBezTo>
                  <a:pt x="19141" y="6766"/>
                  <a:pt x="19167" y="6535"/>
                  <a:pt x="19119" y="6453"/>
                </a:cubicBezTo>
                <a:cubicBezTo>
                  <a:pt x="19127" y="6440"/>
                  <a:pt x="19143" y="6443"/>
                  <a:pt x="19140" y="6410"/>
                </a:cubicBezTo>
                <a:cubicBezTo>
                  <a:pt x="19153" y="6126"/>
                  <a:pt x="19044" y="6089"/>
                  <a:pt x="19005" y="5908"/>
                </a:cubicBezTo>
                <a:cubicBezTo>
                  <a:pt x="18976" y="5877"/>
                  <a:pt x="18941" y="5933"/>
                  <a:pt x="18932" y="5898"/>
                </a:cubicBezTo>
                <a:cubicBezTo>
                  <a:pt x="18933" y="5866"/>
                  <a:pt x="18966" y="5896"/>
                  <a:pt x="18963" y="5856"/>
                </a:cubicBezTo>
                <a:cubicBezTo>
                  <a:pt x="18963" y="5813"/>
                  <a:pt x="18940" y="5822"/>
                  <a:pt x="18938" y="5784"/>
                </a:cubicBezTo>
                <a:cubicBezTo>
                  <a:pt x="18981" y="5705"/>
                  <a:pt x="19034" y="5846"/>
                  <a:pt x="19088" y="5846"/>
                </a:cubicBezTo>
                <a:cubicBezTo>
                  <a:pt x="19048" y="5635"/>
                  <a:pt x="19187" y="5746"/>
                  <a:pt x="19192" y="5596"/>
                </a:cubicBezTo>
                <a:cubicBezTo>
                  <a:pt x="19149" y="5587"/>
                  <a:pt x="19126" y="5532"/>
                  <a:pt x="19114" y="5459"/>
                </a:cubicBezTo>
                <a:cubicBezTo>
                  <a:pt x="19098" y="5435"/>
                  <a:pt x="19091" y="5500"/>
                  <a:pt x="19072" y="5502"/>
                </a:cubicBezTo>
                <a:cubicBezTo>
                  <a:pt x="18973" y="5465"/>
                  <a:pt x="18889" y="5264"/>
                  <a:pt x="18813" y="5272"/>
                </a:cubicBezTo>
                <a:close/>
                <a:moveTo>
                  <a:pt x="10642" y="5289"/>
                </a:moveTo>
                <a:cubicBezTo>
                  <a:pt x="10666" y="5285"/>
                  <a:pt x="10677" y="5361"/>
                  <a:pt x="10690" y="5417"/>
                </a:cubicBezTo>
                <a:cubicBezTo>
                  <a:pt x="10784" y="5412"/>
                  <a:pt x="10778" y="5610"/>
                  <a:pt x="10861" y="5626"/>
                </a:cubicBezTo>
                <a:cubicBezTo>
                  <a:pt x="10856" y="5678"/>
                  <a:pt x="10873" y="5687"/>
                  <a:pt x="10878" y="5719"/>
                </a:cubicBezTo>
                <a:cubicBezTo>
                  <a:pt x="10996" y="5732"/>
                  <a:pt x="11091" y="5862"/>
                  <a:pt x="11054" y="6096"/>
                </a:cubicBezTo>
                <a:cubicBezTo>
                  <a:pt x="11073" y="6196"/>
                  <a:pt x="11099" y="6283"/>
                  <a:pt x="11142" y="6335"/>
                </a:cubicBezTo>
                <a:cubicBezTo>
                  <a:pt x="11142" y="6388"/>
                  <a:pt x="11129" y="6414"/>
                  <a:pt x="11127" y="6463"/>
                </a:cubicBezTo>
                <a:cubicBezTo>
                  <a:pt x="11136" y="6492"/>
                  <a:pt x="11177" y="6504"/>
                  <a:pt x="11179" y="6463"/>
                </a:cubicBezTo>
                <a:cubicBezTo>
                  <a:pt x="11175" y="6548"/>
                  <a:pt x="11224" y="6581"/>
                  <a:pt x="11210" y="6650"/>
                </a:cubicBezTo>
                <a:cubicBezTo>
                  <a:pt x="11225" y="6723"/>
                  <a:pt x="11262" y="6691"/>
                  <a:pt x="11277" y="6755"/>
                </a:cubicBezTo>
                <a:cubicBezTo>
                  <a:pt x="11297" y="6770"/>
                  <a:pt x="11287" y="6724"/>
                  <a:pt x="11303" y="6732"/>
                </a:cubicBezTo>
                <a:cubicBezTo>
                  <a:pt x="11304" y="6765"/>
                  <a:pt x="11299" y="6814"/>
                  <a:pt x="11319" y="6807"/>
                </a:cubicBezTo>
                <a:cubicBezTo>
                  <a:pt x="11336" y="6730"/>
                  <a:pt x="11343" y="6595"/>
                  <a:pt x="11339" y="6525"/>
                </a:cubicBezTo>
                <a:cubicBezTo>
                  <a:pt x="11356" y="6525"/>
                  <a:pt x="11358" y="6558"/>
                  <a:pt x="11376" y="6555"/>
                </a:cubicBezTo>
                <a:cubicBezTo>
                  <a:pt x="11391" y="6540"/>
                  <a:pt x="11398" y="6510"/>
                  <a:pt x="11417" y="6503"/>
                </a:cubicBezTo>
                <a:cubicBezTo>
                  <a:pt x="11394" y="6344"/>
                  <a:pt x="11311" y="6308"/>
                  <a:pt x="11293" y="6138"/>
                </a:cubicBezTo>
                <a:cubicBezTo>
                  <a:pt x="11321" y="6189"/>
                  <a:pt x="11371" y="6212"/>
                  <a:pt x="11403" y="6148"/>
                </a:cubicBezTo>
                <a:cubicBezTo>
                  <a:pt x="11403" y="6104"/>
                  <a:pt x="11377" y="6117"/>
                  <a:pt x="11381" y="6066"/>
                </a:cubicBezTo>
                <a:cubicBezTo>
                  <a:pt x="11398" y="6064"/>
                  <a:pt x="11396" y="6098"/>
                  <a:pt x="11417" y="6086"/>
                </a:cubicBezTo>
                <a:cubicBezTo>
                  <a:pt x="11457" y="5926"/>
                  <a:pt x="11550" y="6176"/>
                  <a:pt x="11486" y="6295"/>
                </a:cubicBezTo>
                <a:cubicBezTo>
                  <a:pt x="11482" y="6351"/>
                  <a:pt x="11517" y="6327"/>
                  <a:pt x="11532" y="6348"/>
                </a:cubicBezTo>
                <a:cubicBezTo>
                  <a:pt x="11523" y="6386"/>
                  <a:pt x="11519" y="6413"/>
                  <a:pt x="11517" y="6440"/>
                </a:cubicBezTo>
                <a:cubicBezTo>
                  <a:pt x="11521" y="6484"/>
                  <a:pt x="11547" y="6485"/>
                  <a:pt x="11569" y="6493"/>
                </a:cubicBezTo>
                <a:cubicBezTo>
                  <a:pt x="11571" y="6529"/>
                  <a:pt x="11543" y="6505"/>
                  <a:pt x="11543" y="6535"/>
                </a:cubicBezTo>
                <a:cubicBezTo>
                  <a:pt x="11549" y="6570"/>
                  <a:pt x="11578" y="6560"/>
                  <a:pt x="11584" y="6597"/>
                </a:cubicBezTo>
                <a:cubicBezTo>
                  <a:pt x="11589" y="6650"/>
                  <a:pt x="11572" y="6657"/>
                  <a:pt x="11574" y="6702"/>
                </a:cubicBezTo>
                <a:cubicBezTo>
                  <a:pt x="11612" y="6714"/>
                  <a:pt x="11650" y="6749"/>
                  <a:pt x="11683" y="6712"/>
                </a:cubicBezTo>
                <a:cubicBezTo>
                  <a:pt x="11724" y="6759"/>
                  <a:pt x="11753" y="6840"/>
                  <a:pt x="11817" y="6785"/>
                </a:cubicBezTo>
                <a:cubicBezTo>
                  <a:pt x="11831" y="6771"/>
                  <a:pt x="11824" y="6716"/>
                  <a:pt x="11833" y="6692"/>
                </a:cubicBezTo>
                <a:cubicBezTo>
                  <a:pt x="11889" y="6700"/>
                  <a:pt x="11914" y="6765"/>
                  <a:pt x="11947" y="6817"/>
                </a:cubicBezTo>
                <a:cubicBezTo>
                  <a:pt x="12020" y="6832"/>
                  <a:pt x="12061" y="6782"/>
                  <a:pt x="12093" y="6712"/>
                </a:cubicBezTo>
                <a:cubicBezTo>
                  <a:pt x="12118" y="6721"/>
                  <a:pt x="12141" y="6735"/>
                  <a:pt x="12161" y="6755"/>
                </a:cubicBezTo>
                <a:cubicBezTo>
                  <a:pt x="12163" y="6790"/>
                  <a:pt x="12173" y="6848"/>
                  <a:pt x="12161" y="6879"/>
                </a:cubicBezTo>
                <a:cubicBezTo>
                  <a:pt x="12166" y="6908"/>
                  <a:pt x="12176" y="6923"/>
                  <a:pt x="12181" y="6952"/>
                </a:cubicBezTo>
                <a:cubicBezTo>
                  <a:pt x="12184" y="7078"/>
                  <a:pt x="12141" y="7191"/>
                  <a:pt x="12124" y="7339"/>
                </a:cubicBezTo>
                <a:cubicBezTo>
                  <a:pt x="12111" y="7451"/>
                  <a:pt x="12114" y="7528"/>
                  <a:pt x="12078" y="7568"/>
                </a:cubicBezTo>
                <a:cubicBezTo>
                  <a:pt x="12050" y="7600"/>
                  <a:pt x="12020" y="7571"/>
                  <a:pt x="11978" y="7578"/>
                </a:cubicBezTo>
                <a:cubicBezTo>
                  <a:pt x="11967" y="7560"/>
                  <a:pt x="11957" y="7540"/>
                  <a:pt x="11942" y="7528"/>
                </a:cubicBezTo>
                <a:cubicBezTo>
                  <a:pt x="11851" y="7461"/>
                  <a:pt x="11798" y="7613"/>
                  <a:pt x="11750" y="7621"/>
                </a:cubicBezTo>
                <a:cubicBezTo>
                  <a:pt x="11730" y="7624"/>
                  <a:pt x="11679" y="7590"/>
                  <a:pt x="11641" y="7568"/>
                </a:cubicBezTo>
                <a:cubicBezTo>
                  <a:pt x="11590" y="7539"/>
                  <a:pt x="11556" y="7490"/>
                  <a:pt x="11501" y="7516"/>
                </a:cubicBezTo>
                <a:cubicBezTo>
                  <a:pt x="11465" y="7443"/>
                  <a:pt x="11429" y="7437"/>
                  <a:pt x="11365" y="7424"/>
                </a:cubicBezTo>
                <a:cubicBezTo>
                  <a:pt x="11327" y="7236"/>
                  <a:pt x="11150" y="7284"/>
                  <a:pt x="11116" y="7444"/>
                </a:cubicBezTo>
                <a:cubicBezTo>
                  <a:pt x="11126" y="7593"/>
                  <a:pt x="11133" y="7717"/>
                  <a:pt x="11070" y="7716"/>
                </a:cubicBezTo>
                <a:cubicBezTo>
                  <a:pt x="11040" y="7715"/>
                  <a:pt x="11016" y="7628"/>
                  <a:pt x="10982" y="7601"/>
                </a:cubicBezTo>
                <a:cubicBezTo>
                  <a:pt x="10919" y="7552"/>
                  <a:pt x="10839" y="7587"/>
                  <a:pt x="10825" y="7496"/>
                </a:cubicBezTo>
                <a:cubicBezTo>
                  <a:pt x="10828" y="7452"/>
                  <a:pt x="10811" y="7449"/>
                  <a:pt x="10816" y="7401"/>
                </a:cubicBezTo>
                <a:cubicBezTo>
                  <a:pt x="10732" y="7263"/>
                  <a:pt x="10557" y="7373"/>
                  <a:pt x="10519" y="7142"/>
                </a:cubicBezTo>
                <a:cubicBezTo>
                  <a:pt x="10491" y="7127"/>
                  <a:pt x="10483" y="7186"/>
                  <a:pt x="10462" y="7152"/>
                </a:cubicBezTo>
                <a:cubicBezTo>
                  <a:pt x="10452" y="7060"/>
                  <a:pt x="10531" y="7038"/>
                  <a:pt x="10535" y="6942"/>
                </a:cubicBezTo>
                <a:cubicBezTo>
                  <a:pt x="10539" y="6862"/>
                  <a:pt x="10507" y="6855"/>
                  <a:pt x="10488" y="6785"/>
                </a:cubicBezTo>
                <a:cubicBezTo>
                  <a:pt x="10503" y="6740"/>
                  <a:pt x="10544" y="6699"/>
                  <a:pt x="10524" y="6617"/>
                </a:cubicBezTo>
                <a:cubicBezTo>
                  <a:pt x="10488" y="6657"/>
                  <a:pt x="10468" y="6618"/>
                  <a:pt x="10441" y="6587"/>
                </a:cubicBezTo>
                <a:cubicBezTo>
                  <a:pt x="10358" y="6642"/>
                  <a:pt x="10281" y="6655"/>
                  <a:pt x="10207" y="6617"/>
                </a:cubicBezTo>
                <a:cubicBezTo>
                  <a:pt x="10151" y="6713"/>
                  <a:pt x="10063" y="6632"/>
                  <a:pt x="9974" y="6670"/>
                </a:cubicBezTo>
                <a:cubicBezTo>
                  <a:pt x="9935" y="6686"/>
                  <a:pt x="9911" y="6699"/>
                  <a:pt x="9865" y="6712"/>
                </a:cubicBezTo>
                <a:cubicBezTo>
                  <a:pt x="9820" y="6725"/>
                  <a:pt x="9811" y="6779"/>
                  <a:pt x="9766" y="6817"/>
                </a:cubicBezTo>
                <a:cubicBezTo>
                  <a:pt x="9752" y="6829"/>
                  <a:pt x="9733" y="6824"/>
                  <a:pt x="9720" y="6837"/>
                </a:cubicBezTo>
                <a:cubicBezTo>
                  <a:pt x="9682" y="6873"/>
                  <a:pt x="9660" y="6943"/>
                  <a:pt x="9625" y="6942"/>
                </a:cubicBezTo>
                <a:cubicBezTo>
                  <a:pt x="9608" y="6941"/>
                  <a:pt x="9602" y="6906"/>
                  <a:pt x="9584" y="6899"/>
                </a:cubicBezTo>
                <a:cubicBezTo>
                  <a:pt x="9561" y="6890"/>
                  <a:pt x="9507" y="6926"/>
                  <a:pt x="9475" y="6932"/>
                </a:cubicBezTo>
                <a:cubicBezTo>
                  <a:pt x="9451" y="6908"/>
                  <a:pt x="9434" y="6869"/>
                  <a:pt x="9428" y="6807"/>
                </a:cubicBezTo>
                <a:cubicBezTo>
                  <a:pt x="9464" y="6657"/>
                  <a:pt x="9575" y="6756"/>
                  <a:pt x="9637" y="6712"/>
                </a:cubicBezTo>
                <a:cubicBezTo>
                  <a:pt x="9682" y="6680"/>
                  <a:pt x="9681" y="6538"/>
                  <a:pt x="9740" y="6565"/>
                </a:cubicBezTo>
                <a:cubicBezTo>
                  <a:pt x="9742" y="6462"/>
                  <a:pt x="9780" y="6429"/>
                  <a:pt x="9808" y="6378"/>
                </a:cubicBezTo>
                <a:cubicBezTo>
                  <a:pt x="9811" y="6322"/>
                  <a:pt x="9782" y="6334"/>
                  <a:pt x="9782" y="6285"/>
                </a:cubicBezTo>
                <a:cubicBezTo>
                  <a:pt x="9788" y="6148"/>
                  <a:pt x="9852" y="6127"/>
                  <a:pt x="9870" y="6013"/>
                </a:cubicBezTo>
                <a:cubicBezTo>
                  <a:pt x="9948" y="5969"/>
                  <a:pt x="10045" y="5927"/>
                  <a:pt x="10010" y="5689"/>
                </a:cubicBezTo>
                <a:cubicBezTo>
                  <a:pt x="10027" y="5672"/>
                  <a:pt x="10046" y="5631"/>
                  <a:pt x="10067" y="5626"/>
                </a:cubicBezTo>
                <a:cubicBezTo>
                  <a:pt x="10113" y="5616"/>
                  <a:pt x="10169" y="5727"/>
                  <a:pt x="10222" y="5679"/>
                </a:cubicBezTo>
                <a:cubicBezTo>
                  <a:pt x="10268" y="5638"/>
                  <a:pt x="10334" y="5545"/>
                  <a:pt x="10369" y="5479"/>
                </a:cubicBezTo>
                <a:cubicBezTo>
                  <a:pt x="10398" y="5499"/>
                  <a:pt x="10430" y="5519"/>
                  <a:pt x="10452" y="5554"/>
                </a:cubicBezTo>
                <a:cubicBezTo>
                  <a:pt x="10463" y="5609"/>
                  <a:pt x="10474" y="5660"/>
                  <a:pt x="10483" y="5719"/>
                </a:cubicBezTo>
                <a:cubicBezTo>
                  <a:pt x="10556" y="5788"/>
                  <a:pt x="10580" y="5957"/>
                  <a:pt x="10675" y="5981"/>
                </a:cubicBezTo>
                <a:cubicBezTo>
                  <a:pt x="10704" y="6018"/>
                  <a:pt x="10715" y="6089"/>
                  <a:pt x="10763" y="6086"/>
                </a:cubicBezTo>
                <a:cubicBezTo>
                  <a:pt x="10762" y="6172"/>
                  <a:pt x="10801" y="6176"/>
                  <a:pt x="10825" y="6210"/>
                </a:cubicBezTo>
                <a:cubicBezTo>
                  <a:pt x="10843" y="6294"/>
                  <a:pt x="10847" y="6345"/>
                  <a:pt x="10825" y="6420"/>
                </a:cubicBezTo>
                <a:cubicBezTo>
                  <a:pt x="10760" y="6524"/>
                  <a:pt x="10659" y="6393"/>
                  <a:pt x="10607" y="6493"/>
                </a:cubicBezTo>
                <a:cubicBezTo>
                  <a:pt x="10600" y="6594"/>
                  <a:pt x="10675" y="6602"/>
                  <a:pt x="10711" y="6640"/>
                </a:cubicBezTo>
                <a:cubicBezTo>
                  <a:pt x="10738" y="6668"/>
                  <a:pt x="10746" y="6729"/>
                  <a:pt x="10794" y="6712"/>
                </a:cubicBezTo>
                <a:cubicBezTo>
                  <a:pt x="10819" y="6677"/>
                  <a:pt x="10803" y="6615"/>
                  <a:pt x="10804" y="6545"/>
                </a:cubicBezTo>
                <a:cubicBezTo>
                  <a:pt x="10817" y="6529"/>
                  <a:pt x="10827" y="6507"/>
                  <a:pt x="10852" y="6515"/>
                </a:cubicBezTo>
                <a:cubicBezTo>
                  <a:pt x="10893" y="6490"/>
                  <a:pt x="10876" y="6347"/>
                  <a:pt x="10930" y="6348"/>
                </a:cubicBezTo>
                <a:cubicBezTo>
                  <a:pt x="10936" y="6262"/>
                  <a:pt x="10912" y="6234"/>
                  <a:pt x="10892" y="6200"/>
                </a:cubicBezTo>
                <a:cubicBezTo>
                  <a:pt x="10889" y="6155"/>
                  <a:pt x="10902" y="6143"/>
                  <a:pt x="10909" y="6118"/>
                </a:cubicBezTo>
                <a:cubicBezTo>
                  <a:pt x="10960" y="6106"/>
                  <a:pt x="10960" y="6189"/>
                  <a:pt x="10989" y="6220"/>
                </a:cubicBezTo>
                <a:cubicBezTo>
                  <a:pt x="11054" y="6058"/>
                  <a:pt x="10891" y="5988"/>
                  <a:pt x="10852" y="5928"/>
                </a:cubicBezTo>
                <a:cubicBezTo>
                  <a:pt x="10852" y="5901"/>
                  <a:pt x="10852" y="5874"/>
                  <a:pt x="10852" y="5846"/>
                </a:cubicBezTo>
                <a:cubicBezTo>
                  <a:pt x="10772" y="5876"/>
                  <a:pt x="10712" y="5747"/>
                  <a:pt x="10693" y="5594"/>
                </a:cubicBezTo>
                <a:cubicBezTo>
                  <a:pt x="10666" y="5550"/>
                  <a:pt x="10631" y="5526"/>
                  <a:pt x="10611" y="5469"/>
                </a:cubicBezTo>
                <a:cubicBezTo>
                  <a:pt x="10612" y="5413"/>
                  <a:pt x="10621" y="5373"/>
                  <a:pt x="10612" y="5322"/>
                </a:cubicBezTo>
                <a:cubicBezTo>
                  <a:pt x="10624" y="5299"/>
                  <a:pt x="10634" y="5291"/>
                  <a:pt x="10642" y="5289"/>
                </a:cubicBezTo>
                <a:close/>
                <a:moveTo>
                  <a:pt x="13537" y="5354"/>
                </a:moveTo>
                <a:cubicBezTo>
                  <a:pt x="13553" y="5366"/>
                  <a:pt x="13563" y="5426"/>
                  <a:pt x="13552" y="5459"/>
                </a:cubicBezTo>
                <a:cubicBezTo>
                  <a:pt x="13537" y="5444"/>
                  <a:pt x="13537" y="5401"/>
                  <a:pt x="13537" y="5354"/>
                </a:cubicBezTo>
                <a:close/>
                <a:moveTo>
                  <a:pt x="4914" y="5529"/>
                </a:moveTo>
                <a:cubicBezTo>
                  <a:pt x="4890" y="5712"/>
                  <a:pt x="4788" y="5620"/>
                  <a:pt x="4691" y="5654"/>
                </a:cubicBezTo>
                <a:cubicBezTo>
                  <a:pt x="4730" y="5548"/>
                  <a:pt x="4837" y="5523"/>
                  <a:pt x="4914" y="5529"/>
                </a:cubicBezTo>
                <a:close/>
                <a:moveTo>
                  <a:pt x="14840" y="5741"/>
                </a:moveTo>
                <a:cubicBezTo>
                  <a:pt x="14846" y="5840"/>
                  <a:pt x="14773" y="5823"/>
                  <a:pt x="14752" y="5784"/>
                </a:cubicBezTo>
                <a:cubicBezTo>
                  <a:pt x="14766" y="5739"/>
                  <a:pt x="14803" y="5741"/>
                  <a:pt x="14840" y="5741"/>
                </a:cubicBezTo>
                <a:close/>
                <a:moveTo>
                  <a:pt x="4640" y="5754"/>
                </a:moveTo>
                <a:cubicBezTo>
                  <a:pt x="4646" y="5745"/>
                  <a:pt x="4655" y="5743"/>
                  <a:pt x="4660" y="5759"/>
                </a:cubicBezTo>
                <a:cubicBezTo>
                  <a:pt x="4659" y="5780"/>
                  <a:pt x="4642" y="5770"/>
                  <a:pt x="4640" y="5791"/>
                </a:cubicBezTo>
                <a:cubicBezTo>
                  <a:pt x="4631" y="5780"/>
                  <a:pt x="4634" y="5763"/>
                  <a:pt x="4640" y="5754"/>
                </a:cubicBezTo>
                <a:close/>
                <a:moveTo>
                  <a:pt x="4561" y="5786"/>
                </a:moveTo>
                <a:cubicBezTo>
                  <a:pt x="4581" y="5779"/>
                  <a:pt x="4603" y="5779"/>
                  <a:pt x="4629" y="5791"/>
                </a:cubicBezTo>
                <a:cubicBezTo>
                  <a:pt x="4559" y="5841"/>
                  <a:pt x="4486" y="5969"/>
                  <a:pt x="4406" y="5906"/>
                </a:cubicBezTo>
                <a:cubicBezTo>
                  <a:pt x="4460" y="5893"/>
                  <a:pt x="4500" y="5808"/>
                  <a:pt x="4561" y="5786"/>
                </a:cubicBezTo>
                <a:close/>
                <a:moveTo>
                  <a:pt x="13283" y="5846"/>
                </a:moveTo>
                <a:cubicBezTo>
                  <a:pt x="13299" y="5900"/>
                  <a:pt x="13311" y="5961"/>
                  <a:pt x="13340" y="5991"/>
                </a:cubicBezTo>
                <a:cubicBezTo>
                  <a:pt x="13329" y="6064"/>
                  <a:pt x="13301" y="6002"/>
                  <a:pt x="13267" y="6013"/>
                </a:cubicBezTo>
                <a:cubicBezTo>
                  <a:pt x="13246" y="5988"/>
                  <a:pt x="13225" y="5822"/>
                  <a:pt x="13283" y="5846"/>
                </a:cubicBezTo>
                <a:close/>
                <a:moveTo>
                  <a:pt x="2458" y="5968"/>
                </a:moveTo>
                <a:cubicBezTo>
                  <a:pt x="2476" y="5970"/>
                  <a:pt x="2486" y="6022"/>
                  <a:pt x="2480" y="6041"/>
                </a:cubicBezTo>
                <a:cubicBezTo>
                  <a:pt x="2456" y="6050"/>
                  <a:pt x="2448" y="5995"/>
                  <a:pt x="2458" y="5968"/>
                </a:cubicBezTo>
                <a:close/>
                <a:moveTo>
                  <a:pt x="11627" y="6021"/>
                </a:moveTo>
                <a:cubicBezTo>
                  <a:pt x="11645" y="6020"/>
                  <a:pt x="11667" y="6028"/>
                  <a:pt x="11683" y="6023"/>
                </a:cubicBezTo>
                <a:cubicBezTo>
                  <a:pt x="11688" y="6124"/>
                  <a:pt x="11621" y="6075"/>
                  <a:pt x="11594" y="6066"/>
                </a:cubicBezTo>
                <a:cubicBezTo>
                  <a:pt x="11594" y="6030"/>
                  <a:pt x="11609" y="6021"/>
                  <a:pt x="11627" y="6021"/>
                </a:cubicBezTo>
                <a:close/>
                <a:moveTo>
                  <a:pt x="12639" y="6368"/>
                </a:moveTo>
                <a:cubicBezTo>
                  <a:pt x="12638" y="6380"/>
                  <a:pt x="12640" y="6385"/>
                  <a:pt x="12644" y="6388"/>
                </a:cubicBezTo>
                <a:cubicBezTo>
                  <a:pt x="12643" y="6428"/>
                  <a:pt x="12598" y="6423"/>
                  <a:pt x="12596" y="6378"/>
                </a:cubicBezTo>
                <a:cubicBezTo>
                  <a:pt x="12609" y="6371"/>
                  <a:pt x="12621" y="6363"/>
                  <a:pt x="12639" y="6368"/>
                </a:cubicBezTo>
                <a:close/>
                <a:moveTo>
                  <a:pt x="16430" y="6650"/>
                </a:moveTo>
                <a:cubicBezTo>
                  <a:pt x="16447" y="6645"/>
                  <a:pt x="16461" y="6673"/>
                  <a:pt x="16451" y="6692"/>
                </a:cubicBezTo>
                <a:cubicBezTo>
                  <a:pt x="16438" y="6691"/>
                  <a:pt x="16431" y="6676"/>
                  <a:pt x="16430" y="6650"/>
                </a:cubicBezTo>
                <a:close/>
                <a:moveTo>
                  <a:pt x="15786" y="7476"/>
                </a:moveTo>
                <a:cubicBezTo>
                  <a:pt x="15799" y="7475"/>
                  <a:pt x="15807" y="7480"/>
                  <a:pt x="15812" y="7496"/>
                </a:cubicBezTo>
                <a:cubicBezTo>
                  <a:pt x="15811" y="7542"/>
                  <a:pt x="15778" y="7530"/>
                  <a:pt x="15786" y="7476"/>
                </a:cubicBezTo>
                <a:close/>
                <a:moveTo>
                  <a:pt x="12150" y="8113"/>
                </a:moveTo>
                <a:cubicBezTo>
                  <a:pt x="12226" y="8217"/>
                  <a:pt x="12254" y="8420"/>
                  <a:pt x="12316" y="8552"/>
                </a:cubicBezTo>
                <a:cubicBezTo>
                  <a:pt x="12318" y="8620"/>
                  <a:pt x="12331" y="8668"/>
                  <a:pt x="12342" y="8719"/>
                </a:cubicBezTo>
                <a:cubicBezTo>
                  <a:pt x="12408" y="8754"/>
                  <a:pt x="12430" y="8877"/>
                  <a:pt x="12456" y="8991"/>
                </a:cubicBezTo>
                <a:cubicBezTo>
                  <a:pt x="12459" y="9149"/>
                  <a:pt x="12463" y="9262"/>
                  <a:pt x="12508" y="9346"/>
                </a:cubicBezTo>
                <a:cubicBezTo>
                  <a:pt x="12527" y="9380"/>
                  <a:pt x="12553" y="9385"/>
                  <a:pt x="12570" y="9418"/>
                </a:cubicBezTo>
                <a:cubicBezTo>
                  <a:pt x="12625" y="9523"/>
                  <a:pt x="12617" y="9712"/>
                  <a:pt x="12691" y="9795"/>
                </a:cubicBezTo>
                <a:cubicBezTo>
                  <a:pt x="12704" y="9882"/>
                  <a:pt x="12733" y="9940"/>
                  <a:pt x="12748" y="10025"/>
                </a:cubicBezTo>
                <a:cubicBezTo>
                  <a:pt x="12738" y="10061"/>
                  <a:pt x="12745" y="10131"/>
                  <a:pt x="12732" y="10159"/>
                </a:cubicBezTo>
                <a:cubicBezTo>
                  <a:pt x="12761" y="10272"/>
                  <a:pt x="12782" y="10400"/>
                  <a:pt x="12789" y="10556"/>
                </a:cubicBezTo>
                <a:cubicBezTo>
                  <a:pt x="12711" y="10458"/>
                  <a:pt x="12685" y="10258"/>
                  <a:pt x="12586" y="10202"/>
                </a:cubicBezTo>
                <a:cubicBezTo>
                  <a:pt x="12574" y="10140"/>
                  <a:pt x="12546" y="10109"/>
                  <a:pt x="12518" y="10077"/>
                </a:cubicBezTo>
                <a:cubicBezTo>
                  <a:pt x="12491" y="9865"/>
                  <a:pt x="12466" y="9646"/>
                  <a:pt x="12368" y="9575"/>
                </a:cubicBezTo>
                <a:cubicBezTo>
                  <a:pt x="12366" y="9459"/>
                  <a:pt x="12342" y="9363"/>
                  <a:pt x="12358" y="9221"/>
                </a:cubicBezTo>
                <a:cubicBezTo>
                  <a:pt x="12342" y="9166"/>
                  <a:pt x="12323" y="9114"/>
                  <a:pt x="12316" y="9041"/>
                </a:cubicBezTo>
                <a:cubicBezTo>
                  <a:pt x="12280" y="8967"/>
                  <a:pt x="12228" y="8927"/>
                  <a:pt x="12218" y="8802"/>
                </a:cubicBezTo>
                <a:cubicBezTo>
                  <a:pt x="12219" y="8777"/>
                  <a:pt x="12233" y="8778"/>
                  <a:pt x="12238" y="8759"/>
                </a:cubicBezTo>
                <a:cubicBezTo>
                  <a:pt x="12173" y="8586"/>
                  <a:pt x="12123" y="8386"/>
                  <a:pt x="12083" y="8165"/>
                </a:cubicBezTo>
                <a:cubicBezTo>
                  <a:pt x="12113" y="8170"/>
                  <a:pt x="12122" y="8135"/>
                  <a:pt x="12150" y="8113"/>
                </a:cubicBezTo>
                <a:close/>
                <a:moveTo>
                  <a:pt x="18136" y="8549"/>
                </a:moveTo>
                <a:cubicBezTo>
                  <a:pt x="18089" y="8576"/>
                  <a:pt x="18064" y="8772"/>
                  <a:pt x="18071" y="8921"/>
                </a:cubicBezTo>
                <a:cubicBezTo>
                  <a:pt x="18094" y="8992"/>
                  <a:pt x="18113" y="9071"/>
                  <a:pt x="18154" y="9109"/>
                </a:cubicBezTo>
                <a:cubicBezTo>
                  <a:pt x="18161" y="8957"/>
                  <a:pt x="18184" y="8774"/>
                  <a:pt x="18190" y="8587"/>
                </a:cubicBezTo>
                <a:cubicBezTo>
                  <a:pt x="18169" y="8550"/>
                  <a:pt x="18152" y="8540"/>
                  <a:pt x="18136" y="8549"/>
                </a:cubicBezTo>
                <a:close/>
                <a:moveTo>
                  <a:pt x="4021" y="8871"/>
                </a:moveTo>
                <a:cubicBezTo>
                  <a:pt x="3961" y="8882"/>
                  <a:pt x="3904" y="8914"/>
                  <a:pt x="3865" y="8969"/>
                </a:cubicBezTo>
                <a:cubicBezTo>
                  <a:pt x="3871" y="9058"/>
                  <a:pt x="3824" y="9039"/>
                  <a:pt x="3812" y="9094"/>
                </a:cubicBezTo>
                <a:cubicBezTo>
                  <a:pt x="3893" y="9156"/>
                  <a:pt x="3943" y="8991"/>
                  <a:pt x="4015" y="8969"/>
                </a:cubicBezTo>
                <a:cubicBezTo>
                  <a:pt x="4021" y="8989"/>
                  <a:pt x="4011" y="9021"/>
                  <a:pt x="4026" y="9041"/>
                </a:cubicBezTo>
                <a:cubicBezTo>
                  <a:pt x="4105" y="9063"/>
                  <a:pt x="4158" y="9136"/>
                  <a:pt x="4238" y="9156"/>
                </a:cubicBezTo>
                <a:cubicBezTo>
                  <a:pt x="4246" y="9252"/>
                  <a:pt x="4282" y="9291"/>
                  <a:pt x="4326" y="9313"/>
                </a:cubicBezTo>
                <a:cubicBezTo>
                  <a:pt x="4323" y="9366"/>
                  <a:pt x="4289" y="9357"/>
                  <a:pt x="4290" y="9418"/>
                </a:cubicBezTo>
                <a:cubicBezTo>
                  <a:pt x="4372" y="9405"/>
                  <a:pt x="4498" y="9455"/>
                  <a:pt x="4555" y="9356"/>
                </a:cubicBezTo>
                <a:cubicBezTo>
                  <a:pt x="4555" y="9282"/>
                  <a:pt x="4475" y="9279"/>
                  <a:pt x="4461" y="9198"/>
                </a:cubicBezTo>
                <a:cubicBezTo>
                  <a:pt x="4402" y="9193"/>
                  <a:pt x="4377" y="9120"/>
                  <a:pt x="4337" y="9074"/>
                </a:cubicBezTo>
                <a:cubicBezTo>
                  <a:pt x="4323" y="9016"/>
                  <a:pt x="4307" y="8960"/>
                  <a:pt x="4264" y="8959"/>
                </a:cubicBezTo>
                <a:cubicBezTo>
                  <a:pt x="4252" y="8954"/>
                  <a:pt x="4268" y="9005"/>
                  <a:pt x="4249" y="8989"/>
                </a:cubicBezTo>
                <a:cubicBezTo>
                  <a:pt x="4218" y="8986"/>
                  <a:pt x="4208" y="8940"/>
                  <a:pt x="4192" y="8906"/>
                </a:cubicBezTo>
                <a:cubicBezTo>
                  <a:pt x="4144" y="8872"/>
                  <a:pt x="4081" y="8861"/>
                  <a:pt x="4021" y="8871"/>
                </a:cubicBezTo>
                <a:close/>
                <a:moveTo>
                  <a:pt x="4651" y="9346"/>
                </a:moveTo>
                <a:cubicBezTo>
                  <a:pt x="4633" y="9344"/>
                  <a:pt x="4618" y="9354"/>
                  <a:pt x="4615" y="9406"/>
                </a:cubicBezTo>
                <a:cubicBezTo>
                  <a:pt x="4624" y="9426"/>
                  <a:pt x="4649" y="9414"/>
                  <a:pt x="4651" y="9448"/>
                </a:cubicBezTo>
                <a:cubicBezTo>
                  <a:pt x="4646" y="9505"/>
                  <a:pt x="4663" y="9517"/>
                  <a:pt x="4663" y="9563"/>
                </a:cubicBezTo>
                <a:cubicBezTo>
                  <a:pt x="4625" y="9627"/>
                  <a:pt x="4548" y="9475"/>
                  <a:pt x="4527" y="9595"/>
                </a:cubicBezTo>
                <a:cubicBezTo>
                  <a:pt x="4535" y="9642"/>
                  <a:pt x="4557" y="9661"/>
                  <a:pt x="4579" y="9678"/>
                </a:cubicBezTo>
                <a:cubicBezTo>
                  <a:pt x="4596" y="9625"/>
                  <a:pt x="4654" y="9652"/>
                  <a:pt x="4694" y="9645"/>
                </a:cubicBezTo>
                <a:cubicBezTo>
                  <a:pt x="4717" y="9661"/>
                  <a:pt x="4713" y="9732"/>
                  <a:pt x="4741" y="9740"/>
                </a:cubicBezTo>
                <a:cubicBezTo>
                  <a:pt x="4768" y="9733"/>
                  <a:pt x="4766" y="9667"/>
                  <a:pt x="4787" y="9645"/>
                </a:cubicBezTo>
                <a:cubicBezTo>
                  <a:pt x="4849" y="9627"/>
                  <a:pt x="4904" y="9610"/>
                  <a:pt x="4948" y="9645"/>
                </a:cubicBezTo>
                <a:cubicBezTo>
                  <a:pt x="5010" y="9573"/>
                  <a:pt x="4927" y="9434"/>
                  <a:pt x="4886" y="9448"/>
                </a:cubicBezTo>
                <a:cubicBezTo>
                  <a:pt x="4881" y="9429"/>
                  <a:pt x="4871" y="9422"/>
                  <a:pt x="4875" y="9386"/>
                </a:cubicBezTo>
                <a:cubicBezTo>
                  <a:pt x="4831" y="9343"/>
                  <a:pt x="4763" y="9370"/>
                  <a:pt x="4708" y="9366"/>
                </a:cubicBezTo>
                <a:cubicBezTo>
                  <a:pt x="4691" y="9364"/>
                  <a:pt x="4670" y="9348"/>
                  <a:pt x="4651" y="9346"/>
                </a:cubicBezTo>
                <a:close/>
                <a:moveTo>
                  <a:pt x="5045" y="9585"/>
                </a:moveTo>
                <a:cubicBezTo>
                  <a:pt x="5015" y="9589"/>
                  <a:pt x="4994" y="9618"/>
                  <a:pt x="5008" y="9710"/>
                </a:cubicBezTo>
                <a:cubicBezTo>
                  <a:pt x="5048" y="9708"/>
                  <a:pt x="5096" y="9721"/>
                  <a:pt x="5122" y="9690"/>
                </a:cubicBezTo>
                <a:cubicBezTo>
                  <a:pt x="5121" y="9657"/>
                  <a:pt x="5136" y="9653"/>
                  <a:pt x="5133" y="9615"/>
                </a:cubicBezTo>
                <a:cubicBezTo>
                  <a:pt x="5112" y="9604"/>
                  <a:pt x="5074" y="9582"/>
                  <a:pt x="5045" y="9585"/>
                </a:cubicBezTo>
                <a:close/>
                <a:moveTo>
                  <a:pt x="4337" y="9588"/>
                </a:moveTo>
                <a:cubicBezTo>
                  <a:pt x="4301" y="9576"/>
                  <a:pt x="4262" y="9596"/>
                  <a:pt x="4249" y="9650"/>
                </a:cubicBezTo>
                <a:cubicBezTo>
                  <a:pt x="4285" y="9735"/>
                  <a:pt x="4336" y="9737"/>
                  <a:pt x="4406" y="9713"/>
                </a:cubicBezTo>
                <a:cubicBezTo>
                  <a:pt x="4408" y="9644"/>
                  <a:pt x="4374" y="9600"/>
                  <a:pt x="4337" y="9588"/>
                </a:cubicBezTo>
                <a:close/>
                <a:moveTo>
                  <a:pt x="18190" y="9588"/>
                </a:moveTo>
                <a:cubicBezTo>
                  <a:pt x="18159" y="9669"/>
                  <a:pt x="18181" y="9844"/>
                  <a:pt x="18185" y="9952"/>
                </a:cubicBezTo>
                <a:cubicBezTo>
                  <a:pt x="18173" y="9947"/>
                  <a:pt x="18158" y="9932"/>
                  <a:pt x="18149" y="9952"/>
                </a:cubicBezTo>
                <a:cubicBezTo>
                  <a:pt x="18150" y="10156"/>
                  <a:pt x="18214" y="10214"/>
                  <a:pt x="18237" y="10392"/>
                </a:cubicBezTo>
                <a:cubicBezTo>
                  <a:pt x="18235" y="10416"/>
                  <a:pt x="18212" y="10398"/>
                  <a:pt x="18216" y="10434"/>
                </a:cubicBezTo>
                <a:cubicBezTo>
                  <a:pt x="18252" y="10496"/>
                  <a:pt x="18252" y="10634"/>
                  <a:pt x="18315" y="10644"/>
                </a:cubicBezTo>
                <a:cubicBezTo>
                  <a:pt x="18350" y="10545"/>
                  <a:pt x="18284" y="10428"/>
                  <a:pt x="18325" y="10392"/>
                </a:cubicBezTo>
                <a:cubicBezTo>
                  <a:pt x="18302" y="10518"/>
                  <a:pt x="18387" y="10486"/>
                  <a:pt x="18408" y="10454"/>
                </a:cubicBezTo>
                <a:cubicBezTo>
                  <a:pt x="18409" y="10526"/>
                  <a:pt x="18444" y="10568"/>
                  <a:pt x="18429" y="10684"/>
                </a:cubicBezTo>
                <a:cubicBezTo>
                  <a:pt x="18477" y="10654"/>
                  <a:pt x="18540" y="10745"/>
                  <a:pt x="18481" y="10831"/>
                </a:cubicBezTo>
                <a:cubicBezTo>
                  <a:pt x="18459" y="10817"/>
                  <a:pt x="18438" y="10801"/>
                  <a:pt x="18445" y="10726"/>
                </a:cubicBezTo>
                <a:cubicBezTo>
                  <a:pt x="18405" y="10726"/>
                  <a:pt x="18376" y="10651"/>
                  <a:pt x="18341" y="10674"/>
                </a:cubicBezTo>
                <a:cubicBezTo>
                  <a:pt x="18361" y="10760"/>
                  <a:pt x="18355" y="10825"/>
                  <a:pt x="18351" y="10923"/>
                </a:cubicBezTo>
                <a:cubicBezTo>
                  <a:pt x="18378" y="10912"/>
                  <a:pt x="18404" y="10906"/>
                  <a:pt x="18408" y="10966"/>
                </a:cubicBezTo>
                <a:cubicBezTo>
                  <a:pt x="18403" y="10990"/>
                  <a:pt x="18388" y="10993"/>
                  <a:pt x="18393" y="11038"/>
                </a:cubicBezTo>
                <a:cubicBezTo>
                  <a:pt x="18409" y="11090"/>
                  <a:pt x="18426" y="11140"/>
                  <a:pt x="18455" y="11165"/>
                </a:cubicBezTo>
                <a:cubicBezTo>
                  <a:pt x="18485" y="11072"/>
                  <a:pt x="18505" y="10960"/>
                  <a:pt x="18522" y="10841"/>
                </a:cubicBezTo>
                <a:cubicBezTo>
                  <a:pt x="18565" y="10845"/>
                  <a:pt x="18540" y="10994"/>
                  <a:pt x="18579" y="11006"/>
                </a:cubicBezTo>
                <a:cubicBezTo>
                  <a:pt x="18624" y="10969"/>
                  <a:pt x="18595" y="10928"/>
                  <a:pt x="18591" y="10848"/>
                </a:cubicBezTo>
                <a:cubicBezTo>
                  <a:pt x="18604" y="10848"/>
                  <a:pt x="18618" y="10848"/>
                  <a:pt x="18631" y="10848"/>
                </a:cubicBezTo>
                <a:cubicBezTo>
                  <a:pt x="18613" y="10768"/>
                  <a:pt x="18612" y="10625"/>
                  <a:pt x="18579" y="10566"/>
                </a:cubicBezTo>
                <a:cubicBezTo>
                  <a:pt x="18552" y="10562"/>
                  <a:pt x="18515" y="10576"/>
                  <a:pt x="18502" y="10541"/>
                </a:cubicBezTo>
                <a:cubicBezTo>
                  <a:pt x="18505" y="10522"/>
                  <a:pt x="18513" y="10528"/>
                  <a:pt x="18512" y="10501"/>
                </a:cubicBezTo>
                <a:cubicBezTo>
                  <a:pt x="18501" y="10482"/>
                  <a:pt x="18477" y="10449"/>
                  <a:pt x="18481" y="10449"/>
                </a:cubicBezTo>
                <a:cubicBezTo>
                  <a:pt x="18493" y="10449"/>
                  <a:pt x="18505" y="10449"/>
                  <a:pt x="18517" y="10449"/>
                </a:cubicBezTo>
                <a:cubicBezTo>
                  <a:pt x="18522" y="10369"/>
                  <a:pt x="18510" y="10346"/>
                  <a:pt x="18496" y="10322"/>
                </a:cubicBezTo>
                <a:cubicBezTo>
                  <a:pt x="18439" y="10391"/>
                  <a:pt x="18390" y="10213"/>
                  <a:pt x="18336" y="10304"/>
                </a:cubicBezTo>
                <a:cubicBezTo>
                  <a:pt x="18318" y="10246"/>
                  <a:pt x="18292" y="10176"/>
                  <a:pt x="18294" y="10112"/>
                </a:cubicBezTo>
                <a:cubicBezTo>
                  <a:pt x="18295" y="10052"/>
                  <a:pt x="18316" y="10057"/>
                  <a:pt x="18330" y="10007"/>
                </a:cubicBezTo>
                <a:cubicBezTo>
                  <a:pt x="18360" y="9897"/>
                  <a:pt x="18346" y="9804"/>
                  <a:pt x="18315" y="9745"/>
                </a:cubicBezTo>
                <a:cubicBezTo>
                  <a:pt x="18314" y="9694"/>
                  <a:pt x="18318" y="9634"/>
                  <a:pt x="18310" y="9598"/>
                </a:cubicBezTo>
                <a:cubicBezTo>
                  <a:pt x="18267" y="9645"/>
                  <a:pt x="18244" y="9573"/>
                  <a:pt x="18190" y="9588"/>
                </a:cubicBezTo>
                <a:close/>
                <a:moveTo>
                  <a:pt x="10747" y="10514"/>
                </a:moveTo>
                <a:cubicBezTo>
                  <a:pt x="10760" y="10508"/>
                  <a:pt x="10774" y="10518"/>
                  <a:pt x="10773" y="10546"/>
                </a:cubicBezTo>
                <a:cubicBezTo>
                  <a:pt x="10752" y="10542"/>
                  <a:pt x="10752" y="10580"/>
                  <a:pt x="10726" y="10566"/>
                </a:cubicBezTo>
                <a:cubicBezTo>
                  <a:pt x="10722" y="10539"/>
                  <a:pt x="10734" y="10519"/>
                  <a:pt x="10747" y="10514"/>
                </a:cubicBezTo>
                <a:close/>
                <a:moveTo>
                  <a:pt x="12353" y="10671"/>
                </a:moveTo>
                <a:cubicBezTo>
                  <a:pt x="12364" y="10649"/>
                  <a:pt x="12382" y="10668"/>
                  <a:pt x="12389" y="10684"/>
                </a:cubicBezTo>
                <a:cubicBezTo>
                  <a:pt x="12386" y="10699"/>
                  <a:pt x="12381" y="10708"/>
                  <a:pt x="12378" y="10724"/>
                </a:cubicBezTo>
                <a:cubicBezTo>
                  <a:pt x="12363" y="10719"/>
                  <a:pt x="12355" y="10701"/>
                  <a:pt x="12353" y="10671"/>
                </a:cubicBezTo>
                <a:close/>
                <a:moveTo>
                  <a:pt x="3685" y="10746"/>
                </a:moveTo>
                <a:cubicBezTo>
                  <a:pt x="3703" y="10751"/>
                  <a:pt x="3724" y="10813"/>
                  <a:pt x="3716" y="10836"/>
                </a:cubicBezTo>
                <a:cubicBezTo>
                  <a:pt x="3691" y="10830"/>
                  <a:pt x="3700" y="10755"/>
                  <a:pt x="3668" y="10763"/>
                </a:cubicBezTo>
                <a:cubicBezTo>
                  <a:pt x="3673" y="10749"/>
                  <a:pt x="3679" y="10744"/>
                  <a:pt x="3685" y="10746"/>
                </a:cubicBezTo>
                <a:close/>
                <a:moveTo>
                  <a:pt x="18170" y="10783"/>
                </a:moveTo>
                <a:cubicBezTo>
                  <a:pt x="18162" y="11031"/>
                  <a:pt x="18055" y="11081"/>
                  <a:pt x="18030" y="11295"/>
                </a:cubicBezTo>
                <a:cubicBezTo>
                  <a:pt x="18090" y="11264"/>
                  <a:pt x="18123" y="11177"/>
                  <a:pt x="18144" y="11066"/>
                </a:cubicBezTo>
                <a:cubicBezTo>
                  <a:pt x="18169" y="11019"/>
                  <a:pt x="18199" y="10983"/>
                  <a:pt x="18222" y="10931"/>
                </a:cubicBezTo>
                <a:cubicBezTo>
                  <a:pt x="18191" y="10909"/>
                  <a:pt x="18199" y="10809"/>
                  <a:pt x="18170" y="10783"/>
                </a:cubicBezTo>
                <a:close/>
                <a:moveTo>
                  <a:pt x="4671" y="10993"/>
                </a:moveTo>
                <a:cubicBezTo>
                  <a:pt x="4682" y="11058"/>
                  <a:pt x="4705" y="11111"/>
                  <a:pt x="4671" y="11160"/>
                </a:cubicBezTo>
                <a:cubicBezTo>
                  <a:pt x="4641" y="11129"/>
                  <a:pt x="4627" y="11014"/>
                  <a:pt x="4671" y="10993"/>
                </a:cubicBezTo>
                <a:close/>
                <a:moveTo>
                  <a:pt x="15385" y="11023"/>
                </a:moveTo>
                <a:cubicBezTo>
                  <a:pt x="15365" y="11060"/>
                  <a:pt x="15389" y="11092"/>
                  <a:pt x="15390" y="11138"/>
                </a:cubicBezTo>
                <a:cubicBezTo>
                  <a:pt x="15392" y="11190"/>
                  <a:pt x="15371" y="11239"/>
                  <a:pt x="15369" y="11315"/>
                </a:cubicBezTo>
                <a:cubicBezTo>
                  <a:pt x="15366" y="11428"/>
                  <a:pt x="15389" y="11635"/>
                  <a:pt x="15411" y="11672"/>
                </a:cubicBezTo>
                <a:cubicBezTo>
                  <a:pt x="15438" y="11717"/>
                  <a:pt x="15511" y="11653"/>
                  <a:pt x="15525" y="11607"/>
                </a:cubicBezTo>
                <a:cubicBezTo>
                  <a:pt x="15579" y="11437"/>
                  <a:pt x="15456" y="11028"/>
                  <a:pt x="15385" y="11023"/>
                </a:cubicBezTo>
                <a:close/>
                <a:moveTo>
                  <a:pt x="18577" y="11023"/>
                </a:moveTo>
                <a:cubicBezTo>
                  <a:pt x="18573" y="11073"/>
                  <a:pt x="18583" y="11095"/>
                  <a:pt x="18582" y="11138"/>
                </a:cubicBezTo>
                <a:cubicBezTo>
                  <a:pt x="18544" y="11163"/>
                  <a:pt x="18521" y="11218"/>
                  <a:pt x="18499" y="11275"/>
                </a:cubicBezTo>
                <a:cubicBezTo>
                  <a:pt x="18455" y="11131"/>
                  <a:pt x="18403" y="11299"/>
                  <a:pt x="18358" y="11338"/>
                </a:cubicBezTo>
                <a:cubicBezTo>
                  <a:pt x="18358" y="11390"/>
                  <a:pt x="18327" y="11517"/>
                  <a:pt x="18368" y="11525"/>
                </a:cubicBezTo>
                <a:cubicBezTo>
                  <a:pt x="18386" y="11508"/>
                  <a:pt x="18381" y="11443"/>
                  <a:pt x="18401" y="11430"/>
                </a:cubicBezTo>
                <a:cubicBezTo>
                  <a:pt x="18439" y="11463"/>
                  <a:pt x="18454" y="11434"/>
                  <a:pt x="18483" y="11410"/>
                </a:cubicBezTo>
                <a:cubicBezTo>
                  <a:pt x="18509" y="11439"/>
                  <a:pt x="18490" y="11503"/>
                  <a:pt x="18494" y="11555"/>
                </a:cubicBezTo>
                <a:cubicBezTo>
                  <a:pt x="18502" y="11683"/>
                  <a:pt x="18566" y="11684"/>
                  <a:pt x="18608" y="11744"/>
                </a:cubicBezTo>
                <a:cubicBezTo>
                  <a:pt x="18654" y="11701"/>
                  <a:pt x="18613" y="11570"/>
                  <a:pt x="18623" y="11535"/>
                </a:cubicBezTo>
                <a:cubicBezTo>
                  <a:pt x="18651" y="11531"/>
                  <a:pt x="18630" y="11627"/>
                  <a:pt x="18660" y="11620"/>
                </a:cubicBezTo>
                <a:cubicBezTo>
                  <a:pt x="18711" y="11422"/>
                  <a:pt x="18675" y="11080"/>
                  <a:pt x="18577" y="11023"/>
                </a:cubicBezTo>
                <a:close/>
                <a:moveTo>
                  <a:pt x="17974" y="11502"/>
                </a:moveTo>
                <a:cubicBezTo>
                  <a:pt x="17930" y="11662"/>
                  <a:pt x="17887" y="11814"/>
                  <a:pt x="17793" y="11874"/>
                </a:cubicBezTo>
                <a:cubicBezTo>
                  <a:pt x="17759" y="12034"/>
                  <a:pt x="17715" y="12163"/>
                  <a:pt x="17600" y="12159"/>
                </a:cubicBezTo>
                <a:cubicBezTo>
                  <a:pt x="17594" y="12226"/>
                  <a:pt x="17601" y="12318"/>
                  <a:pt x="17574" y="12344"/>
                </a:cubicBezTo>
                <a:cubicBezTo>
                  <a:pt x="17539" y="12331"/>
                  <a:pt x="17512" y="12298"/>
                  <a:pt x="17480" y="12279"/>
                </a:cubicBezTo>
                <a:cubicBezTo>
                  <a:pt x="17396" y="12399"/>
                  <a:pt x="17447" y="12658"/>
                  <a:pt x="17470" y="12843"/>
                </a:cubicBezTo>
                <a:cubicBezTo>
                  <a:pt x="17486" y="12846"/>
                  <a:pt x="17511" y="12830"/>
                  <a:pt x="17512" y="12863"/>
                </a:cubicBezTo>
                <a:cubicBezTo>
                  <a:pt x="17495" y="12936"/>
                  <a:pt x="17534" y="13034"/>
                  <a:pt x="17541" y="13122"/>
                </a:cubicBezTo>
                <a:cubicBezTo>
                  <a:pt x="17575" y="13126"/>
                  <a:pt x="17613" y="13115"/>
                  <a:pt x="17652" y="13135"/>
                </a:cubicBezTo>
                <a:cubicBezTo>
                  <a:pt x="17652" y="13159"/>
                  <a:pt x="17652" y="13183"/>
                  <a:pt x="17652" y="13207"/>
                </a:cubicBezTo>
                <a:cubicBezTo>
                  <a:pt x="17652" y="13192"/>
                  <a:pt x="17719" y="13184"/>
                  <a:pt x="17748" y="13155"/>
                </a:cubicBezTo>
                <a:cubicBezTo>
                  <a:pt x="17768" y="13179"/>
                  <a:pt x="17784" y="13216"/>
                  <a:pt x="17817" y="13187"/>
                </a:cubicBezTo>
                <a:cubicBezTo>
                  <a:pt x="17840" y="13219"/>
                  <a:pt x="17829" y="13263"/>
                  <a:pt x="17836" y="13312"/>
                </a:cubicBezTo>
                <a:cubicBezTo>
                  <a:pt x="17875" y="13311"/>
                  <a:pt x="17885" y="13253"/>
                  <a:pt x="17923" y="13250"/>
                </a:cubicBezTo>
                <a:cubicBezTo>
                  <a:pt x="17939" y="13244"/>
                  <a:pt x="17924" y="13300"/>
                  <a:pt x="17943" y="13290"/>
                </a:cubicBezTo>
                <a:cubicBezTo>
                  <a:pt x="17989" y="13245"/>
                  <a:pt x="17959" y="13045"/>
                  <a:pt x="17995" y="12978"/>
                </a:cubicBezTo>
                <a:cubicBezTo>
                  <a:pt x="17979" y="12950"/>
                  <a:pt x="17989" y="12917"/>
                  <a:pt x="17990" y="12873"/>
                </a:cubicBezTo>
                <a:cubicBezTo>
                  <a:pt x="18022" y="12853"/>
                  <a:pt x="18025" y="12777"/>
                  <a:pt x="18062" y="12768"/>
                </a:cubicBezTo>
                <a:cubicBezTo>
                  <a:pt x="18074" y="12690"/>
                  <a:pt x="18046" y="12562"/>
                  <a:pt x="18083" y="12518"/>
                </a:cubicBezTo>
                <a:cubicBezTo>
                  <a:pt x="18102" y="12487"/>
                  <a:pt x="18150" y="12513"/>
                  <a:pt x="18166" y="12476"/>
                </a:cubicBezTo>
                <a:cubicBezTo>
                  <a:pt x="18156" y="12385"/>
                  <a:pt x="18107" y="12373"/>
                  <a:pt x="18088" y="12299"/>
                </a:cubicBezTo>
                <a:cubicBezTo>
                  <a:pt x="18107" y="12191"/>
                  <a:pt x="18031" y="12086"/>
                  <a:pt x="18083" y="11954"/>
                </a:cubicBezTo>
                <a:cubicBezTo>
                  <a:pt x="18098" y="11947"/>
                  <a:pt x="18115" y="11942"/>
                  <a:pt x="18124" y="11922"/>
                </a:cubicBezTo>
                <a:cubicBezTo>
                  <a:pt x="18130" y="11879"/>
                  <a:pt x="18113" y="11882"/>
                  <a:pt x="18114" y="11849"/>
                </a:cubicBezTo>
                <a:cubicBezTo>
                  <a:pt x="18136" y="11820"/>
                  <a:pt x="18178" y="11846"/>
                  <a:pt x="18171" y="11759"/>
                </a:cubicBezTo>
                <a:cubicBezTo>
                  <a:pt x="18098" y="11711"/>
                  <a:pt x="18057" y="11582"/>
                  <a:pt x="18016" y="11502"/>
                </a:cubicBezTo>
                <a:cubicBezTo>
                  <a:pt x="18002" y="11502"/>
                  <a:pt x="17988" y="11502"/>
                  <a:pt x="17974" y="11502"/>
                </a:cubicBezTo>
                <a:close/>
                <a:moveTo>
                  <a:pt x="16501" y="11662"/>
                </a:moveTo>
                <a:cubicBezTo>
                  <a:pt x="16494" y="11663"/>
                  <a:pt x="16488" y="11671"/>
                  <a:pt x="16481" y="11690"/>
                </a:cubicBezTo>
                <a:cubicBezTo>
                  <a:pt x="16485" y="11981"/>
                  <a:pt x="16639" y="11970"/>
                  <a:pt x="16663" y="12221"/>
                </a:cubicBezTo>
                <a:cubicBezTo>
                  <a:pt x="16728" y="12275"/>
                  <a:pt x="16759" y="12395"/>
                  <a:pt x="16766" y="12566"/>
                </a:cubicBezTo>
                <a:cubicBezTo>
                  <a:pt x="16806" y="12604"/>
                  <a:pt x="16830" y="12675"/>
                  <a:pt x="16849" y="12745"/>
                </a:cubicBezTo>
                <a:cubicBezTo>
                  <a:pt x="16869" y="12817"/>
                  <a:pt x="16872" y="12899"/>
                  <a:pt x="16887" y="12975"/>
                </a:cubicBezTo>
                <a:cubicBezTo>
                  <a:pt x="16902" y="13054"/>
                  <a:pt x="16947" y="13118"/>
                  <a:pt x="16975" y="13195"/>
                </a:cubicBezTo>
                <a:cubicBezTo>
                  <a:pt x="17026" y="13339"/>
                  <a:pt x="17097" y="13448"/>
                  <a:pt x="17151" y="13569"/>
                </a:cubicBezTo>
                <a:cubicBezTo>
                  <a:pt x="17175" y="13566"/>
                  <a:pt x="17187" y="13539"/>
                  <a:pt x="17213" y="13539"/>
                </a:cubicBezTo>
                <a:cubicBezTo>
                  <a:pt x="17250" y="13603"/>
                  <a:pt x="17204" y="13651"/>
                  <a:pt x="17187" y="13696"/>
                </a:cubicBezTo>
                <a:cubicBezTo>
                  <a:pt x="17201" y="13758"/>
                  <a:pt x="17243" y="13701"/>
                  <a:pt x="17265" y="13736"/>
                </a:cubicBezTo>
                <a:cubicBezTo>
                  <a:pt x="17272" y="13754"/>
                  <a:pt x="17264" y="13803"/>
                  <a:pt x="17281" y="13799"/>
                </a:cubicBezTo>
                <a:cubicBezTo>
                  <a:pt x="17321" y="13795"/>
                  <a:pt x="17344" y="13862"/>
                  <a:pt x="17384" y="13874"/>
                </a:cubicBezTo>
                <a:cubicBezTo>
                  <a:pt x="17425" y="13886"/>
                  <a:pt x="17468" y="13853"/>
                  <a:pt x="17510" y="13874"/>
                </a:cubicBezTo>
                <a:cubicBezTo>
                  <a:pt x="17528" y="13882"/>
                  <a:pt x="17542" y="13923"/>
                  <a:pt x="17562" y="13936"/>
                </a:cubicBezTo>
                <a:cubicBezTo>
                  <a:pt x="17652" y="13998"/>
                  <a:pt x="17785" y="13931"/>
                  <a:pt x="17842" y="14031"/>
                </a:cubicBezTo>
                <a:cubicBezTo>
                  <a:pt x="17859" y="14040"/>
                  <a:pt x="17849" y="13996"/>
                  <a:pt x="17862" y="13999"/>
                </a:cubicBezTo>
                <a:cubicBezTo>
                  <a:pt x="17878" y="14001"/>
                  <a:pt x="17872" y="14051"/>
                  <a:pt x="17894" y="14041"/>
                </a:cubicBezTo>
                <a:cubicBezTo>
                  <a:pt x="17898" y="14021"/>
                  <a:pt x="17906" y="14011"/>
                  <a:pt x="17914" y="14001"/>
                </a:cubicBezTo>
                <a:cubicBezTo>
                  <a:pt x="17913" y="14012"/>
                  <a:pt x="17910" y="14020"/>
                  <a:pt x="17910" y="14033"/>
                </a:cubicBezTo>
                <a:cubicBezTo>
                  <a:pt x="18000" y="14089"/>
                  <a:pt x="18086" y="14047"/>
                  <a:pt x="18155" y="14014"/>
                </a:cubicBezTo>
                <a:cubicBezTo>
                  <a:pt x="18129" y="13793"/>
                  <a:pt x="18007" y="13969"/>
                  <a:pt x="17941" y="13909"/>
                </a:cubicBezTo>
                <a:cubicBezTo>
                  <a:pt x="17937" y="13915"/>
                  <a:pt x="17935" y="13924"/>
                  <a:pt x="17932" y="13931"/>
                </a:cubicBezTo>
                <a:cubicBezTo>
                  <a:pt x="17916" y="13891"/>
                  <a:pt x="17895" y="13881"/>
                  <a:pt x="17862" y="13894"/>
                </a:cubicBezTo>
                <a:cubicBezTo>
                  <a:pt x="17849" y="13757"/>
                  <a:pt x="17751" y="13901"/>
                  <a:pt x="17743" y="13779"/>
                </a:cubicBezTo>
                <a:cubicBezTo>
                  <a:pt x="17768" y="13765"/>
                  <a:pt x="17825" y="13795"/>
                  <a:pt x="17826" y="13706"/>
                </a:cubicBezTo>
                <a:cubicBezTo>
                  <a:pt x="17709" y="13735"/>
                  <a:pt x="17671" y="13647"/>
                  <a:pt x="17583" y="13632"/>
                </a:cubicBezTo>
                <a:cubicBezTo>
                  <a:pt x="17552" y="13741"/>
                  <a:pt x="17437" y="13696"/>
                  <a:pt x="17417" y="13602"/>
                </a:cubicBezTo>
                <a:cubicBezTo>
                  <a:pt x="17369" y="13530"/>
                  <a:pt x="17285" y="13592"/>
                  <a:pt x="17250" y="13507"/>
                </a:cubicBezTo>
                <a:cubicBezTo>
                  <a:pt x="17263" y="13340"/>
                  <a:pt x="17241" y="13175"/>
                  <a:pt x="17281" y="13100"/>
                </a:cubicBezTo>
                <a:cubicBezTo>
                  <a:pt x="17293" y="13099"/>
                  <a:pt x="17296" y="13117"/>
                  <a:pt x="17312" y="13110"/>
                </a:cubicBezTo>
                <a:cubicBezTo>
                  <a:pt x="17308" y="13059"/>
                  <a:pt x="17327" y="13056"/>
                  <a:pt x="17322" y="13005"/>
                </a:cubicBezTo>
                <a:cubicBezTo>
                  <a:pt x="17278" y="12997"/>
                  <a:pt x="17283" y="12888"/>
                  <a:pt x="17265" y="12828"/>
                </a:cubicBezTo>
                <a:cubicBezTo>
                  <a:pt x="17214" y="12805"/>
                  <a:pt x="17210" y="12877"/>
                  <a:pt x="17182" y="12900"/>
                </a:cubicBezTo>
                <a:cubicBezTo>
                  <a:pt x="17166" y="12866"/>
                  <a:pt x="17150" y="12834"/>
                  <a:pt x="17156" y="12755"/>
                </a:cubicBezTo>
                <a:cubicBezTo>
                  <a:pt x="17138" y="12738"/>
                  <a:pt x="17103" y="12747"/>
                  <a:pt x="17094" y="12713"/>
                </a:cubicBezTo>
                <a:cubicBezTo>
                  <a:pt x="17123" y="12571"/>
                  <a:pt x="17086" y="12419"/>
                  <a:pt x="17007" y="12411"/>
                </a:cubicBezTo>
                <a:cubicBezTo>
                  <a:pt x="17007" y="12387"/>
                  <a:pt x="17007" y="12360"/>
                  <a:pt x="17007" y="12336"/>
                </a:cubicBezTo>
                <a:cubicBezTo>
                  <a:pt x="17007" y="12329"/>
                  <a:pt x="16963" y="12303"/>
                  <a:pt x="16960" y="12244"/>
                </a:cubicBezTo>
                <a:cubicBezTo>
                  <a:pt x="16918" y="12250"/>
                  <a:pt x="16915" y="12178"/>
                  <a:pt x="16873" y="12211"/>
                </a:cubicBezTo>
                <a:cubicBezTo>
                  <a:pt x="16843" y="12066"/>
                  <a:pt x="16768" y="12017"/>
                  <a:pt x="16719" y="11909"/>
                </a:cubicBezTo>
                <a:cubicBezTo>
                  <a:pt x="16699" y="11860"/>
                  <a:pt x="16689" y="11757"/>
                  <a:pt x="16647" y="11732"/>
                </a:cubicBezTo>
                <a:cubicBezTo>
                  <a:pt x="16623" y="11718"/>
                  <a:pt x="16594" y="11744"/>
                  <a:pt x="16569" y="11732"/>
                </a:cubicBezTo>
                <a:cubicBezTo>
                  <a:pt x="16543" y="11719"/>
                  <a:pt x="16521" y="11659"/>
                  <a:pt x="16501" y="11662"/>
                </a:cubicBezTo>
                <a:close/>
                <a:moveTo>
                  <a:pt x="12290" y="11904"/>
                </a:moveTo>
                <a:cubicBezTo>
                  <a:pt x="12325" y="11948"/>
                  <a:pt x="12295" y="12062"/>
                  <a:pt x="12311" y="12146"/>
                </a:cubicBezTo>
                <a:cubicBezTo>
                  <a:pt x="12285" y="12109"/>
                  <a:pt x="12277" y="11984"/>
                  <a:pt x="12290" y="11904"/>
                </a:cubicBezTo>
                <a:close/>
                <a:moveTo>
                  <a:pt x="18818" y="12221"/>
                </a:moveTo>
                <a:cubicBezTo>
                  <a:pt x="18741" y="12268"/>
                  <a:pt x="18774" y="12481"/>
                  <a:pt x="18787" y="12618"/>
                </a:cubicBezTo>
                <a:cubicBezTo>
                  <a:pt x="18779" y="12638"/>
                  <a:pt x="18752" y="12619"/>
                  <a:pt x="18744" y="12638"/>
                </a:cubicBezTo>
                <a:cubicBezTo>
                  <a:pt x="18741" y="12762"/>
                  <a:pt x="18810" y="12757"/>
                  <a:pt x="18849" y="12743"/>
                </a:cubicBezTo>
                <a:cubicBezTo>
                  <a:pt x="18842" y="12684"/>
                  <a:pt x="18806" y="12627"/>
                  <a:pt x="18823" y="12556"/>
                </a:cubicBezTo>
                <a:cubicBezTo>
                  <a:pt x="18842" y="12523"/>
                  <a:pt x="18864" y="12601"/>
                  <a:pt x="18885" y="12566"/>
                </a:cubicBezTo>
                <a:cubicBezTo>
                  <a:pt x="18886" y="12512"/>
                  <a:pt x="18860" y="12510"/>
                  <a:pt x="18859" y="12461"/>
                </a:cubicBezTo>
                <a:cubicBezTo>
                  <a:pt x="18870" y="12435"/>
                  <a:pt x="18870" y="12387"/>
                  <a:pt x="18869" y="12336"/>
                </a:cubicBezTo>
                <a:cubicBezTo>
                  <a:pt x="18852" y="12334"/>
                  <a:pt x="18831" y="12343"/>
                  <a:pt x="18823" y="12326"/>
                </a:cubicBezTo>
                <a:cubicBezTo>
                  <a:pt x="18817" y="12283"/>
                  <a:pt x="18827" y="12265"/>
                  <a:pt x="18818" y="12221"/>
                </a:cubicBezTo>
                <a:close/>
                <a:moveTo>
                  <a:pt x="18588" y="12309"/>
                </a:moveTo>
                <a:cubicBezTo>
                  <a:pt x="18562" y="12334"/>
                  <a:pt x="18554" y="12420"/>
                  <a:pt x="18517" y="12433"/>
                </a:cubicBezTo>
                <a:cubicBezTo>
                  <a:pt x="18502" y="12439"/>
                  <a:pt x="18490" y="12417"/>
                  <a:pt x="18476" y="12413"/>
                </a:cubicBezTo>
                <a:cubicBezTo>
                  <a:pt x="18442" y="12404"/>
                  <a:pt x="18405" y="12426"/>
                  <a:pt x="18372" y="12403"/>
                </a:cubicBezTo>
                <a:cubicBezTo>
                  <a:pt x="18352" y="12390"/>
                  <a:pt x="18337" y="12336"/>
                  <a:pt x="18305" y="12361"/>
                </a:cubicBezTo>
                <a:cubicBezTo>
                  <a:pt x="18271" y="12422"/>
                  <a:pt x="18202" y="12516"/>
                  <a:pt x="18227" y="12653"/>
                </a:cubicBezTo>
                <a:cubicBezTo>
                  <a:pt x="18177" y="12727"/>
                  <a:pt x="18204" y="12957"/>
                  <a:pt x="18149" y="13020"/>
                </a:cubicBezTo>
                <a:cubicBezTo>
                  <a:pt x="18148" y="13089"/>
                  <a:pt x="18151" y="13125"/>
                  <a:pt x="18154" y="13165"/>
                </a:cubicBezTo>
                <a:cubicBezTo>
                  <a:pt x="18166" y="13176"/>
                  <a:pt x="18185" y="13173"/>
                  <a:pt x="18196" y="13187"/>
                </a:cubicBezTo>
                <a:cubicBezTo>
                  <a:pt x="18221" y="13291"/>
                  <a:pt x="18168" y="13417"/>
                  <a:pt x="18196" y="13519"/>
                </a:cubicBezTo>
                <a:cubicBezTo>
                  <a:pt x="18233" y="13521"/>
                  <a:pt x="18257" y="13502"/>
                  <a:pt x="18279" y="13499"/>
                </a:cubicBezTo>
                <a:cubicBezTo>
                  <a:pt x="18282" y="13451"/>
                  <a:pt x="18267" y="13438"/>
                  <a:pt x="18268" y="13394"/>
                </a:cubicBezTo>
                <a:cubicBezTo>
                  <a:pt x="18303" y="13310"/>
                  <a:pt x="18243" y="13071"/>
                  <a:pt x="18305" y="13050"/>
                </a:cubicBezTo>
                <a:cubicBezTo>
                  <a:pt x="18318" y="13094"/>
                  <a:pt x="18295" y="13106"/>
                  <a:pt x="18300" y="13165"/>
                </a:cubicBezTo>
                <a:cubicBezTo>
                  <a:pt x="18317" y="13232"/>
                  <a:pt x="18354" y="13251"/>
                  <a:pt x="18336" y="13365"/>
                </a:cubicBezTo>
                <a:cubicBezTo>
                  <a:pt x="18352" y="13389"/>
                  <a:pt x="18378" y="13391"/>
                  <a:pt x="18393" y="13417"/>
                </a:cubicBezTo>
                <a:cubicBezTo>
                  <a:pt x="18393" y="13477"/>
                  <a:pt x="18408" y="13515"/>
                  <a:pt x="18424" y="13519"/>
                </a:cubicBezTo>
                <a:cubicBezTo>
                  <a:pt x="18498" y="13537"/>
                  <a:pt x="18462" y="13186"/>
                  <a:pt x="18419" y="13155"/>
                </a:cubicBezTo>
                <a:cubicBezTo>
                  <a:pt x="18418" y="13124"/>
                  <a:pt x="18431" y="13123"/>
                  <a:pt x="18429" y="13092"/>
                </a:cubicBezTo>
                <a:cubicBezTo>
                  <a:pt x="18408" y="13038"/>
                  <a:pt x="18386" y="12984"/>
                  <a:pt x="18372" y="12915"/>
                </a:cubicBezTo>
                <a:cubicBezTo>
                  <a:pt x="18415" y="12859"/>
                  <a:pt x="18439" y="12754"/>
                  <a:pt x="18497" y="12758"/>
                </a:cubicBezTo>
                <a:cubicBezTo>
                  <a:pt x="18506" y="12724"/>
                  <a:pt x="18501" y="12688"/>
                  <a:pt x="18491" y="12663"/>
                </a:cubicBezTo>
                <a:cubicBezTo>
                  <a:pt x="18434" y="12650"/>
                  <a:pt x="18410" y="12745"/>
                  <a:pt x="18356" y="12706"/>
                </a:cubicBezTo>
                <a:cubicBezTo>
                  <a:pt x="18336" y="12724"/>
                  <a:pt x="18335" y="12780"/>
                  <a:pt x="18310" y="12790"/>
                </a:cubicBezTo>
                <a:cubicBezTo>
                  <a:pt x="18264" y="12727"/>
                  <a:pt x="18234" y="12572"/>
                  <a:pt x="18294" y="12528"/>
                </a:cubicBezTo>
                <a:cubicBezTo>
                  <a:pt x="18314" y="12514"/>
                  <a:pt x="18359" y="12539"/>
                  <a:pt x="18388" y="12538"/>
                </a:cubicBezTo>
                <a:cubicBezTo>
                  <a:pt x="18458" y="12535"/>
                  <a:pt x="18525" y="12564"/>
                  <a:pt x="18574" y="12528"/>
                </a:cubicBezTo>
                <a:cubicBezTo>
                  <a:pt x="18588" y="12447"/>
                  <a:pt x="18637" y="12385"/>
                  <a:pt x="18622" y="12309"/>
                </a:cubicBezTo>
                <a:cubicBezTo>
                  <a:pt x="18607" y="12298"/>
                  <a:pt x="18597" y="12300"/>
                  <a:pt x="18588" y="12309"/>
                </a:cubicBezTo>
                <a:close/>
                <a:moveTo>
                  <a:pt x="11963" y="12324"/>
                </a:moveTo>
                <a:cubicBezTo>
                  <a:pt x="11952" y="12375"/>
                  <a:pt x="11930" y="12401"/>
                  <a:pt x="11906" y="12426"/>
                </a:cubicBezTo>
                <a:cubicBezTo>
                  <a:pt x="11901" y="12385"/>
                  <a:pt x="11939" y="12303"/>
                  <a:pt x="11963" y="12324"/>
                </a:cubicBezTo>
                <a:close/>
                <a:moveTo>
                  <a:pt x="12093" y="12623"/>
                </a:moveTo>
                <a:cubicBezTo>
                  <a:pt x="12113" y="12616"/>
                  <a:pt x="12131" y="12617"/>
                  <a:pt x="12145" y="12646"/>
                </a:cubicBezTo>
                <a:cubicBezTo>
                  <a:pt x="12160" y="12780"/>
                  <a:pt x="12131" y="12908"/>
                  <a:pt x="12073" y="12928"/>
                </a:cubicBezTo>
                <a:cubicBezTo>
                  <a:pt x="12064" y="12942"/>
                  <a:pt x="12070" y="12989"/>
                  <a:pt x="12061" y="13003"/>
                </a:cubicBezTo>
                <a:cubicBezTo>
                  <a:pt x="12035" y="12973"/>
                  <a:pt x="12011" y="13018"/>
                  <a:pt x="11994" y="13003"/>
                </a:cubicBezTo>
                <a:cubicBezTo>
                  <a:pt x="12004" y="12879"/>
                  <a:pt x="11996" y="12718"/>
                  <a:pt x="12030" y="12646"/>
                </a:cubicBezTo>
                <a:cubicBezTo>
                  <a:pt x="12051" y="12644"/>
                  <a:pt x="12073" y="12630"/>
                  <a:pt x="12093" y="12623"/>
                </a:cubicBezTo>
                <a:close/>
                <a:moveTo>
                  <a:pt x="11838" y="12668"/>
                </a:moveTo>
                <a:cubicBezTo>
                  <a:pt x="11856" y="12676"/>
                  <a:pt x="11844" y="12705"/>
                  <a:pt x="11838" y="12720"/>
                </a:cubicBezTo>
                <a:cubicBezTo>
                  <a:pt x="11829" y="12718"/>
                  <a:pt x="11827" y="12702"/>
                  <a:pt x="11828" y="12678"/>
                </a:cubicBezTo>
                <a:cubicBezTo>
                  <a:pt x="11834" y="12680"/>
                  <a:pt x="11837" y="12676"/>
                  <a:pt x="11838" y="12668"/>
                </a:cubicBezTo>
                <a:close/>
                <a:moveTo>
                  <a:pt x="19154" y="12701"/>
                </a:moveTo>
                <a:cubicBezTo>
                  <a:pt x="19096" y="12686"/>
                  <a:pt x="19061" y="12813"/>
                  <a:pt x="18983" y="12775"/>
                </a:cubicBezTo>
                <a:cubicBezTo>
                  <a:pt x="18987" y="12826"/>
                  <a:pt x="19001" y="12856"/>
                  <a:pt x="19009" y="12900"/>
                </a:cubicBezTo>
                <a:cubicBezTo>
                  <a:pt x="19059" y="12900"/>
                  <a:pt x="19090" y="12938"/>
                  <a:pt x="19097" y="13025"/>
                </a:cubicBezTo>
                <a:cubicBezTo>
                  <a:pt x="19110" y="13048"/>
                  <a:pt x="19150" y="13018"/>
                  <a:pt x="19154" y="13057"/>
                </a:cubicBezTo>
                <a:cubicBezTo>
                  <a:pt x="19150" y="13112"/>
                  <a:pt x="19084" y="13041"/>
                  <a:pt x="19087" y="13110"/>
                </a:cubicBezTo>
                <a:cubicBezTo>
                  <a:pt x="19096" y="13168"/>
                  <a:pt x="19132" y="13172"/>
                  <a:pt x="19139" y="13235"/>
                </a:cubicBezTo>
                <a:cubicBezTo>
                  <a:pt x="19136" y="13278"/>
                  <a:pt x="19142" y="13307"/>
                  <a:pt x="19149" y="13330"/>
                </a:cubicBezTo>
                <a:cubicBezTo>
                  <a:pt x="19189" y="13351"/>
                  <a:pt x="19190" y="13295"/>
                  <a:pt x="19211" y="13277"/>
                </a:cubicBezTo>
                <a:cubicBezTo>
                  <a:pt x="19327" y="13443"/>
                  <a:pt x="19557" y="13429"/>
                  <a:pt x="19539" y="13831"/>
                </a:cubicBezTo>
                <a:cubicBezTo>
                  <a:pt x="19495" y="13861"/>
                  <a:pt x="19469" y="13927"/>
                  <a:pt x="19460" y="14028"/>
                </a:cubicBezTo>
                <a:cubicBezTo>
                  <a:pt x="19525" y="14071"/>
                  <a:pt x="19571" y="13978"/>
                  <a:pt x="19611" y="13986"/>
                </a:cubicBezTo>
                <a:cubicBezTo>
                  <a:pt x="19659" y="13996"/>
                  <a:pt x="19661" y="14115"/>
                  <a:pt x="19705" y="14166"/>
                </a:cubicBezTo>
                <a:cubicBezTo>
                  <a:pt x="19756" y="14166"/>
                  <a:pt x="19785" y="14149"/>
                  <a:pt x="19819" y="14186"/>
                </a:cubicBezTo>
                <a:cubicBezTo>
                  <a:pt x="19846" y="14154"/>
                  <a:pt x="19875" y="14123"/>
                  <a:pt x="19897" y="14081"/>
                </a:cubicBezTo>
                <a:cubicBezTo>
                  <a:pt x="19903" y="14035"/>
                  <a:pt x="19896" y="14048"/>
                  <a:pt x="19891" y="14009"/>
                </a:cubicBezTo>
                <a:cubicBezTo>
                  <a:pt x="19918" y="13983"/>
                  <a:pt x="19918" y="13950"/>
                  <a:pt x="19943" y="13936"/>
                </a:cubicBezTo>
                <a:cubicBezTo>
                  <a:pt x="20060" y="13871"/>
                  <a:pt x="20103" y="14167"/>
                  <a:pt x="20157" y="14291"/>
                </a:cubicBezTo>
                <a:cubicBezTo>
                  <a:pt x="20185" y="14351"/>
                  <a:pt x="20258" y="14304"/>
                  <a:pt x="20302" y="14343"/>
                </a:cubicBezTo>
                <a:cubicBezTo>
                  <a:pt x="20324" y="14362"/>
                  <a:pt x="20317" y="14402"/>
                  <a:pt x="20338" y="14405"/>
                </a:cubicBezTo>
                <a:cubicBezTo>
                  <a:pt x="20371" y="14410"/>
                  <a:pt x="20379" y="14369"/>
                  <a:pt x="20395" y="14321"/>
                </a:cubicBezTo>
                <a:cubicBezTo>
                  <a:pt x="20372" y="14291"/>
                  <a:pt x="20323" y="14291"/>
                  <a:pt x="20344" y="14203"/>
                </a:cubicBezTo>
                <a:cubicBezTo>
                  <a:pt x="20305" y="14216"/>
                  <a:pt x="20290" y="14176"/>
                  <a:pt x="20297" y="14096"/>
                </a:cubicBezTo>
                <a:cubicBezTo>
                  <a:pt x="20280" y="14096"/>
                  <a:pt x="20262" y="14096"/>
                  <a:pt x="20245" y="14096"/>
                </a:cubicBezTo>
                <a:cubicBezTo>
                  <a:pt x="20238" y="13936"/>
                  <a:pt x="20164" y="13920"/>
                  <a:pt x="20157" y="13764"/>
                </a:cubicBezTo>
                <a:cubicBezTo>
                  <a:pt x="20166" y="13741"/>
                  <a:pt x="20199" y="13770"/>
                  <a:pt x="20209" y="13746"/>
                </a:cubicBezTo>
                <a:cubicBezTo>
                  <a:pt x="20219" y="13555"/>
                  <a:pt x="20109" y="13607"/>
                  <a:pt x="20074" y="13507"/>
                </a:cubicBezTo>
                <a:cubicBezTo>
                  <a:pt x="20083" y="13345"/>
                  <a:pt x="20003" y="13361"/>
                  <a:pt x="19985" y="13255"/>
                </a:cubicBezTo>
                <a:cubicBezTo>
                  <a:pt x="19857" y="13202"/>
                  <a:pt x="19780" y="13049"/>
                  <a:pt x="19643" y="13015"/>
                </a:cubicBezTo>
                <a:cubicBezTo>
                  <a:pt x="19587" y="12937"/>
                  <a:pt x="19477" y="12794"/>
                  <a:pt x="19439" y="12995"/>
                </a:cubicBezTo>
                <a:cubicBezTo>
                  <a:pt x="19369" y="12997"/>
                  <a:pt x="19374" y="13148"/>
                  <a:pt x="19320" y="13182"/>
                </a:cubicBezTo>
                <a:cubicBezTo>
                  <a:pt x="19295" y="13126"/>
                  <a:pt x="19284" y="13041"/>
                  <a:pt x="19253" y="12995"/>
                </a:cubicBezTo>
                <a:cubicBezTo>
                  <a:pt x="19257" y="12908"/>
                  <a:pt x="19271" y="12842"/>
                  <a:pt x="19248" y="12775"/>
                </a:cubicBezTo>
                <a:cubicBezTo>
                  <a:pt x="19202" y="12776"/>
                  <a:pt x="19189" y="12710"/>
                  <a:pt x="19154" y="12701"/>
                </a:cubicBezTo>
                <a:close/>
                <a:moveTo>
                  <a:pt x="18551" y="12860"/>
                </a:moveTo>
                <a:cubicBezTo>
                  <a:pt x="18543" y="12876"/>
                  <a:pt x="18546" y="12915"/>
                  <a:pt x="18546" y="12945"/>
                </a:cubicBezTo>
                <a:cubicBezTo>
                  <a:pt x="18568" y="12969"/>
                  <a:pt x="18606" y="12910"/>
                  <a:pt x="18645" y="12945"/>
                </a:cubicBezTo>
                <a:cubicBezTo>
                  <a:pt x="18652" y="12979"/>
                  <a:pt x="18656" y="13020"/>
                  <a:pt x="18676" y="13028"/>
                </a:cubicBezTo>
                <a:cubicBezTo>
                  <a:pt x="18673" y="12977"/>
                  <a:pt x="18685" y="12923"/>
                  <a:pt x="18691" y="12903"/>
                </a:cubicBezTo>
                <a:cubicBezTo>
                  <a:pt x="18645" y="12888"/>
                  <a:pt x="18602" y="12865"/>
                  <a:pt x="18551" y="12860"/>
                </a:cubicBezTo>
                <a:close/>
                <a:moveTo>
                  <a:pt x="18895" y="13020"/>
                </a:moveTo>
                <a:cubicBezTo>
                  <a:pt x="18828" y="13013"/>
                  <a:pt x="18764" y="13073"/>
                  <a:pt x="18790" y="13210"/>
                </a:cubicBezTo>
                <a:cubicBezTo>
                  <a:pt x="18835" y="13226"/>
                  <a:pt x="18838" y="13161"/>
                  <a:pt x="18867" y="13147"/>
                </a:cubicBezTo>
                <a:cubicBezTo>
                  <a:pt x="18928" y="13148"/>
                  <a:pt x="18949" y="13190"/>
                  <a:pt x="19007" y="13232"/>
                </a:cubicBezTo>
                <a:cubicBezTo>
                  <a:pt x="19028" y="13102"/>
                  <a:pt x="18961" y="13027"/>
                  <a:pt x="18895" y="13020"/>
                </a:cubicBezTo>
                <a:close/>
                <a:moveTo>
                  <a:pt x="18734" y="13105"/>
                </a:moveTo>
                <a:cubicBezTo>
                  <a:pt x="18713" y="13094"/>
                  <a:pt x="18686" y="13103"/>
                  <a:pt x="18666" y="13120"/>
                </a:cubicBezTo>
                <a:cubicBezTo>
                  <a:pt x="18658" y="13249"/>
                  <a:pt x="18731" y="13285"/>
                  <a:pt x="18764" y="13215"/>
                </a:cubicBezTo>
                <a:cubicBezTo>
                  <a:pt x="18772" y="13148"/>
                  <a:pt x="18756" y="13116"/>
                  <a:pt x="18734" y="13105"/>
                </a:cubicBezTo>
                <a:close/>
                <a:moveTo>
                  <a:pt x="20509" y="13265"/>
                </a:moveTo>
                <a:cubicBezTo>
                  <a:pt x="20457" y="13246"/>
                  <a:pt x="20436" y="13288"/>
                  <a:pt x="20458" y="13367"/>
                </a:cubicBezTo>
                <a:cubicBezTo>
                  <a:pt x="20418" y="13383"/>
                  <a:pt x="20420" y="13487"/>
                  <a:pt x="20364" y="13472"/>
                </a:cubicBezTo>
                <a:cubicBezTo>
                  <a:pt x="20361" y="13451"/>
                  <a:pt x="20373" y="13399"/>
                  <a:pt x="20354" y="13409"/>
                </a:cubicBezTo>
                <a:cubicBezTo>
                  <a:pt x="20329" y="13431"/>
                  <a:pt x="20329" y="13471"/>
                  <a:pt x="20297" y="13484"/>
                </a:cubicBezTo>
                <a:cubicBezTo>
                  <a:pt x="20270" y="13495"/>
                  <a:pt x="20221" y="13430"/>
                  <a:pt x="20214" y="13514"/>
                </a:cubicBezTo>
                <a:cubicBezTo>
                  <a:pt x="20296" y="13761"/>
                  <a:pt x="20579" y="13565"/>
                  <a:pt x="20509" y="13265"/>
                </a:cubicBezTo>
                <a:close/>
                <a:moveTo>
                  <a:pt x="11828" y="13337"/>
                </a:moveTo>
                <a:cubicBezTo>
                  <a:pt x="11854" y="13454"/>
                  <a:pt x="11824" y="13563"/>
                  <a:pt x="11838" y="13649"/>
                </a:cubicBezTo>
                <a:cubicBezTo>
                  <a:pt x="11846" y="13695"/>
                  <a:pt x="11879" y="13712"/>
                  <a:pt x="11890" y="13754"/>
                </a:cubicBezTo>
                <a:cubicBezTo>
                  <a:pt x="11908" y="13816"/>
                  <a:pt x="11888" y="13858"/>
                  <a:pt x="11911" y="13911"/>
                </a:cubicBezTo>
                <a:cubicBezTo>
                  <a:pt x="11894" y="13928"/>
                  <a:pt x="11883" y="13843"/>
                  <a:pt x="11880" y="13796"/>
                </a:cubicBezTo>
                <a:cubicBezTo>
                  <a:pt x="11846" y="13743"/>
                  <a:pt x="11810" y="13660"/>
                  <a:pt x="11828" y="13534"/>
                </a:cubicBezTo>
                <a:cubicBezTo>
                  <a:pt x="11816" y="13483"/>
                  <a:pt x="11790" y="13374"/>
                  <a:pt x="11828" y="13337"/>
                </a:cubicBezTo>
                <a:close/>
                <a:moveTo>
                  <a:pt x="20690" y="13419"/>
                </a:moveTo>
                <a:cubicBezTo>
                  <a:pt x="20688" y="13579"/>
                  <a:pt x="20711" y="13758"/>
                  <a:pt x="20790" y="13731"/>
                </a:cubicBezTo>
                <a:cubicBezTo>
                  <a:pt x="20795" y="13561"/>
                  <a:pt x="20722" y="13579"/>
                  <a:pt x="20706" y="13419"/>
                </a:cubicBezTo>
                <a:cubicBezTo>
                  <a:pt x="20701" y="13419"/>
                  <a:pt x="20696" y="13419"/>
                  <a:pt x="20690" y="13419"/>
                </a:cubicBezTo>
                <a:close/>
                <a:moveTo>
                  <a:pt x="19281" y="13502"/>
                </a:moveTo>
                <a:cubicBezTo>
                  <a:pt x="19230" y="13477"/>
                  <a:pt x="19207" y="13688"/>
                  <a:pt x="19228" y="13774"/>
                </a:cubicBezTo>
                <a:cubicBezTo>
                  <a:pt x="19277" y="13751"/>
                  <a:pt x="19296" y="13621"/>
                  <a:pt x="19281" y="13502"/>
                </a:cubicBezTo>
                <a:close/>
                <a:moveTo>
                  <a:pt x="20809" y="13662"/>
                </a:moveTo>
                <a:cubicBezTo>
                  <a:pt x="20824" y="13739"/>
                  <a:pt x="20844" y="13806"/>
                  <a:pt x="20898" y="13806"/>
                </a:cubicBezTo>
                <a:cubicBezTo>
                  <a:pt x="20891" y="13718"/>
                  <a:pt x="20849" y="13649"/>
                  <a:pt x="20809" y="13662"/>
                </a:cubicBezTo>
                <a:close/>
                <a:moveTo>
                  <a:pt x="19071" y="13744"/>
                </a:moveTo>
                <a:cubicBezTo>
                  <a:pt x="19013" y="13713"/>
                  <a:pt x="19008" y="13874"/>
                  <a:pt x="18983" y="13941"/>
                </a:cubicBezTo>
                <a:cubicBezTo>
                  <a:pt x="19034" y="13960"/>
                  <a:pt x="19060" y="13841"/>
                  <a:pt x="19071" y="13744"/>
                </a:cubicBezTo>
                <a:close/>
                <a:moveTo>
                  <a:pt x="18412" y="13899"/>
                </a:moveTo>
                <a:cubicBezTo>
                  <a:pt x="18395" y="13906"/>
                  <a:pt x="18392" y="13962"/>
                  <a:pt x="18371" y="13974"/>
                </a:cubicBezTo>
                <a:cubicBezTo>
                  <a:pt x="18323" y="14001"/>
                  <a:pt x="18271" y="13904"/>
                  <a:pt x="18200" y="13951"/>
                </a:cubicBezTo>
                <a:cubicBezTo>
                  <a:pt x="18192" y="13974"/>
                  <a:pt x="18186" y="14002"/>
                  <a:pt x="18188" y="14046"/>
                </a:cubicBezTo>
                <a:cubicBezTo>
                  <a:pt x="18267" y="14079"/>
                  <a:pt x="18379" y="14080"/>
                  <a:pt x="18428" y="13994"/>
                </a:cubicBezTo>
                <a:cubicBezTo>
                  <a:pt x="18435" y="14010"/>
                  <a:pt x="18455" y="14002"/>
                  <a:pt x="18470" y="14004"/>
                </a:cubicBezTo>
                <a:cubicBezTo>
                  <a:pt x="18474" y="13973"/>
                  <a:pt x="18494" y="13978"/>
                  <a:pt x="18490" y="13931"/>
                </a:cubicBezTo>
                <a:cubicBezTo>
                  <a:pt x="18456" y="13980"/>
                  <a:pt x="18437" y="13888"/>
                  <a:pt x="18412" y="13899"/>
                </a:cubicBezTo>
                <a:close/>
                <a:moveTo>
                  <a:pt x="20874" y="13899"/>
                </a:moveTo>
                <a:cubicBezTo>
                  <a:pt x="20864" y="13898"/>
                  <a:pt x="20856" y="13906"/>
                  <a:pt x="20852" y="13931"/>
                </a:cubicBezTo>
                <a:cubicBezTo>
                  <a:pt x="20846" y="13962"/>
                  <a:pt x="20850" y="14012"/>
                  <a:pt x="20862" y="14036"/>
                </a:cubicBezTo>
                <a:cubicBezTo>
                  <a:pt x="20884" y="14010"/>
                  <a:pt x="20898" y="14043"/>
                  <a:pt x="20919" y="14048"/>
                </a:cubicBezTo>
                <a:cubicBezTo>
                  <a:pt x="20945" y="13999"/>
                  <a:pt x="20904" y="13902"/>
                  <a:pt x="20874" y="13899"/>
                </a:cubicBezTo>
                <a:close/>
                <a:moveTo>
                  <a:pt x="21087" y="13979"/>
                </a:moveTo>
                <a:cubicBezTo>
                  <a:pt x="21096" y="14058"/>
                  <a:pt x="21100" y="14188"/>
                  <a:pt x="21154" y="14228"/>
                </a:cubicBezTo>
                <a:cubicBezTo>
                  <a:pt x="21153" y="14120"/>
                  <a:pt x="21133" y="14058"/>
                  <a:pt x="21114" y="13979"/>
                </a:cubicBezTo>
                <a:cubicBezTo>
                  <a:pt x="21105" y="13979"/>
                  <a:pt x="21096" y="13979"/>
                  <a:pt x="21087" y="13979"/>
                </a:cubicBezTo>
                <a:close/>
                <a:moveTo>
                  <a:pt x="18676" y="13984"/>
                </a:moveTo>
                <a:cubicBezTo>
                  <a:pt x="18605" y="14006"/>
                  <a:pt x="18553" y="14098"/>
                  <a:pt x="18495" y="14146"/>
                </a:cubicBezTo>
                <a:cubicBezTo>
                  <a:pt x="18481" y="14193"/>
                  <a:pt x="18458" y="14258"/>
                  <a:pt x="18469" y="14323"/>
                </a:cubicBezTo>
                <a:cubicBezTo>
                  <a:pt x="18546" y="14349"/>
                  <a:pt x="18580" y="14197"/>
                  <a:pt x="18630" y="14146"/>
                </a:cubicBezTo>
                <a:cubicBezTo>
                  <a:pt x="18673" y="14102"/>
                  <a:pt x="18740" y="14107"/>
                  <a:pt x="18756" y="13989"/>
                </a:cubicBezTo>
                <a:cubicBezTo>
                  <a:pt x="18727" y="13977"/>
                  <a:pt x="18700" y="13976"/>
                  <a:pt x="18676" y="13984"/>
                </a:cubicBezTo>
                <a:close/>
                <a:moveTo>
                  <a:pt x="11792" y="14036"/>
                </a:moveTo>
                <a:cubicBezTo>
                  <a:pt x="11787" y="14092"/>
                  <a:pt x="11774" y="14134"/>
                  <a:pt x="11750" y="14151"/>
                </a:cubicBezTo>
                <a:cubicBezTo>
                  <a:pt x="11738" y="14099"/>
                  <a:pt x="11767" y="14047"/>
                  <a:pt x="11792" y="14036"/>
                </a:cubicBezTo>
                <a:close/>
                <a:moveTo>
                  <a:pt x="18206" y="14061"/>
                </a:moveTo>
                <a:cubicBezTo>
                  <a:pt x="18185" y="14055"/>
                  <a:pt x="18164" y="14068"/>
                  <a:pt x="18149" y="14118"/>
                </a:cubicBezTo>
                <a:cubicBezTo>
                  <a:pt x="18158" y="14152"/>
                  <a:pt x="18223" y="14249"/>
                  <a:pt x="18237" y="14253"/>
                </a:cubicBezTo>
                <a:cubicBezTo>
                  <a:pt x="18331" y="14281"/>
                  <a:pt x="18268" y="14080"/>
                  <a:pt x="18206" y="14061"/>
                </a:cubicBezTo>
                <a:close/>
                <a:moveTo>
                  <a:pt x="21014" y="14138"/>
                </a:moveTo>
                <a:cubicBezTo>
                  <a:pt x="21004" y="14160"/>
                  <a:pt x="21010" y="14208"/>
                  <a:pt x="21014" y="14233"/>
                </a:cubicBezTo>
                <a:cubicBezTo>
                  <a:pt x="21031" y="14251"/>
                  <a:pt x="21086" y="14294"/>
                  <a:pt x="21102" y="14243"/>
                </a:cubicBezTo>
                <a:cubicBezTo>
                  <a:pt x="21113" y="14170"/>
                  <a:pt x="21053" y="14149"/>
                  <a:pt x="21014" y="14138"/>
                </a:cubicBezTo>
                <a:close/>
                <a:moveTo>
                  <a:pt x="12155" y="14246"/>
                </a:moveTo>
                <a:cubicBezTo>
                  <a:pt x="12203" y="14271"/>
                  <a:pt x="12160" y="14480"/>
                  <a:pt x="12202" y="14518"/>
                </a:cubicBezTo>
                <a:cubicBezTo>
                  <a:pt x="12172" y="14587"/>
                  <a:pt x="12191" y="14701"/>
                  <a:pt x="12181" y="14797"/>
                </a:cubicBezTo>
                <a:cubicBezTo>
                  <a:pt x="12132" y="14677"/>
                  <a:pt x="12196" y="14443"/>
                  <a:pt x="12155" y="14246"/>
                </a:cubicBezTo>
                <a:close/>
                <a:moveTo>
                  <a:pt x="19774" y="14378"/>
                </a:moveTo>
                <a:cubicBezTo>
                  <a:pt x="19746" y="14458"/>
                  <a:pt x="19692" y="14624"/>
                  <a:pt x="19681" y="14842"/>
                </a:cubicBezTo>
                <a:cubicBezTo>
                  <a:pt x="19678" y="14898"/>
                  <a:pt x="19687" y="14959"/>
                  <a:pt x="19681" y="15022"/>
                </a:cubicBezTo>
                <a:cubicBezTo>
                  <a:pt x="19670" y="15137"/>
                  <a:pt x="19602" y="15407"/>
                  <a:pt x="19572" y="15446"/>
                </a:cubicBezTo>
                <a:cubicBezTo>
                  <a:pt x="19522" y="15513"/>
                  <a:pt x="19491" y="15404"/>
                  <a:pt x="19473" y="15329"/>
                </a:cubicBezTo>
                <a:cubicBezTo>
                  <a:pt x="19405" y="15327"/>
                  <a:pt x="19405" y="15185"/>
                  <a:pt x="19338" y="15182"/>
                </a:cubicBezTo>
                <a:cubicBezTo>
                  <a:pt x="19318" y="15110"/>
                  <a:pt x="19279" y="15080"/>
                  <a:pt x="19261" y="15004"/>
                </a:cubicBezTo>
                <a:cubicBezTo>
                  <a:pt x="19281" y="14944"/>
                  <a:pt x="19313" y="14906"/>
                  <a:pt x="19313" y="14805"/>
                </a:cubicBezTo>
                <a:cubicBezTo>
                  <a:pt x="19357" y="14775"/>
                  <a:pt x="19369" y="14685"/>
                  <a:pt x="19390" y="14608"/>
                </a:cubicBezTo>
                <a:cubicBezTo>
                  <a:pt x="19381" y="14585"/>
                  <a:pt x="19369" y="14565"/>
                  <a:pt x="19364" y="14535"/>
                </a:cubicBezTo>
                <a:cubicBezTo>
                  <a:pt x="19330" y="14561"/>
                  <a:pt x="19327" y="14542"/>
                  <a:pt x="19302" y="14513"/>
                </a:cubicBezTo>
                <a:cubicBezTo>
                  <a:pt x="19288" y="14531"/>
                  <a:pt x="19281" y="14561"/>
                  <a:pt x="19261" y="14565"/>
                </a:cubicBezTo>
                <a:cubicBezTo>
                  <a:pt x="19201" y="14515"/>
                  <a:pt x="19107" y="14533"/>
                  <a:pt x="19094" y="14388"/>
                </a:cubicBezTo>
                <a:cubicBezTo>
                  <a:pt x="19065" y="14399"/>
                  <a:pt x="19028" y="14394"/>
                  <a:pt x="19021" y="14450"/>
                </a:cubicBezTo>
                <a:cubicBezTo>
                  <a:pt x="19027" y="14504"/>
                  <a:pt x="19072" y="14481"/>
                  <a:pt x="19073" y="14545"/>
                </a:cubicBezTo>
                <a:cubicBezTo>
                  <a:pt x="19055" y="14598"/>
                  <a:pt x="19000" y="14583"/>
                  <a:pt x="18974" y="14565"/>
                </a:cubicBezTo>
                <a:cubicBezTo>
                  <a:pt x="18889" y="14617"/>
                  <a:pt x="18875" y="14810"/>
                  <a:pt x="18819" y="14920"/>
                </a:cubicBezTo>
                <a:cubicBezTo>
                  <a:pt x="18812" y="14967"/>
                  <a:pt x="18838" y="14984"/>
                  <a:pt x="18824" y="15014"/>
                </a:cubicBezTo>
                <a:cubicBezTo>
                  <a:pt x="18731" y="15028"/>
                  <a:pt x="18725" y="14865"/>
                  <a:pt x="18658" y="14827"/>
                </a:cubicBezTo>
                <a:cubicBezTo>
                  <a:pt x="18637" y="14859"/>
                  <a:pt x="18612" y="14874"/>
                  <a:pt x="18591" y="14857"/>
                </a:cubicBezTo>
                <a:cubicBezTo>
                  <a:pt x="18590" y="14887"/>
                  <a:pt x="18594" y="14930"/>
                  <a:pt x="18579" y="14932"/>
                </a:cubicBezTo>
                <a:cubicBezTo>
                  <a:pt x="18571" y="14931"/>
                  <a:pt x="18576" y="14904"/>
                  <a:pt x="18564" y="14910"/>
                </a:cubicBezTo>
                <a:cubicBezTo>
                  <a:pt x="18519" y="15006"/>
                  <a:pt x="18460" y="15079"/>
                  <a:pt x="18439" y="15224"/>
                </a:cubicBezTo>
                <a:cubicBezTo>
                  <a:pt x="18419" y="15230"/>
                  <a:pt x="18415" y="15204"/>
                  <a:pt x="18393" y="15212"/>
                </a:cubicBezTo>
                <a:cubicBezTo>
                  <a:pt x="18380" y="15255"/>
                  <a:pt x="18390" y="15330"/>
                  <a:pt x="18377" y="15349"/>
                </a:cubicBezTo>
                <a:cubicBezTo>
                  <a:pt x="18360" y="15339"/>
                  <a:pt x="18374" y="15262"/>
                  <a:pt x="18351" y="15264"/>
                </a:cubicBezTo>
                <a:cubicBezTo>
                  <a:pt x="18301" y="15307"/>
                  <a:pt x="18271" y="15390"/>
                  <a:pt x="18273" y="15536"/>
                </a:cubicBezTo>
                <a:cubicBezTo>
                  <a:pt x="18210" y="15663"/>
                  <a:pt x="18167" y="15874"/>
                  <a:pt x="18035" y="15828"/>
                </a:cubicBezTo>
                <a:cubicBezTo>
                  <a:pt x="18013" y="15900"/>
                  <a:pt x="17948" y="15883"/>
                  <a:pt x="17920" y="15943"/>
                </a:cubicBezTo>
                <a:cubicBezTo>
                  <a:pt x="17798" y="15888"/>
                  <a:pt x="17761" y="16178"/>
                  <a:pt x="17661" y="16133"/>
                </a:cubicBezTo>
                <a:cubicBezTo>
                  <a:pt x="17613" y="16175"/>
                  <a:pt x="17632" y="16297"/>
                  <a:pt x="17619" y="16382"/>
                </a:cubicBezTo>
                <a:cubicBezTo>
                  <a:pt x="17608" y="16457"/>
                  <a:pt x="17575" y="16488"/>
                  <a:pt x="17573" y="16550"/>
                </a:cubicBezTo>
                <a:cubicBezTo>
                  <a:pt x="17569" y="16642"/>
                  <a:pt x="17606" y="16707"/>
                  <a:pt x="17598" y="16802"/>
                </a:cubicBezTo>
                <a:cubicBezTo>
                  <a:pt x="17574" y="16807"/>
                  <a:pt x="17592" y="16728"/>
                  <a:pt x="17567" y="16737"/>
                </a:cubicBezTo>
                <a:cubicBezTo>
                  <a:pt x="17552" y="16738"/>
                  <a:pt x="17572" y="16810"/>
                  <a:pt x="17557" y="16812"/>
                </a:cubicBezTo>
                <a:cubicBezTo>
                  <a:pt x="17534" y="16815"/>
                  <a:pt x="17561" y="16718"/>
                  <a:pt x="17531" y="16737"/>
                </a:cubicBezTo>
                <a:cubicBezTo>
                  <a:pt x="17507" y="16855"/>
                  <a:pt x="17564" y="16952"/>
                  <a:pt x="17573" y="17061"/>
                </a:cubicBezTo>
                <a:cubicBezTo>
                  <a:pt x="17575" y="17096"/>
                  <a:pt x="17565" y="17147"/>
                  <a:pt x="17567" y="17186"/>
                </a:cubicBezTo>
                <a:cubicBezTo>
                  <a:pt x="17570" y="17245"/>
                  <a:pt x="17588" y="17302"/>
                  <a:pt x="17588" y="17353"/>
                </a:cubicBezTo>
                <a:cubicBezTo>
                  <a:pt x="17588" y="17423"/>
                  <a:pt x="17569" y="17494"/>
                  <a:pt x="17573" y="17583"/>
                </a:cubicBezTo>
                <a:cubicBezTo>
                  <a:pt x="17579" y="17729"/>
                  <a:pt x="17581" y="17926"/>
                  <a:pt x="17526" y="18022"/>
                </a:cubicBezTo>
                <a:cubicBezTo>
                  <a:pt x="17519" y="18040"/>
                  <a:pt x="17497" y="18028"/>
                  <a:pt x="17490" y="18045"/>
                </a:cubicBezTo>
                <a:cubicBezTo>
                  <a:pt x="17480" y="18077"/>
                  <a:pt x="17475" y="18120"/>
                  <a:pt x="17474" y="18170"/>
                </a:cubicBezTo>
                <a:cubicBezTo>
                  <a:pt x="17523" y="18244"/>
                  <a:pt x="17564" y="18338"/>
                  <a:pt x="17661" y="18317"/>
                </a:cubicBezTo>
                <a:cubicBezTo>
                  <a:pt x="17690" y="18250"/>
                  <a:pt x="17736" y="18248"/>
                  <a:pt x="17775" y="18212"/>
                </a:cubicBezTo>
                <a:cubicBezTo>
                  <a:pt x="17794" y="18195"/>
                  <a:pt x="17802" y="18152"/>
                  <a:pt x="17821" y="18137"/>
                </a:cubicBezTo>
                <a:cubicBezTo>
                  <a:pt x="17898" y="18076"/>
                  <a:pt x="17978" y="18159"/>
                  <a:pt x="18056" y="18127"/>
                </a:cubicBezTo>
                <a:cubicBezTo>
                  <a:pt x="18097" y="18110"/>
                  <a:pt x="18105" y="18037"/>
                  <a:pt x="18144" y="17982"/>
                </a:cubicBezTo>
                <a:cubicBezTo>
                  <a:pt x="18169" y="17946"/>
                  <a:pt x="18270" y="17862"/>
                  <a:pt x="18289" y="17855"/>
                </a:cubicBezTo>
                <a:cubicBezTo>
                  <a:pt x="18302" y="17850"/>
                  <a:pt x="18316" y="17866"/>
                  <a:pt x="18331" y="17865"/>
                </a:cubicBezTo>
                <a:cubicBezTo>
                  <a:pt x="18433" y="17860"/>
                  <a:pt x="18520" y="17701"/>
                  <a:pt x="18648" y="17730"/>
                </a:cubicBezTo>
                <a:cubicBezTo>
                  <a:pt x="18676" y="17813"/>
                  <a:pt x="18745" y="17813"/>
                  <a:pt x="18793" y="17855"/>
                </a:cubicBezTo>
                <a:cubicBezTo>
                  <a:pt x="18790" y="18007"/>
                  <a:pt x="18877" y="18103"/>
                  <a:pt x="18814" y="18222"/>
                </a:cubicBezTo>
                <a:cubicBezTo>
                  <a:pt x="18827" y="18251"/>
                  <a:pt x="18835" y="18291"/>
                  <a:pt x="18866" y="18284"/>
                </a:cubicBezTo>
                <a:cubicBezTo>
                  <a:pt x="18903" y="18202"/>
                  <a:pt x="18951" y="18085"/>
                  <a:pt x="19006" y="18075"/>
                </a:cubicBezTo>
                <a:cubicBezTo>
                  <a:pt x="18987" y="18122"/>
                  <a:pt x="18976" y="18188"/>
                  <a:pt x="18959" y="18242"/>
                </a:cubicBezTo>
                <a:cubicBezTo>
                  <a:pt x="18931" y="18251"/>
                  <a:pt x="18907" y="18271"/>
                  <a:pt x="18907" y="18337"/>
                </a:cubicBezTo>
                <a:cubicBezTo>
                  <a:pt x="18971" y="18357"/>
                  <a:pt x="19001" y="18256"/>
                  <a:pt x="19026" y="18232"/>
                </a:cubicBezTo>
                <a:cubicBezTo>
                  <a:pt x="19025" y="18324"/>
                  <a:pt x="18985" y="18338"/>
                  <a:pt x="18964" y="18389"/>
                </a:cubicBezTo>
                <a:cubicBezTo>
                  <a:pt x="18939" y="18350"/>
                  <a:pt x="18847" y="18344"/>
                  <a:pt x="18866" y="18462"/>
                </a:cubicBezTo>
                <a:cubicBezTo>
                  <a:pt x="18949" y="18492"/>
                  <a:pt x="18971" y="18403"/>
                  <a:pt x="19037" y="18399"/>
                </a:cubicBezTo>
                <a:cubicBezTo>
                  <a:pt x="19049" y="18428"/>
                  <a:pt x="19056" y="18466"/>
                  <a:pt x="19063" y="18504"/>
                </a:cubicBezTo>
                <a:cubicBezTo>
                  <a:pt x="19032" y="18568"/>
                  <a:pt x="19014" y="18695"/>
                  <a:pt x="19047" y="18776"/>
                </a:cubicBezTo>
                <a:cubicBezTo>
                  <a:pt x="19062" y="18815"/>
                  <a:pt x="19102" y="18806"/>
                  <a:pt x="19109" y="18849"/>
                </a:cubicBezTo>
                <a:cubicBezTo>
                  <a:pt x="19157" y="18800"/>
                  <a:pt x="19175" y="18909"/>
                  <a:pt x="19218" y="18911"/>
                </a:cubicBezTo>
                <a:cubicBezTo>
                  <a:pt x="19251" y="18912"/>
                  <a:pt x="19270" y="18842"/>
                  <a:pt x="19302" y="18839"/>
                </a:cubicBezTo>
                <a:cubicBezTo>
                  <a:pt x="19354" y="18833"/>
                  <a:pt x="19354" y="18915"/>
                  <a:pt x="19406" y="18963"/>
                </a:cubicBezTo>
                <a:cubicBezTo>
                  <a:pt x="19420" y="18947"/>
                  <a:pt x="19420" y="18902"/>
                  <a:pt x="19437" y="18891"/>
                </a:cubicBezTo>
                <a:cubicBezTo>
                  <a:pt x="19493" y="18861"/>
                  <a:pt x="19531" y="18760"/>
                  <a:pt x="19598" y="18744"/>
                </a:cubicBezTo>
                <a:cubicBezTo>
                  <a:pt x="19661" y="18729"/>
                  <a:pt x="19697" y="18746"/>
                  <a:pt x="19722" y="18671"/>
                </a:cubicBezTo>
                <a:cubicBezTo>
                  <a:pt x="19743" y="18499"/>
                  <a:pt x="19815" y="18408"/>
                  <a:pt x="19863" y="18304"/>
                </a:cubicBezTo>
                <a:cubicBezTo>
                  <a:pt x="19877" y="18274"/>
                  <a:pt x="19881" y="18220"/>
                  <a:pt x="19894" y="18190"/>
                </a:cubicBezTo>
                <a:cubicBezTo>
                  <a:pt x="19947" y="18067"/>
                  <a:pt x="20000" y="17963"/>
                  <a:pt x="20071" y="17888"/>
                </a:cubicBezTo>
                <a:cubicBezTo>
                  <a:pt x="20094" y="17771"/>
                  <a:pt x="20156" y="17730"/>
                  <a:pt x="20164" y="17583"/>
                </a:cubicBezTo>
                <a:cubicBezTo>
                  <a:pt x="20210" y="17447"/>
                  <a:pt x="20272" y="17341"/>
                  <a:pt x="20278" y="17124"/>
                </a:cubicBezTo>
                <a:cubicBezTo>
                  <a:pt x="20283" y="17102"/>
                  <a:pt x="20295" y="17093"/>
                  <a:pt x="20294" y="17061"/>
                </a:cubicBezTo>
                <a:cubicBezTo>
                  <a:pt x="20250" y="16909"/>
                  <a:pt x="20345" y="16750"/>
                  <a:pt x="20335" y="16602"/>
                </a:cubicBezTo>
                <a:cubicBezTo>
                  <a:pt x="20310" y="16606"/>
                  <a:pt x="20322" y="16686"/>
                  <a:pt x="20288" y="16674"/>
                </a:cubicBezTo>
                <a:cubicBezTo>
                  <a:pt x="20268" y="16552"/>
                  <a:pt x="20232" y="16463"/>
                  <a:pt x="20200" y="16362"/>
                </a:cubicBezTo>
                <a:cubicBezTo>
                  <a:pt x="20212" y="16343"/>
                  <a:pt x="20215" y="16267"/>
                  <a:pt x="20205" y="16238"/>
                </a:cubicBezTo>
                <a:cubicBezTo>
                  <a:pt x="20176" y="16207"/>
                  <a:pt x="20151" y="16196"/>
                  <a:pt x="20133" y="16163"/>
                </a:cubicBezTo>
                <a:cubicBezTo>
                  <a:pt x="20154" y="16059"/>
                  <a:pt x="20100" y="16003"/>
                  <a:pt x="20117" y="15903"/>
                </a:cubicBezTo>
                <a:cubicBezTo>
                  <a:pt x="20071" y="15825"/>
                  <a:pt x="20028" y="15741"/>
                  <a:pt x="19972" y="15683"/>
                </a:cubicBezTo>
                <a:cubicBezTo>
                  <a:pt x="19979" y="15441"/>
                  <a:pt x="19918" y="15244"/>
                  <a:pt x="19951" y="15044"/>
                </a:cubicBezTo>
                <a:cubicBezTo>
                  <a:pt x="19943" y="14979"/>
                  <a:pt x="19905" y="14980"/>
                  <a:pt x="19905" y="14900"/>
                </a:cubicBezTo>
                <a:cubicBezTo>
                  <a:pt x="19879" y="14893"/>
                  <a:pt x="19873" y="14943"/>
                  <a:pt x="19848" y="14937"/>
                </a:cubicBezTo>
                <a:cubicBezTo>
                  <a:pt x="19855" y="14704"/>
                  <a:pt x="19821" y="14538"/>
                  <a:pt x="19801" y="14378"/>
                </a:cubicBezTo>
                <a:cubicBezTo>
                  <a:pt x="19792" y="14378"/>
                  <a:pt x="19783" y="14378"/>
                  <a:pt x="19774" y="14378"/>
                </a:cubicBezTo>
                <a:close/>
                <a:moveTo>
                  <a:pt x="21455" y="14937"/>
                </a:moveTo>
                <a:cubicBezTo>
                  <a:pt x="21451" y="14994"/>
                  <a:pt x="21434" y="15095"/>
                  <a:pt x="21455" y="15137"/>
                </a:cubicBezTo>
                <a:cubicBezTo>
                  <a:pt x="21470" y="15135"/>
                  <a:pt x="21477" y="15116"/>
                  <a:pt x="21492" y="15114"/>
                </a:cubicBezTo>
                <a:cubicBezTo>
                  <a:pt x="21511" y="15029"/>
                  <a:pt x="21483" y="14962"/>
                  <a:pt x="21455" y="14937"/>
                </a:cubicBezTo>
                <a:close/>
                <a:moveTo>
                  <a:pt x="21485" y="15177"/>
                </a:moveTo>
                <a:cubicBezTo>
                  <a:pt x="21482" y="15226"/>
                  <a:pt x="21487" y="15263"/>
                  <a:pt x="21491" y="15302"/>
                </a:cubicBezTo>
                <a:cubicBezTo>
                  <a:pt x="21505" y="15302"/>
                  <a:pt x="21518" y="15302"/>
                  <a:pt x="21532" y="15302"/>
                </a:cubicBezTo>
                <a:cubicBezTo>
                  <a:pt x="21532" y="15229"/>
                  <a:pt x="21519" y="15181"/>
                  <a:pt x="21485" y="15177"/>
                </a:cubicBezTo>
                <a:close/>
                <a:moveTo>
                  <a:pt x="21171" y="15896"/>
                </a:moveTo>
                <a:cubicBezTo>
                  <a:pt x="21153" y="16000"/>
                  <a:pt x="21202" y="16055"/>
                  <a:pt x="21213" y="16135"/>
                </a:cubicBezTo>
                <a:cubicBezTo>
                  <a:pt x="21261" y="16165"/>
                  <a:pt x="21285" y="16339"/>
                  <a:pt x="21347" y="16273"/>
                </a:cubicBezTo>
                <a:cubicBezTo>
                  <a:pt x="21308" y="16106"/>
                  <a:pt x="21251" y="15978"/>
                  <a:pt x="21171" y="15896"/>
                </a:cubicBezTo>
                <a:close/>
                <a:moveTo>
                  <a:pt x="21356" y="18132"/>
                </a:moveTo>
                <a:cubicBezTo>
                  <a:pt x="21332" y="18212"/>
                  <a:pt x="21359" y="18218"/>
                  <a:pt x="21356" y="18255"/>
                </a:cubicBezTo>
                <a:cubicBezTo>
                  <a:pt x="21353" y="18280"/>
                  <a:pt x="21341" y="18291"/>
                  <a:pt x="21341" y="18327"/>
                </a:cubicBezTo>
                <a:cubicBezTo>
                  <a:pt x="21341" y="18379"/>
                  <a:pt x="21354" y="18431"/>
                  <a:pt x="21356" y="18479"/>
                </a:cubicBezTo>
                <a:cubicBezTo>
                  <a:pt x="21364" y="18704"/>
                  <a:pt x="21282" y="18899"/>
                  <a:pt x="21190" y="18951"/>
                </a:cubicBezTo>
                <a:cubicBezTo>
                  <a:pt x="21181" y="19049"/>
                  <a:pt x="21220" y="19051"/>
                  <a:pt x="21231" y="19108"/>
                </a:cubicBezTo>
                <a:cubicBezTo>
                  <a:pt x="21201" y="19230"/>
                  <a:pt x="21153" y="19243"/>
                  <a:pt x="21076" y="19236"/>
                </a:cubicBezTo>
                <a:cubicBezTo>
                  <a:pt x="21072" y="19197"/>
                  <a:pt x="21085" y="19178"/>
                  <a:pt x="21076" y="19161"/>
                </a:cubicBezTo>
                <a:cubicBezTo>
                  <a:pt x="20997" y="19146"/>
                  <a:pt x="20986" y="19260"/>
                  <a:pt x="20946" y="19318"/>
                </a:cubicBezTo>
                <a:cubicBezTo>
                  <a:pt x="20932" y="19338"/>
                  <a:pt x="20913" y="19341"/>
                  <a:pt x="20899" y="19360"/>
                </a:cubicBezTo>
                <a:cubicBezTo>
                  <a:pt x="20849" y="19429"/>
                  <a:pt x="20832" y="19507"/>
                  <a:pt x="20785" y="19548"/>
                </a:cubicBezTo>
                <a:cubicBezTo>
                  <a:pt x="20659" y="19654"/>
                  <a:pt x="20551" y="19736"/>
                  <a:pt x="20442" y="19862"/>
                </a:cubicBezTo>
                <a:cubicBezTo>
                  <a:pt x="20394" y="19917"/>
                  <a:pt x="20337" y="19999"/>
                  <a:pt x="20333" y="20082"/>
                </a:cubicBezTo>
                <a:cubicBezTo>
                  <a:pt x="20388" y="20097"/>
                  <a:pt x="20410" y="20157"/>
                  <a:pt x="20452" y="20164"/>
                </a:cubicBezTo>
                <a:cubicBezTo>
                  <a:pt x="20571" y="20186"/>
                  <a:pt x="20685" y="19894"/>
                  <a:pt x="20754" y="19800"/>
                </a:cubicBezTo>
                <a:cubicBezTo>
                  <a:pt x="20795" y="19743"/>
                  <a:pt x="20848" y="19718"/>
                  <a:pt x="20904" y="19705"/>
                </a:cubicBezTo>
                <a:cubicBezTo>
                  <a:pt x="20918" y="19681"/>
                  <a:pt x="20897" y="19653"/>
                  <a:pt x="20910" y="19632"/>
                </a:cubicBezTo>
                <a:cubicBezTo>
                  <a:pt x="20990" y="19538"/>
                  <a:pt x="21069" y="19446"/>
                  <a:pt x="21127" y="19308"/>
                </a:cubicBezTo>
                <a:cubicBezTo>
                  <a:pt x="21148" y="19314"/>
                  <a:pt x="21148" y="19364"/>
                  <a:pt x="21174" y="19360"/>
                </a:cubicBezTo>
                <a:cubicBezTo>
                  <a:pt x="21285" y="19273"/>
                  <a:pt x="21362" y="19117"/>
                  <a:pt x="21440" y="18963"/>
                </a:cubicBezTo>
                <a:cubicBezTo>
                  <a:pt x="21460" y="18955"/>
                  <a:pt x="21464" y="18976"/>
                  <a:pt x="21481" y="18973"/>
                </a:cubicBezTo>
                <a:cubicBezTo>
                  <a:pt x="21511" y="18863"/>
                  <a:pt x="21585" y="18841"/>
                  <a:pt x="21600" y="18701"/>
                </a:cubicBezTo>
                <a:cubicBezTo>
                  <a:pt x="21564" y="18641"/>
                  <a:pt x="21525" y="18723"/>
                  <a:pt x="21497" y="18744"/>
                </a:cubicBezTo>
                <a:cubicBezTo>
                  <a:pt x="21473" y="18734"/>
                  <a:pt x="21456" y="18708"/>
                  <a:pt x="21445" y="18671"/>
                </a:cubicBezTo>
                <a:cubicBezTo>
                  <a:pt x="21456" y="18630"/>
                  <a:pt x="21473" y="18555"/>
                  <a:pt x="21455" y="18514"/>
                </a:cubicBezTo>
                <a:cubicBezTo>
                  <a:pt x="21423" y="18489"/>
                  <a:pt x="21426" y="18589"/>
                  <a:pt x="21408" y="18557"/>
                </a:cubicBezTo>
                <a:cubicBezTo>
                  <a:pt x="21417" y="18470"/>
                  <a:pt x="21437" y="18385"/>
                  <a:pt x="21440" y="18287"/>
                </a:cubicBezTo>
                <a:cubicBezTo>
                  <a:pt x="21417" y="18242"/>
                  <a:pt x="21385" y="18212"/>
                  <a:pt x="21372" y="18132"/>
                </a:cubicBezTo>
                <a:cubicBezTo>
                  <a:pt x="21367" y="18132"/>
                  <a:pt x="21361" y="18132"/>
                  <a:pt x="21356" y="18132"/>
                </a:cubicBezTo>
                <a:close/>
                <a:moveTo>
                  <a:pt x="19271" y="19171"/>
                </a:moveTo>
                <a:cubicBezTo>
                  <a:pt x="19204" y="19159"/>
                  <a:pt x="19215" y="19274"/>
                  <a:pt x="19204" y="19390"/>
                </a:cubicBezTo>
                <a:cubicBezTo>
                  <a:pt x="19200" y="19421"/>
                  <a:pt x="19185" y="19447"/>
                  <a:pt x="19182" y="19475"/>
                </a:cubicBezTo>
                <a:cubicBezTo>
                  <a:pt x="19176" y="19551"/>
                  <a:pt x="19191" y="19618"/>
                  <a:pt x="19189" y="19662"/>
                </a:cubicBezTo>
                <a:cubicBezTo>
                  <a:pt x="19257" y="19714"/>
                  <a:pt x="19278" y="19618"/>
                  <a:pt x="19344" y="19590"/>
                </a:cubicBezTo>
                <a:cubicBezTo>
                  <a:pt x="19383" y="19453"/>
                  <a:pt x="19463" y="19400"/>
                  <a:pt x="19468" y="19193"/>
                </a:cubicBezTo>
                <a:cubicBezTo>
                  <a:pt x="19410" y="19187"/>
                  <a:pt x="19377" y="19231"/>
                  <a:pt x="19329" y="19245"/>
                </a:cubicBezTo>
                <a:cubicBezTo>
                  <a:pt x="19299" y="19226"/>
                  <a:pt x="19298" y="19175"/>
                  <a:pt x="19271" y="19171"/>
                </a:cubicBezTo>
                <a:close/>
                <a:moveTo>
                  <a:pt x="6239" y="20851"/>
                </a:moveTo>
                <a:cubicBezTo>
                  <a:pt x="6203" y="20856"/>
                  <a:pt x="6166" y="20871"/>
                  <a:pt x="6132" y="20861"/>
                </a:cubicBezTo>
                <a:cubicBezTo>
                  <a:pt x="6133" y="20906"/>
                  <a:pt x="6120" y="20910"/>
                  <a:pt x="6116" y="20965"/>
                </a:cubicBezTo>
                <a:cubicBezTo>
                  <a:pt x="6127" y="21028"/>
                  <a:pt x="6182" y="21028"/>
                  <a:pt x="6204" y="20985"/>
                </a:cubicBezTo>
                <a:cubicBezTo>
                  <a:pt x="6237" y="21094"/>
                  <a:pt x="6315" y="20987"/>
                  <a:pt x="6329" y="20900"/>
                </a:cubicBezTo>
                <a:cubicBezTo>
                  <a:pt x="6307" y="20849"/>
                  <a:pt x="6274" y="20845"/>
                  <a:pt x="6239" y="20851"/>
                </a:cubicBezTo>
                <a:close/>
              </a:path>
            </a:pathLst>
          </a:custGeom>
          <a:solidFill>
            <a:schemeClr val="bg1">
              <a:lumMod val="75000"/>
            </a:schemeClr>
          </a:solidFill>
          <a:ln w="38100">
            <a:miter lim="400000"/>
          </a:ln>
        </p:spPr>
        <p:txBody>
          <a:bodyPr lIns="57149" tIns="57149" rIns="57149" bIns="57149" anchor="ctr"/>
          <a:lstStyle/>
          <a:p>
            <a:pPr algn="ctr" defTabSz="514337">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300">
              <a:solidFill>
                <a:srgbClr val="FFFFFF"/>
              </a:solidFill>
            </a:endParaRPr>
          </a:p>
        </p:txBody>
      </p:sp>
      <p:sp>
        <p:nvSpPr>
          <p:cNvPr id="2" name="Title 1"/>
          <p:cNvSpPr>
            <a:spLocks noGrp="1"/>
          </p:cNvSpPr>
          <p:nvPr>
            <p:ph type="title"/>
          </p:nvPr>
        </p:nvSpPr>
        <p:spPr>
          <a:xfrm>
            <a:off x="1343025" y="390228"/>
            <a:ext cx="4457700" cy="642938"/>
          </a:xfrm>
        </p:spPr>
        <p:txBody>
          <a:bodyPr>
            <a:normAutofit/>
          </a:bodyPr>
          <a:lstStyle/>
          <a:p>
            <a:r>
              <a:rPr lang="en-US" sz="1800" b="1" dirty="0">
                <a:solidFill>
                  <a:srgbClr val="181C62"/>
                </a:solidFill>
                <a:latin typeface="Arial" panose="020B0604020202020204" pitchFamily="34" charset="0"/>
                <a:cs typeface="Arial" panose="020B0604020202020204" pitchFamily="34" charset="0"/>
              </a:rPr>
              <a:t>Powerful Alumni Network</a:t>
            </a:r>
          </a:p>
        </p:txBody>
      </p:sp>
      <p:sp>
        <p:nvSpPr>
          <p:cNvPr id="23" name="TextBox 22"/>
          <p:cNvSpPr txBox="1"/>
          <p:nvPr/>
        </p:nvSpPr>
        <p:spPr>
          <a:xfrm>
            <a:off x="1599251" y="1657350"/>
            <a:ext cx="6051845" cy="68223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8578" tIns="68578" rIns="68578" bIns="68578" numCol="1" spcCol="38099" rtlCol="0" anchor="t">
            <a:spAutoFit/>
          </a:bodyPr>
          <a:lstStyle/>
          <a:p>
            <a:pPr algn="ctr" defTabSz="1371566" hangingPunct="0">
              <a:spcAft>
                <a:spcPts val="450"/>
              </a:spcAft>
            </a:pPr>
            <a:r>
              <a:rPr lang="en-US" sz="1350" spc="-8" dirty="0">
                <a:solidFill>
                  <a:srgbClr val="000000"/>
                </a:solidFill>
                <a:latin typeface="Arial" panose="020B0604020202020204" pitchFamily="34" charset="0"/>
                <a:cs typeface="Arial" panose="020B0604020202020204" pitchFamily="34" charset="0"/>
                <a:sym typeface="Helvetica Neue"/>
              </a:rPr>
              <a:t>Over</a:t>
            </a:r>
            <a:r>
              <a:rPr lang="en-US" sz="1350" b="1" spc="-8" dirty="0">
                <a:solidFill>
                  <a:srgbClr val="C00000"/>
                </a:solidFill>
                <a:latin typeface="Arial" panose="020B0604020202020204" pitchFamily="34" charset="0"/>
                <a:cs typeface="Arial" panose="020B0604020202020204" pitchFamily="34" charset="0"/>
                <a:sym typeface="Helvetica Neue"/>
              </a:rPr>
              <a:t> </a:t>
            </a:r>
            <a:r>
              <a:rPr lang="en-US" sz="1350" b="1" spc="-8" dirty="0">
                <a:solidFill>
                  <a:srgbClr val="D71440"/>
                </a:solidFill>
                <a:latin typeface="Arial" panose="020B0604020202020204" pitchFamily="34" charset="0"/>
                <a:cs typeface="Arial" panose="020B0604020202020204" pitchFamily="34" charset="0"/>
                <a:sym typeface="Helvetica Neue"/>
              </a:rPr>
              <a:t>224,000</a:t>
            </a:r>
            <a:r>
              <a:rPr lang="en-US" sz="1350" spc="-8" dirty="0">
                <a:solidFill>
                  <a:srgbClr val="FFFFFF"/>
                </a:solidFill>
                <a:latin typeface="Arial" panose="020B0604020202020204" pitchFamily="34" charset="0"/>
                <a:cs typeface="Arial" panose="020B0604020202020204" pitchFamily="34" charset="0"/>
                <a:sym typeface="Helvetica Neue"/>
              </a:rPr>
              <a:t> </a:t>
            </a:r>
            <a:r>
              <a:rPr lang="en-US" sz="1350" spc="-8" dirty="0">
                <a:solidFill>
                  <a:srgbClr val="000000"/>
                </a:solidFill>
                <a:latin typeface="Arial" panose="020B0604020202020204" pitchFamily="34" charset="0"/>
                <a:cs typeface="Arial" panose="020B0604020202020204" pitchFamily="34" charset="0"/>
                <a:sym typeface="Helvetica Neue"/>
              </a:rPr>
              <a:t>NTU alumni members in </a:t>
            </a:r>
            <a:r>
              <a:rPr lang="en-US" sz="1350" b="1" spc="-8" dirty="0">
                <a:solidFill>
                  <a:srgbClr val="181C62"/>
                </a:solidFill>
                <a:latin typeface="Arial" panose="020B0604020202020204" pitchFamily="34" charset="0"/>
                <a:cs typeface="Arial" panose="020B0604020202020204" pitchFamily="34" charset="0"/>
                <a:sym typeface="Helvetica Neue"/>
              </a:rPr>
              <a:t>157</a:t>
            </a:r>
            <a:r>
              <a:rPr lang="en-US" sz="1350" spc="-8" dirty="0">
                <a:solidFill>
                  <a:srgbClr val="181C62"/>
                </a:solidFill>
                <a:latin typeface="Arial" panose="020B0604020202020204" pitchFamily="34" charset="0"/>
                <a:cs typeface="Arial" panose="020B0604020202020204" pitchFamily="34" charset="0"/>
                <a:sym typeface="Helvetica Neue"/>
              </a:rPr>
              <a:t> </a:t>
            </a:r>
            <a:r>
              <a:rPr lang="en-US" sz="1350" b="1" spc="-8" dirty="0">
                <a:solidFill>
                  <a:srgbClr val="181C62"/>
                </a:solidFill>
                <a:latin typeface="Arial" panose="020B0604020202020204" pitchFamily="34" charset="0"/>
                <a:cs typeface="Arial" panose="020B0604020202020204" pitchFamily="34" charset="0"/>
                <a:sym typeface="Helvetica Neue"/>
              </a:rPr>
              <a:t>countries</a:t>
            </a:r>
          </a:p>
          <a:p>
            <a:pPr algn="ctr" defTabSz="1371566" hangingPunct="0">
              <a:spcAft>
                <a:spcPts val="450"/>
              </a:spcAft>
            </a:pPr>
            <a:r>
              <a:rPr lang="en-US" sz="1350" b="1" spc="-8" dirty="0">
                <a:solidFill>
                  <a:srgbClr val="D71440"/>
                </a:solidFill>
                <a:latin typeface="Arial" panose="020B0604020202020204" pitchFamily="34" charset="0"/>
                <a:cs typeface="Arial" panose="020B0604020202020204" pitchFamily="34" charset="0"/>
              </a:rPr>
              <a:t>&gt;50,000</a:t>
            </a:r>
            <a:r>
              <a:rPr lang="en-US" sz="1350" spc="-8" dirty="0">
                <a:solidFill>
                  <a:srgbClr val="D71440"/>
                </a:solidFill>
                <a:latin typeface="Arial" panose="020B0604020202020204" pitchFamily="34" charset="0"/>
                <a:cs typeface="Arial" panose="020B0604020202020204" pitchFamily="34" charset="0"/>
              </a:rPr>
              <a:t> </a:t>
            </a:r>
            <a:r>
              <a:rPr lang="en-US" sz="1350" spc="-8" dirty="0">
                <a:latin typeface="Arial" panose="020B0604020202020204" pitchFamily="34" charset="0"/>
                <a:cs typeface="Arial" panose="020B0604020202020204" pitchFamily="34" charset="0"/>
              </a:rPr>
              <a:t>Business School alumni members in </a:t>
            </a:r>
            <a:r>
              <a:rPr lang="en-US" sz="1350" b="1" spc="-8" dirty="0">
                <a:solidFill>
                  <a:srgbClr val="181C62"/>
                </a:solidFill>
                <a:latin typeface="Arial" panose="020B0604020202020204" pitchFamily="34" charset="0"/>
                <a:cs typeface="Arial" panose="020B0604020202020204" pitchFamily="34" charset="0"/>
              </a:rPr>
              <a:t>89 countries </a:t>
            </a:r>
            <a:r>
              <a:rPr lang="en-US" sz="1350" spc="-8" dirty="0">
                <a:latin typeface="Arial" panose="020B0604020202020204" pitchFamily="34" charset="0"/>
                <a:cs typeface="Arial" panose="020B0604020202020204" pitchFamily="34" charset="0"/>
              </a:rPr>
              <a:t>over</a:t>
            </a:r>
            <a:r>
              <a:rPr lang="en-US" sz="1350" b="1" spc="-8" dirty="0">
                <a:solidFill>
                  <a:srgbClr val="002060"/>
                </a:solidFill>
                <a:latin typeface="Arial" panose="020B0604020202020204" pitchFamily="34" charset="0"/>
                <a:cs typeface="Arial" panose="020B0604020202020204" pitchFamily="34" charset="0"/>
              </a:rPr>
              <a:t> </a:t>
            </a:r>
            <a:r>
              <a:rPr lang="en-US" sz="1350" b="1" spc="-8" dirty="0">
                <a:solidFill>
                  <a:srgbClr val="181C62"/>
                </a:solidFill>
                <a:latin typeface="Arial" panose="020B0604020202020204" pitchFamily="34" charset="0"/>
                <a:cs typeface="Arial" panose="020B0604020202020204" pitchFamily="34" charset="0"/>
              </a:rPr>
              <a:t>6 continents</a:t>
            </a:r>
            <a:endParaRPr lang="en-US" sz="1350" b="1" spc="-8" dirty="0">
              <a:solidFill>
                <a:srgbClr val="181C62"/>
              </a:solidFill>
              <a:latin typeface="Arial" panose="020B0604020202020204" pitchFamily="34" charset="0"/>
              <a:cs typeface="Arial" panose="020B0604020202020204" pitchFamily="34" charset="0"/>
              <a:sym typeface="Helvetica Neue"/>
            </a:endParaRPr>
          </a:p>
        </p:txBody>
      </p:sp>
      <p:sp>
        <p:nvSpPr>
          <p:cNvPr id="25" name="TextBox 24"/>
          <p:cNvSpPr txBox="1"/>
          <p:nvPr/>
        </p:nvSpPr>
        <p:spPr>
          <a:xfrm>
            <a:off x="3314702" y="2743201"/>
            <a:ext cx="1328471" cy="1177243"/>
          </a:xfrm>
          <a:prstGeom prst="rect">
            <a:avLst/>
          </a:prstGeom>
          <a:noFill/>
        </p:spPr>
        <p:txBody>
          <a:bodyPr wrap="square" lIns="68579" tIns="34289" rIns="68579" bIns="34289" rtlCol="0">
            <a:spAutoFit/>
          </a:bodyPr>
          <a:lstStyle/>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Cambodia</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China</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Europe Gulf Cooperation Council</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India</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Indonesia</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Malaysia</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Myanmar</a:t>
            </a:r>
          </a:p>
        </p:txBody>
      </p:sp>
      <p:sp>
        <p:nvSpPr>
          <p:cNvPr id="26" name="TextBox 25"/>
          <p:cNvSpPr txBox="1"/>
          <p:nvPr/>
        </p:nvSpPr>
        <p:spPr>
          <a:xfrm>
            <a:off x="4631299" y="2743201"/>
            <a:ext cx="1544010" cy="1177243"/>
          </a:xfrm>
          <a:prstGeom prst="rect">
            <a:avLst/>
          </a:prstGeom>
          <a:noFill/>
        </p:spPr>
        <p:txBody>
          <a:bodyPr wrap="none" lIns="68579" tIns="34289" rIns="68579" bIns="34289" rtlCol="0">
            <a:spAutoFit/>
          </a:bodyPr>
          <a:lstStyle/>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Myanmar</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Philippines</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Singapore</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Taiwan</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Thailand</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United Kingdom</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United States of America</a:t>
            </a:r>
          </a:p>
          <a:p>
            <a:pPr marL="128585" indent="-128585">
              <a:buFont typeface="Wingdings" panose="05000000000000000000" pitchFamily="2" charset="2"/>
              <a:buChar char="§"/>
            </a:pPr>
            <a:r>
              <a:rPr lang="en-US" sz="900" dirty="0">
                <a:latin typeface="Arial" panose="020B0604020202020204" pitchFamily="34" charset="0"/>
                <a:cs typeface="Arial" panose="020B0604020202020204" pitchFamily="34" charset="0"/>
              </a:rPr>
              <a:t>Vietnam</a:t>
            </a:r>
          </a:p>
        </p:txBody>
      </p:sp>
      <p:sp>
        <p:nvSpPr>
          <p:cNvPr id="27" name="TextBox 26"/>
          <p:cNvSpPr txBox="1"/>
          <p:nvPr/>
        </p:nvSpPr>
        <p:spPr>
          <a:xfrm>
            <a:off x="3662561" y="2514601"/>
            <a:ext cx="1669366" cy="230830"/>
          </a:xfrm>
          <a:prstGeom prst="rect">
            <a:avLst/>
          </a:prstGeom>
          <a:noFill/>
        </p:spPr>
        <p:txBody>
          <a:bodyPr wrap="none" lIns="68579" tIns="34289" rIns="68579" bIns="34289" rtlCol="0">
            <a:spAutoFit/>
          </a:bodyPr>
          <a:lstStyle/>
          <a:p>
            <a:pPr algn="ctr"/>
            <a:r>
              <a:rPr lang="en-US" sz="1050" b="1" dirty="0">
                <a:latin typeface="Arial" panose="020B0604020202020204" pitchFamily="34" charset="0"/>
                <a:cs typeface="Arial" panose="020B0604020202020204" pitchFamily="34" charset="0"/>
              </a:rPr>
              <a:t>Alumni Associations in:</a:t>
            </a:r>
          </a:p>
        </p:txBody>
      </p:sp>
    </p:spTree>
    <p:extLst>
      <p:ext uri="{BB962C8B-B14F-4D97-AF65-F5344CB8AC3E}">
        <p14:creationId xmlns:p14="http://schemas.microsoft.com/office/powerpoint/2010/main" val="2109526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44769" y="-95250"/>
            <a:ext cx="7570696"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algn="ctr"/>
            <a:r>
              <a:rPr lang="en-US" sz="2400" b="1" dirty="0">
                <a:solidFill>
                  <a:srgbClr val="181C62"/>
                </a:solidFill>
              </a:rPr>
              <a:t>Some of our MSBA Industry Partners</a:t>
            </a:r>
          </a:p>
        </p:txBody>
      </p:sp>
      <p:pic>
        <p:nvPicPr>
          <p:cNvPr id="5" name="Picture 4">
            <a:extLst>
              <a:ext uri="{FF2B5EF4-FFF2-40B4-BE49-F238E27FC236}">
                <a16:creationId xmlns:a16="http://schemas.microsoft.com/office/drawing/2014/main" id="{F3C9A1F1-B398-48C2-AC8D-EBDFB3A84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879" y="3818668"/>
            <a:ext cx="1285365" cy="856910"/>
          </a:xfrm>
          <a:prstGeom prst="rect">
            <a:avLst/>
          </a:prstGeom>
        </p:spPr>
      </p:pic>
      <p:pic>
        <p:nvPicPr>
          <p:cNvPr id="6" name="Picture 5">
            <a:extLst>
              <a:ext uri="{FF2B5EF4-FFF2-40B4-BE49-F238E27FC236}">
                <a16:creationId xmlns:a16="http://schemas.microsoft.com/office/drawing/2014/main" id="{C0A4F8FB-FABE-4E65-9A4A-F8EE2EF20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49" y="2844133"/>
            <a:ext cx="2078935" cy="1044639"/>
          </a:xfrm>
          <a:prstGeom prst="rect">
            <a:avLst/>
          </a:prstGeom>
        </p:spPr>
      </p:pic>
      <p:pic>
        <p:nvPicPr>
          <p:cNvPr id="11" name="Picture 10">
            <a:extLst>
              <a:ext uri="{FF2B5EF4-FFF2-40B4-BE49-F238E27FC236}">
                <a16:creationId xmlns:a16="http://schemas.microsoft.com/office/drawing/2014/main" id="{E3232848-72AE-45B5-BA7C-197F59C8727B}"/>
              </a:ext>
            </a:extLst>
          </p:cNvPr>
          <p:cNvPicPr>
            <a:picLocks noChangeAspect="1"/>
          </p:cNvPicPr>
          <p:nvPr/>
        </p:nvPicPr>
        <p:blipFill>
          <a:blip r:embed="rId5"/>
          <a:stretch>
            <a:fillRect/>
          </a:stretch>
        </p:blipFill>
        <p:spPr>
          <a:xfrm>
            <a:off x="6581890" y="2989709"/>
            <a:ext cx="1831516" cy="692463"/>
          </a:xfrm>
          <a:prstGeom prst="rect">
            <a:avLst/>
          </a:prstGeom>
        </p:spPr>
      </p:pic>
      <p:pic>
        <p:nvPicPr>
          <p:cNvPr id="13" name="Picture 12">
            <a:extLst>
              <a:ext uri="{FF2B5EF4-FFF2-40B4-BE49-F238E27FC236}">
                <a16:creationId xmlns:a16="http://schemas.microsoft.com/office/drawing/2014/main" id="{C7A9A4D6-38A8-4B43-86A4-A062A1D5DA8D}"/>
              </a:ext>
            </a:extLst>
          </p:cNvPr>
          <p:cNvPicPr>
            <a:picLocks noChangeAspect="1"/>
          </p:cNvPicPr>
          <p:nvPr/>
        </p:nvPicPr>
        <p:blipFill>
          <a:blip r:embed="rId6"/>
          <a:stretch>
            <a:fillRect/>
          </a:stretch>
        </p:blipFill>
        <p:spPr>
          <a:xfrm>
            <a:off x="3488543" y="2743797"/>
            <a:ext cx="1857725" cy="1044971"/>
          </a:xfrm>
          <a:prstGeom prst="rect">
            <a:avLst/>
          </a:prstGeom>
        </p:spPr>
      </p:pic>
      <p:pic>
        <p:nvPicPr>
          <p:cNvPr id="35" name="Picture 34">
            <a:extLst>
              <a:ext uri="{FF2B5EF4-FFF2-40B4-BE49-F238E27FC236}">
                <a16:creationId xmlns:a16="http://schemas.microsoft.com/office/drawing/2014/main" id="{C4E19911-CA0C-4F8B-833C-43F81BB5986F}"/>
              </a:ext>
            </a:extLst>
          </p:cNvPr>
          <p:cNvPicPr>
            <a:picLocks noChangeAspect="1"/>
          </p:cNvPicPr>
          <p:nvPr/>
        </p:nvPicPr>
        <p:blipFill>
          <a:blip r:embed="rId7"/>
          <a:stretch>
            <a:fillRect/>
          </a:stretch>
        </p:blipFill>
        <p:spPr>
          <a:xfrm>
            <a:off x="5037666" y="3888771"/>
            <a:ext cx="1926082" cy="605203"/>
          </a:xfrm>
          <a:prstGeom prst="rect">
            <a:avLst/>
          </a:prstGeom>
        </p:spPr>
      </p:pic>
      <p:pic>
        <p:nvPicPr>
          <p:cNvPr id="37" name="Picture 36">
            <a:extLst>
              <a:ext uri="{FF2B5EF4-FFF2-40B4-BE49-F238E27FC236}">
                <a16:creationId xmlns:a16="http://schemas.microsoft.com/office/drawing/2014/main" id="{9E7F6708-2741-43BB-B0A9-3080D7A00F31}"/>
              </a:ext>
            </a:extLst>
          </p:cNvPr>
          <p:cNvPicPr>
            <a:picLocks noChangeAspect="1"/>
          </p:cNvPicPr>
          <p:nvPr/>
        </p:nvPicPr>
        <p:blipFill>
          <a:blip r:embed="rId8"/>
          <a:stretch>
            <a:fillRect/>
          </a:stretch>
        </p:blipFill>
        <p:spPr>
          <a:xfrm>
            <a:off x="3488543" y="873396"/>
            <a:ext cx="1763028" cy="916310"/>
          </a:xfrm>
          <a:prstGeom prst="rect">
            <a:avLst/>
          </a:prstGeom>
        </p:spPr>
      </p:pic>
      <p:pic>
        <p:nvPicPr>
          <p:cNvPr id="39" name="Picture 38">
            <a:extLst>
              <a:ext uri="{FF2B5EF4-FFF2-40B4-BE49-F238E27FC236}">
                <a16:creationId xmlns:a16="http://schemas.microsoft.com/office/drawing/2014/main" id="{1535818E-18BA-41BA-B44A-7A2169A0C8F7}"/>
              </a:ext>
            </a:extLst>
          </p:cNvPr>
          <p:cNvPicPr>
            <a:picLocks noChangeAspect="1"/>
          </p:cNvPicPr>
          <p:nvPr/>
        </p:nvPicPr>
        <p:blipFill>
          <a:blip r:embed="rId9"/>
          <a:stretch>
            <a:fillRect/>
          </a:stretch>
        </p:blipFill>
        <p:spPr>
          <a:xfrm>
            <a:off x="6263231" y="1033913"/>
            <a:ext cx="1762331" cy="595277"/>
          </a:xfrm>
          <a:prstGeom prst="rect">
            <a:avLst/>
          </a:prstGeom>
        </p:spPr>
      </p:pic>
      <p:pic>
        <p:nvPicPr>
          <p:cNvPr id="41" name="Picture 40">
            <a:extLst>
              <a:ext uri="{FF2B5EF4-FFF2-40B4-BE49-F238E27FC236}">
                <a16:creationId xmlns:a16="http://schemas.microsoft.com/office/drawing/2014/main" id="{407EB3DE-85C8-4440-92CE-6AFCD109EAB2}"/>
              </a:ext>
            </a:extLst>
          </p:cNvPr>
          <p:cNvPicPr>
            <a:picLocks noChangeAspect="1"/>
          </p:cNvPicPr>
          <p:nvPr/>
        </p:nvPicPr>
        <p:blipFill>
          <a:blip r:embed="rId10"/>
          <a:stretch>
            <a:fillRect/>
          </a:stretch>
        </p:blipFill>
        <p:spPr>
          <a:xfrm>
            <a:off x="1808776" y="2039731"/>
            <a:ext cx="1821572" cy="482181"/>
          </a:xfrm>
          <a:prstGeom prst="rect">
            <a:avLst/>
          </a:prstGeom>
        </p:spPr>
      </p:pic>
      <p:pic>
        <p:nvPicPr>
          <p:cNvPr id="43" name="Picture 42">
            <a:extLst>
              <a:ext uri="{FF2B5EF4-FFF2-40B4-BE49-F238E27FC236}">
                <a16:creationId xmlns:a16="http://schemas.microsoft.com/office/drawing/2014/main" id="{F5647C29-FE8E-4187-BE1B-B24AB4E79A5E}"/>
              </a:ext>
            </a:extLst>
          </p:cNvPr>
          <p:cNvPicPr>
            <a:picLocks noChangeAspect="1"/>
          </p:cNvPicPr>
          <p:nvPr/>
        </p:nvPicPr>
        <p:blipFill>
          <a:blip r:embed="rId11"/>
          <a:stretch>
            <a:fillRect/>
          </a:stretch>
        </p:blipFill>
        <p:spPr>
          <a:xfrm>
            <a:off x="1003198" y="889792"/>
            <a:ext cx="1611156" cy="1044640"/>
          </a:xfrm>
          <a:prstGeom prst="rect">
            <a:avLst/>
          </a:prstGeom>
        </p:spPr>
      </p:pic>
      <p:pic>
        <p:nvPicPr>
          <p:cNvPr id="45" name="Picture 44">
            <a:extLst>
              <a:ext uri="{FF2B5EF4-FFF2-40B4-BE49-F238E27FC236}">
                <a16:creationId xmlns:a16="http://schemas.microsoft.com/office/drawing/2014/main" id="{0CE6F3EE-4049-4E25-A124-88DFE733DF72}"/>
              </a:ext>
            </a:extLst>
          </p:cNvPr>
          <p:cNvPicPr>
            <a:picLocks noChangeAspect="1"/>
          </p:cNvPicPr>
          <p:nvPr/>
        </p:nvPicPr>
        <p:blipFill>
          <a:blip r:embed="rId12"/>
          <a:stretch>
            <a:fillRect/>
          </a:stretch>
        </p:blipFill>
        <p:spPr>
          <a:xfrm>
            <a:off x="4666191" y="1979154"/>
            <a:ext cx="2669033" cy="692463"/>
          </a:xfrm>
          <a:prstGeom prst="rect">
            <a:avLst/>
          </a:prstGeom>
        </p:spPr>
      </p:pic>
    </p:spTree>
    <p:extLst>
      <p:ext uri="{BB962C8B-B14F-4D97-AF65-F5344CB8AC3E}">
        <p14:creationId xmlns:p14="http://schemas.microsoft.com/office/powerpoint/2010/main" val="3696438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3957" y="0"/>
            <a:ext cx="5620043" cy="5143500"/>
          </a:xfrm>
          <a:prstGeom prst="rect">
            <a:avLst/>
          </a:prstGeom>
          <a:solidFill>
            <a:srgbClr val="181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038600" y="1962150"/>
            <a:ext cx="3810000" cy="990600"/>
          </a:xfrm>
        </p:spPr>
        <p:txBody>
          <a:bodyPr>
            <a:normAutofit/>
          </a:bodyPr>
          <a:lstStyle/>
          <a:p>
            <a:pPr marL="0" indent="0">
              <a:buNone/>
            </a:pPr>
            <a:r>
              <a:rPr lang="en-US" sz="2800" b="1" dirty="0">
                <a:solidFill>
                  <a:schemeClr val="bg1"/>
                </a:solidFill>
                <a:latin typeface="Arial" panose="020B0604020202020204" pitchFamily="34" charset="0"/>
                <a:cs typeface="Arial" panose="020B0604020202020204" pitchFamily="34" charset="0"/>
              </a:rPr>
              <a:t>Class Profile</a:t>
            </a:r>
          </a:p>
        </p:txBody>
      </p:sp>
      <p:cxnSp>
        <p:nvCxnSpPr>
          <p:cNvPr id="7" name="Straight Connector 6"/>
          <p:cNvCxnSpPr/>
          <p:nvPr/>
        </p:nvCxnSpPr>
        <p:spPr>
          <a:xfrm>
            <a:off x="4114800" y="3028950"/>
            <a:ext cx="4648200" cy="0"/>
          </a:xfrm>
          <a:prstGeom prst="line">
            <a:avLst/>
          </a:prstGeom>
          <a:ln w="19050">
            <a:solidFill>
              <a:srgbClr val="D71440"/>
            </a:solidFill>
          </a:ln>
        </p:spPr>
        <p:style>
          <a:lnRef idx="1">
            <a:schemeClr val="accent1"/>
          </a:lnRef>
          <a:fillRef idx="0">
            <a:schemeClr val="accent1"/>
          </a:fillRef>
          <a:effectRef idx="0">
            <a:schemeClr val="accent1"/>
          </a:effectRef>
          <a:fontRef idx="minor">
            <a:schemeClr val="tx1"/>
          </a:fontRef>
        </p:style>
      </p:cxnSp>
      <p:pic>
        <p:nvPicPr>
          <p:cNvPr id="2050" name="Picture 2" descr="D:\Pictures\MSc Accountancy\Orientation\218_MSAC.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912" b="-537"/>
          <a:stretch/>
        </p:blipFill>
        <p:spPr bwMode="auto">
          <a:xfrm>
            <a:off x="-460858" y="-36575"/>
            <a:ext cx="4027417" cy="521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958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3430725" cy="5143500"/>
          </a:xfrm>
          <a:prstGeom prst="rect">
            <a:avLst/>
          </a:prstGeom>
        </p:spPr>
      </p:pic>
      <p:sp>
        <p:nvSpPr>
          <p:cNvPr id="7" name="TextBox 6"/>
          <p:cNvSpPr txBox="1"/>
          <p:nvPr/>
        </p:nvSpPr>
        <p:spPr>
          <a:xfrm>
            <a:off x="4733960" y="1544182"/>
            <a:ext cx="1183321" cy="707878"/>
          </a:xfrm>
          <a:prstGeom prst="rect">
            <a:avLst/>
          </a:prstGeom>
          <a:noFill/>
        </p:spPr>
        <p:txBody>
          <a:bodyPr wrap="none" lIns="91432" tIns="45716" rIns="91432" bIns="45716" rtlCol="0">
            <a:spAutoFit/>
          </a:bodyPr>
          <a:lstStyle/>
          <a:p>
            <a:r>
              <a:rPr lang="en-US" sz="4000" dirty="0">
                <a:solidFill>
                  <a:srgbClr val="D71440"/>
                </a:solidFill>
                <a:latin typeface="Arial" panose="020B0604020202020204" pitchFamily="34" charset="0"/>
                <a:ea typeface="Arial Unicode MS" panose="020B0604020202020204" pitchFamily="34" charset="-128"/>
                <a:cs typeface="Arial" panose="020B0604020202020204" pitchFamily="34" charset="0"/>
              </a:rPr>
              <a:t>22.6</a:t>
            </a:r>
          </a:p>
        </p:txBody>
      </p:sp>
      <p:sp>
        <p:nvSpPr>
          <p:cNvPr id="8" name="TextBox 7"/>
          <p:cNvSpPr txBox="1"/>
          <p:nvPr/>
        </p:nvSpPr>
        <p:spPr>
          <a:xfrm>
            <a:off x="4733956" y="2134912"/>
            <a:ext cx="1059906" cy="276999"/>
          </a:xfrm>
          <a:prstGeom prst="rect">
            <a:avLst/>
          </a:prstGeom>
          <a:noFill/>
        </p:spPr>
        <p:txBody>
          <a:bodyPr wrap="none" lIns="91432" tIns="45716" rIns="91432" bIns="45716" rtlCol="0">
            <a:spAutoFit/>
          </a:bodyPr>
          <a:lstStyle/>
          <a:p>
            <a:r>
              <a:rPr lang="en-US" sz="1200" dirty="0">
                <a:latin typeface="Arial" panose="020B0604020202020204" pitchFamily="34" charset="0"/>
                <a:cs typeface="Arial" panose="020B0604020202020204" pitchFamily="34" charset="0"/>
              </a:rPr>
              <a:t>Average Age</a:t>
            </a:r>
          </a:p>
        </p:txBody>
      </p:sp>
      <p:sp>
        <p:nvSpPr>
          <p:cNvPr id="17" name="TextBox 16"/>
          <p:cNvSpPr txBox="1"/>
          <p:nvPr/>
        </p:nvSpPr>
        <p:spPr>
          <a:xfrm>
            <a:off x="6245995" y="1544182"/>
            <a:ext cx="897987" cy="707878"/>
          </a:xfrm>
          <a:prstGeom prst="rect">
            <a:avLst/>
          </a:prstGeom>
          <a:noFill/>
        </p:spPr>
        <p:txBody>
          <a:bodyPr wrap="none" lIns="91432" tIns="45716" rIns="91432" bIns="45716" rtlCol="0">
            <a:spAutoFit/>
          </a:bodyPr>
          <a:lstStyle/>
          <a:p>
            <a:r>
              <a:rPr lang="en-US" sz="4000" dirty="0">
                <a:solidFill>
                  <a:srgbClr val="D71440"/>
                </a:solidFill>
                <a:latin typeface="Arial" panose="020B0604020202020204" pitchFamily="34" charset="0"/>
                <a:ea typeface="Arial Unicode MS" panose="020B0604020202020204" pitchFamily="34" charset="-128"/>
                <a:cs typeface="Arial" panose="020B0604020202020204" pitchFamily="34" charset="0"/>
              </a:rPr>
              <a:t>3.1</a:t>
            </a:r>
          </a:p>
        </p:txBody>
      </p:sp>
      <p:sp>
        <p:nvSpPr>
          <p:cNvPr id="18" name="TextBox 17"/>
          <p:cNvSpPr txBox="1"/>
          <p:nvPr/>
        </p:nvSpPr>
        <p:spPr>
          <a:xfrm>
            <a:off x="6245995" y="2134912"/>
            <a:ext cx="1839013" cy="276991"/>
          </a:xfrm>
          <a:prstGeom prst="rect">
            <a:avLst/>
          </a:prstGeom>
          <a:noFill/>
        </p:spPr>
        <p:txBody>
          <a:bodyPr wrap="none" lIns="91432" tIns="45716" rIns="91432" bIns="45716" rtlCol="0">
            <a:spAutoFit/>
          </a:bodyPr>
          <a:lstStyle/>
          <a:p>
            <a:r>
              <a:rPr lang="en-US" sz="1200" dirty="0">
                <a:latin typeface="Arial" panose="020B0604020202020204" pitchFamily="34" charset="0"/>
                <a:cs typeface="Arial" panose="020B0604020202020204" pitchFamily="34" charset="0"/>
              </a:rPr>
              <a:t>Avg. Years of Work Exp.</a:t>
            </a:r>
          </a:p>
        </p:txBody>
      </p:sp>
      <p:sp>
        <p:nvSpPr>
          <p:cNvPr id="19" name="TextBox 18"/>
          <p:cNvSpPr txBox="1"/>
          <p:nvPr/>
        </p:nvSpPr>
        <p:spPr>
          <a:xfrm>
            <a:off x="4733960" y="2618423"/>
            <a:ext cx="469984" cy="707878"/>
          </a:xfrm>
          <a:prstGeom prst="rect">
            <a:avLst/>
          </a:prstGeom>
          <a:noFill/>
        </p:spPr>
        <p:txBody>
          <a:bodyPr wrap="none" lIns="91432" tIns="45716" rIns="91432" bIns="45716" rtlCol="0">
            <a:spAutoFit/>
          </a:bodyPr>
          <a:lstStyle/>
          <a:p>
            <a:r>
              <a:rPr lang="en-US" sz="4000" dirty="0">
                <a:solidFill>
                  <a:srgbClr val="D71440"/>
                </a:solidFill>
                <a:latin typeface="Arial" panose="020B0604020202020204" pitchFamily="34" charset="0"/>
                <a:ea typeface="Arial Unicode MS" panose="020B0604020202020204" pitchFamily="34" charset="-128"/>
                <a:cs typeface="Arial" panose="020B0604020202020204" pitchFamily="34" charset="0"/>
              </a:rPr>
              <a:t>6</a:t>
            </a:r>
          </a:p>
        </p:txBody>
      </p:sp>
      <p:sp>
        <p:nvSpPr>
          <p:cNvPr id="20" name="TextBox 19"/>
          <p:cNvSpPr txBox="1"/>
          <p:nvPr/>
        </p:nvSpPr>
        <p:spPr>
          <a:xfrm>
            <a:off x="4733956" y="3209152"/>
            <a:ext cx="1010197" cy="276991"/>
          </a:xfrm>
          <a:prstGeom prst="rect">
            <a:avLst/>
          </a:prstGeom>
          <a:noFill/>
        </p:spPr>
        <p:txBody>
          <a:bodyPr wrap="none" lIns="91432" tIns="45716" rIns="91432" bIns="45716" rtlCol="0">
            <a:spAutoFit/>
          </a:bodyPr>
          <a:lstStyle/>
          <a:p>
            <a:r>
              <a:rPr lang="en-US" sz="1200" dirty="0">
                <a:latin typeface="Arial" panose="020B0604020202020204" pitchFamily="34" charset="0"/>
                <a:cs typeface="Arial" panose="020B0604020202020204" pitchFamily="34" charset="0"/>
              </a:rPr>
              <a:t>Citizenships</a:t>
            </a:r>
          </a:p>
        </p:txBody>
      </p:sp>
      <p:cxnSp>
        <p:nvCxnSpPr>
          <p:cNvPr id="24" name="Straight Connector 23"/>
          <p:cNvCxnSpPr/>
          <p:nvPr/>
        </p:nvCxnSpPr>
        <p:spPr>
          <a:xfrm>
            <a:off x="4810156" y="142875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271744" y="1428750"/>
            <a:ext cx="12816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23944" y="2564309"/>
            <a:ext cx="12816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71744" y="2564309"/>
            <a:ext cx="12972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823944" y="3638550"/>
            <a:ext cx="272941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268357" y="2600182"/>
            <a:ext cx="755319" cy="707878"/>
          </a:xfrm>
          <a:prstGeom prst="rect">
            <a:avLst/>
          </a:prstGeom>
          <a:noFill/>
        </p:spPr>
        <p:txBody>
          <a:bodyPr wrap="none" lIns="91432" tIns="45716" rIns="91432" bIns="45716" rtlCol="0">
            <a:spAutoFit/>
          </a:bodyPr>
          <a:lstStyle/>
          <a:p>
            <a:r>
              <a:rPr lang="en-US" sz="4000" dirty="0">
                <a:solidFill>
                  <a:srgbClr val="D71440"/>
                </a:solidFill>
                <a:latin typeface="Arial" panose="020B0604020202020204" pitchFamily="34" charset="0"/>
                <a:ea typeface="Arial Unicode MS" panose="020B0604020202020204" pitchFamily="34" charset="-128"/>
                <a:cs typeface="Arial" panose="020B0604020202020204" pitchFamily="34" charset="0"/>
              </a:rPr>
              <a:t>80</a:t>
            </a:r>
          </a:p>
        </p:txBody>
      </p:sp>
      <p:sp>
        <p:nvSpPr>
          <p:cNvPr id="32" name="TextBox 31"/>
          <p:cNvSpPr txBox="1"/>
          <p:nvPr/>
        </p:nvSpPr>
        <p:spPr>
          <a:xfrm>
            <a:off x="6268361" y="3190912"/>
            <a:ext cx="909223" cy="276999"/>
          </a:xfrm>
          <a:prstGeom prst="rect">
            <a:avLst/>
          </a:prstGeom>
          <a:noFill/>
        </p:spPr>
        <p:txBody>
          <a:bodyPr wrap="none" lIns="91432" tIns="45716" rIns="91432" bIns="45716" rtlCol="0">
            <a:spAutoFit/>
          </a:bodyPr>
          <a:lstStyle/>
          <a:p>
            <a:r>
              <a:rPr lang="en-US" sz="1200" dirty="0">
                <a:latin typeface="Arial" panose="020B0604020202020204" pitchFamily="34" charset="0"/>
                <a:cs typeface="Arial" panose="020B0604020202020204" pitchFamily="34" charset="0"/>
              </a:rPr>
              <a:t>Class Size</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56917"/>
            <a:ext cx="9144000" cy="286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itle 1"/>
          <p:cNvSpPr txBox="1">
            <a:spLocks/>
          </p:cNvSpPr>
          <p:nvPr/>
        </p:nvSpPr>
        <p:spPr>
          <a:xfrm>
            <a:off x="4733956" y="257366"/>
            <a:ext cx="3706486"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2400" b="1" dirty="0">
                <a:solidFill>
                  <a:srgbClr val="181C62"/>
                </a:solidFill>
              </a:rPr>
              <a:t>Class Profile</a:t>
            </a:r>
          </a:p>
          <a:p>
            <a:r>
              <a:rPr lang="en-US" sz="2400" b="1" dirty="0">
                <a:solidFill>
                  <a:srgbClr val="181C62"/>
                </a:solidFill>
              </a:rPr>
              <a:t>2020/21</a:t>
            </a:r>
          </a:p>
        </p:txBody>
      </p:sp>
    </p:spTree>
    <p:extLst>
      <p:ext uri="{BB962C8B-B14F-4D97-AF65-F5344CB8AC3E}">
        <p14:creationId xmlns:p14="http://schemas.microsoft.com/office/powerpoint/2010/main" val="3347446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09481" y="0"/>
            <a:ext cx="5634519" cy="5143500"/>
          </a:xfrm>
          <a:prstGeom prst="rect">
            <a:avLst/>
          </a:prstGeom>
          <a:solidFill>
            <a:srgbClr val="181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hutterstock_79098160.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9672"/>
            <a:ext cx="3509481" cy="5153172"/>
          </a:xfrm>
          <a:prstGeom prst="rect">
            <a:avLst/>
          </a:prstGeom>
          <a:ln w="3175">
            <a:miter lim="400000"/>
          </a:ln>
        </p:spPr>
      </p:pic>
      <p:sp>
        <p:nvSpPr>
          <p:cNvPr id="3" name="Content Placeholder 2"/>
          <p:cNvSpPr>
            <a:spLocks noGrp="1"/>
          </p:cNvSpPr>
          <p:nvPr>
            <p:ph idx="1"/>
          </p:nvPr>
        </p:nvSpPr>
        <p:spPr>
          <a:xfrm>
            <a:off x="4038600" y="1962150"/>
            <a:ext cx="3352800" cy="1219200"/>
          </a:xfrm>
        </p:spPr>
        <p:txBody>
          <a:bodyPr>
            <a:normAutofit/>
          </a:bodyPr>
          <a:lstStyle/>
          <a:p>
            <a:pPr marL="0" indent="0">
              <a:buNone/>
            </a:pPr>
            <a:r>
              <a:rPr lang="en-US" sz="2800" b="1" dirty="0">
                <a:solidFill>
                  <a:schemeClr val="bg1"/>
                </a:solidFill>
                <a:latin typeface="Arial" panose="020B0604020202020204" pitchFamily="34" charset="0"/>
                <a:cs typeface="Arial" panose="020B0604020202020204" pitchFamily="34" charset="0"/>
              </a:rPr>
              <a:t>Tuition &amp; </a:t>
            </a:r>
          </a:p>
          <a:p>
            <a:pPr marL="0" indent="0">
              <a:buNone/>
            </a:pPr>
            <a:r>
              <a:rPr lang="en-US" sz="2800" b="1" dirty="0">
                <a:solidFill>
                  <a:schemeClr val="bg1"/>
                </a:solidFill>
                <a:latin typeface="Arial" panose="020B0604020202020204" pitchFamily="34" charset="0"/>
                <a:cs typeface="Arial" panose="020B0604020202020204" pitchFamily="34" charset="0"/>
              </a:rPr>
              <a:t>Admissions</a:t>
            </a:r>
          </a:p>
        </p:txBody>
      </p:sp>
      <p:cxnSp>
        <p:nvCxnSpPr>
          <p:cNvPr id="6" name="Straight Connector 5"/>
          <p:cNvCxnSpPr/>
          <p:nvPr/>
        </p:nvCxnSpPr>
        <p:spPr>
          <a:xfrm>
            <a:off x="4114800" y="3028950"/>
            <a:ext cx="4648200" cy="0"/>
          </a:xfrm>
          <a:prstGeom prst="line">
            <a:avLst/>
          </a:prstGeom>
          <a:ln w="19050">
            <a:solidFill>
              <a:srgbClr val="D714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468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851" y="371475"/>
            <a:ext cx="5035750" cy="642938"/>
          </a:xfrm>
        </p:spPr>
        <p:txBody>
          <a:bodyPr>
            <a:normAutofit/>
          </a:bodyPr>
          <a:lstStyle/>
          <a:p>
            <a:r>
              <a:rPr lang="en-US" sz="1800" b="1" dirty="0">
                <a:solidFill>
                  <a:srgbClr val="181C62"/>
                </a:solidFill>
                <a:latin typeface="Arial" panose="020B0604020202020204" pitchFamily="34" charset="0"/>
                <a:cs typeface="Arial" panose="020B0604020202020204" pitchFamily="34" charset="0"/>
              </a:rPr>
              <a:t>Admissions Requirements &amp; Tuition Fee</a:t>
            </a:r>
          </a:p>
        </p:txBody>
      </p:sp>
      <p:sp>
        <p:nvSpPr>
          <p:cNvPr id="5" name="TextBox 4"/>
          <p:cNvSpPr txBox="1"/>
          <p:nvPr/>
        </p:nvSpPr>
        <p:spPr>
          <a:xfrm>
            <a:off x="1572440" y="1621055"/>
            <a:ext cx="1350358" cy="346243"/>
          </a:xfrm>
          <a:prstGeom prst="rect">
            <a:avLst/>
          </a:prstGeom>
          <a:noFill/>
        </p:spPr>
        <p:txBody>
          <a:bodyPr wrap="none" lIns="68574" tIns="34287" rIns="68574" bIns="34287" rtlCol="0">
            <a:spAutoFit/>
          </a:bodyPr>
          <a:lstStyle/>
          <a:p>
            <a:r>
              <a:rPr lang="en-US" sz="900" b="1" dirty="0">
                <a:latin typeface="Arial" panose="020B0604020202020204" pitchFamily="34" charset="0"/>
                <a:cs typeface="Arial" panose="020B0604020202020204" pitchFamily="34" charset="0"/>
              </a:rPr>
              <a:t>Tuition Fees</a:t>
            </a:r>
          </a:p>
          <a:p>
            <a:r>
              <a:rPr lang="en-US" sz="900" b="1" dirty="0">
                <a:latin typeface="Arial" panose="020B0604020202020204" pitchFamily="34" charset="0"/>
                <a:cs typeface="Arial" panose="020B0604020202020204" pitchFamily="34" charset="0"/>
              </a:rPr>
              <a:t>(inclusive of  7% GST)</a:t>
            </a:r>
          </a:p>
        </p:txBody>
      </p:sp>
      <p:sp>
        <p:nvSpPr>
          <p:cNvPr id="6" name="TextBox 5"/>
          <p:cNvSpPr txBox="1"/>
          <p:nvPr/>
        </p:nvSpPr>
        <p:spPr>
          <a:xfrm>
            <a:off x="1572439" y="3678452"/>
            <a:ext cx="997697" cy="207743"/>
          </a:xfrm>
          <a:prstGeom prst="rect">
            <a:avLst/>
          </a:prstGeom>
          <a:noFill/>
        </p:spPr>
        <p:txBody>
          <a:bodyPr wrap="none" lIns="68574" tIns="34287" rIns="68574" bIns="34287" rtlCol="0">
            <a:spAutoFit/>
          </a:bodyPr>
          <a:lstStyle/>
          <a:p>
            <a:r>
              <a:rPr lang="en-US" sz="900" b="1" dirty="0">
                <a:latin typeface="Arial" panose="020B0604020202020204" pitchFamily="34" charset="0"/>
                <a:cs typeface="Arial" panose="020B0604020202020204" pitchFamily="34" charset="0"/>
              </a:rPr>
              <a:t>Application Fee</a:t>
            </a:r>
          </a:p>
        </p:txBody>
      </p:sp>
      <p:sp>
        <p:nvSpPr>
          <p:cNvPr id="7" name="TextBox 6"/>
          <p:cNvSpPr txBox="1"/>
          <p:nvPr/>
        </p:nvSpPr>
        <p:spPr>
          <a:xfrm>
            <a:off x="1572442" y="2968456"/>
            <a:ext cx="907929" cy="346243"/>
          </a:xfrm>
          <a:prstGeom prst="rect">
            <a:avLst/>
          </a:prstGeom>
          <a:noFill/>
        </p:spPr>
        <p:txBody>
          <a:bodyPr wrap="none" lIns="68574" tIns="34287" rIns="68574" bIns="34287" rtlCol="0">
            <a:spAutoFit/>
          </a:bodyPr>
          <a:lstStyle/>
          <a:p>
            <a:r>
              <a:rPr lang="en-US" sz="900" b="1" dirty="0">
                <a:latin typeface="Arial" panose="020B0604020202020204" pitchFamily="34" charset="0"/>
                <a:cs typeface="Arial" panose="020B0604020202020204" pitchFamily="34" charset="0"/>
              </a:rPr>
              <a:t>Admission</a:t>
            </a:r>
          </a:p>
          <a:p>
            <a:r>
              <a:rPr lang="en-US" sz="900" b="1" dirty="0">
                <a:latin typeface="Arial" panose="020B0604020202020204" pitchFamily="34" charset="0"/>
                <a:cs typeface="Arial" panose="020B0604020202020204" pitchFamily="34" charset="0"/>
              </a:rPr>
              <a:t>Requirements</a:t>
            </a:r>
          </a:p>
        </p:txBody>
      </p:sp>
      <p:sp>
        <p:nvSpPr>
          <p:cNvPr id="8" name="TextBox 7"/>
          <p:cNvSpPr txBox="1"/>
          <p:nvPr/>
        </p:nvSpPr>
        <p:spPr>
          <a:xfrm>
            <a:off x="1572443" y="2191439"/>
            <a:ext cx="766864" cy="346243"/>
          </a:xfrm>
          <a:prstGeom prst="rect">
            <a:avLst/>
          </a:prstGeom>
          <a:noFill/>
        </p:spPr>
        <p:txBody>
          <a:bodyPr wrap="none" lIns="68574" tIns="34287" rIns="68574" bIns="34287" rtlCol="0">
            <a:spAutoFit/>
          </a:bodyPr>
          <a:lstStyle/>
          <a:p>
            <a:r>
              <a:rPr lang="en-US" sz="900" b="1" dirty="0">
                <a:latin typeface="Arial" panose="020B0604020202020204" pitchFamily="34" charset="0"/>
                <a:cs typeface="Arial" panose="020B0604020202020204" pitchFamily="34" charset="0"/>
              </a:rPr>
              <a:t>Application</a:t>
            </a:r>
          </a:p>
          <a:p>
            <a:r>
              <a:rPr lang="en-US" sz="900" b="1" dirty="0">
                <a:latin typeface="Arial" panose="020B0604020202020204" pitchFamily="34" charset="0"/>
                <a:cs typeface="Arial" panose="020B0604020202020204" pitchFamily="34" charset="0"/>
              </a:rPr>
              <a:t>Deadlines</a:t>
            </a:r>
          </a:p>
        </p:txBody>
      </p:sp>
      <p:sp>
        <p:nvSpPr>
          <p:cNvPr id="10" name="TextBox 9"/>
          <p:cNvSpPr txBox="1"/>
          <p:nvPr/>
        </p:nvSpPr>
        <p:spPr>
          <a:xfrm>
            <a:off x="3600451" y="1314451"/>
            <a:ext cx="2593390" cy="253910"/>
          </a:xfrm>
          <a:prstGeom prst="rect">
            <a:avLst/>
          </a:prstGeom>
          <a:noFill/>
        </p:spPr>
        <p:txBody>
          <a:bodyPr wrap="none" lIns="68574" tIns="34287" rIns="68574" bIns="34287" rtlCol="0">
            <a:spAutoFit/>
          </a:bodyPr>
          <a:lstStyle/>
          <a:p>
            <a:r>
              <a:rPr lang="en-US" sz="1200" b="1" dirty="0">
                <a:solidFill>
                  <a:srgbClr val="D71440"/>
                </a:solidFill>
                <a:latin typeface="Arial" panose="020B0604020202020204" pitchFamily="34" charset="0"/>
                <a:cs typeface="Arial" panose="020B0604020202020204" pitchFamily="34" charset="0"/>
              </a:rPr>
              <a:t>Nanyang MSc Business Analytics</a:t>
            </a:r>
          </a:p>
        </p:txBody>
      </p:sp>
      <p:sp>
        <p:nvSpPr>
          <p:cNvPr id="12" name="TextBox 11"/>
          <p:cNvSpPr txBox="1"/>
          <p:nvPr/>
        </p:nvSpPr>
        <p:spPr>
          <a:xfrm>
            <a:off x="2571750" y="2850541"/>
            <a:ext cx="5448915" cy="623241"/>
          </a:xfrm>
          <a:prstGeom prst="rect">
            <a:avLst/>
          </a:prstGeom>
          <a:noFill/>
        </p:spPr>
        <p:txBody>
          <a:bodyPr wrap="none" lIns="68574" tIns="34287" rIns="68574" bIns="34287" rtlCol="0">
            <a:spAutoFit/>
          </a:bodyPr>
          <a:lstStyle/>
          <a:p>
            <a:pPr marL="128576" indent="-128576">
              <a:buFont typeface="Wingdings" panose="05000000000000000000" pitchFamily="2" charset="2"/>
              <a:buChar char="§"/>
            </a:pPr>
            <a:r>
              <a:rPr lang="en-US" sz="900" dirty="0">
                <a:latin typeface="Arial" panose="020B0604020202020204" pitchFamily="34" charset="0"/>
                <a:cs typeface="Arial" panose="020B0604020202020204" pitchFamily="34" charset="0"/>
              </a:rPr>
              <a:t>Bachelor’s Degree in any field. </a:t>
            </a:r>
            <a:r>
              <a:rPr lang="en-US" sz="900" b="1" dirty="0">
                <a:latin typeface="Arial" panose="020B0604020202020204" pitchFamily="34" charset="0"/>
                <a:cs typeface="Arial" panose="020B0604020202020204" pitchFamily="34" charset="0"/>
              </a:rPr>
              <a:t>Candidates from non-technical background are welcome to apply</a:t>
            </a:r>
          </a:p>
          <a:p>
            <a:pPr marL="128576" indent="-128576">
              <a:buFont typeface="Wingdings" panose="05000000000000000000" pitchFamily="2" charset="2"/>
              <a:buChar char="§"/>
            </a:pPr>
            <a:r>
              <a:rPr lang="en-US" sz="900" dirty="0">
                <a:latin typeface="Arial" panose="020B0604020202020204" pitchFamily="34" charset="0"/>
                <a:cs typeface="Arial" panose="020B0604020202020204" pitchFamily="34" charset="0"/>
              </a:rPr>
              <a:t>Competitive GMAT or GRE score</a:t>
            </a:r>
          </a:p>
          <a:p>
            <a:pPr marL="128576" indent="-128576">
              <a:buFont typeface="Wingdings" panose="05000000000000000000" pitchFamily="2" charset="2"/>
              <a:buChar char="§"/>
            </a:pPr>
            <a:r>
              <a:rPr lang="en-US" sz="900" dirty="0">
                <a:latin typeface="Arial" panose="020B0604020202020204" pitchFamily="34" charset="0"/>
                <a:cs typeface="Arial" panose="020B0604020202020204" pitchFamily="34" charset="0"/>
              </a:rPr>
              <a:t>TOEFL or IELTS score (if applicable)</a:t>
            </a:r>
          </a:p>
          <a:p>
            <a:pPr marL="128576" indent="-128576">
              <a:buFont typeface="Wingdings" panose="05000000000000000000" pitchFamily="2" charset="2"/>
              <a:buChar char="§"/>
            </a:pPr>
            <a:r>
              <a:rPr lang="en-US" sz="900" dirty="0">
                <a:latin typeface="Arial" panose="020B0604020202020204" pitchFamily="34" charset="0"/>
                <a:cs typeface="Arial" panose="020B0604020202020204" pitchFamily="34" charset="0"/>
              </a:rPr>
              <a:t>Fresh graduates are welcome to apply</a:t>
            </a:r>
          </a:p>
        </p:txBody>
      </p:sp>
      <p:cxnSp>
        <p:nvCxnSpPr>
          <p:cNvPr id="14" name="Straight Connector 13"/>
          <p:cNvCxnSpPr/>
          <p:nvPr/>
        </p:nvCxnSpPr>
        <p:spPr>
          <a:xfrm>
            <a:off x="1543050" y="3600450"/>
            <a:ext cx="6057900"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19339" y="2228852"/>
            <a:ext cx="1350358" cy="484742"/>
          </a:xfrm>
          <a:prstGeom prst="rect">
            <a:avLst/>
          </a:prstGeom>
          <a:noFill/>
        </p:spPr>
        <p:txBody>
          <a:bodyPr wrap="none" lIns="68574" tIns="34287" rIns="68574" bIns="34287" rtlCol="0">
            <a:spAutoFit/>
          </a:bodyPr>
          <a:lstStyle/>
          <a:p>
            <a:r>
              <a:rPr lang="en-US" sz="900" dirty="0">
                <a:latin typeface="Arial" panose="020B0604020202020204" pitchFamily="34" charset="0"/>
                <a:cs typeface="Arial" panose="020B0604020202020204" pitchFamily="34" charset="0"/>
              </a:rPr>
              <a:t>Round 1 – 30 Nov 2020</a:t>
            </a:r>
          </a:p>
          <a:p>
            <a:r>
              <a:rPr lang="en-US" sz="900" dirty="0">
                <a:latin typeface="Arial" panose="020B0604020202020204" pitchFamily="34" charset="0"/>
                <a:cs typeface="Arial" panose="020B0604020202020204" pitchFamily="34" charset="0"/>
              </a:rPr>
              <a:t>Round 2 – 31 Jan 2021</a:t>
            </a:r>
          </a:p>
          <a:p>
            <a:r>
              <a:rPr lang="en-US" sz="900" dirty="0">
                <a:latin typeface="Arial" panose="020B0604020202020204" pitchFamily="34" charset="0"/>
                <a:cs typeface="Arial" panose="020B0604020202020204" pitchFamily="34" charset="0"/>
              </a:rPr>
              <a:t>Round 3 – 31 Mar 2021</a:t>
            </a:r>
          </a:p>
        </p:txBody>
      </p:sp>
      <p:cxnSp>
        <p:nvCxnSpPr>
          <p:cNvPr id="17" name="Straight Connector 16"/>
          <p:cNvCxnSpPr/>
          <p:nvPr/>
        </p:nvCxnSpPr>
        <p:spPr>
          <a:xfrm>
            <a:off x="1543050" y="4000500"/>
            <a:ext cx="6057900"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46562" y="3657601"/>
            <a:ext cx="1945072" cy="253910"/>
          </a:xfrm>
          <a:prstGeom prst="rect">
            <a:avLst/>
          </a:prstGeom>
          <a:noFill/>
        </p:spPr>
        <p:txBody>
          <a:bodyPr wrap="none" lIns="68574" tIns="34287" rIns="68574" bIns="34287" rtlCol="0">
            <a:spAutoFit/>
          </a:bodyPr>
          <a:lstStyle/>
          <a:p>
            <a:pPr algn="ctr"/>
            <a:r>
              <a:rPr lang="en-US" sz="1200" dirty="0">
                <a:latin typeface="Arial" panose="020B0604020202020204" pitchFamily="34" charset="0"/>
                <a:cs typeface="Arial" panose="020B0604020202020204" pitchFamily="34" charset="0"/>
              </a:rPr>
              <a:t>SGD 100 (non-refundable)</a:t>
            </a:r>
          </a:p>
        </p:txBody>
      </p:sp>
      <p:sp>
        <p:nvSpPr>
          <p:cNvPr id="19" name="TextBox 18"/>
          <p:cNvSpPr txBox="1"/>
          <p:nvPr/>
        </p:nvSpPr>
        <p:spPr>
          <a:xfrm>
            <a:off x="4161118" y="1657350"/>
            <a:ext cx="1090671" cy="276993"/>
          </a:xfrm>
          <a:prstGeom prst="rect">
            <a:avLst/>
          </a:prstGeom>
          <a:noFill/>
        </p:spPr>
        <p:txBody>
          <a:bodyPr wrap="none" lIns="68574" tIns="34287" rIns="68574" bIns="34287" rtlCol="0">
            <a:spAutoFit/>
          </a:bodyPr>
          <a:lstStyle/>
          <a:p>
            <a:r>
              <a:rPr lang="en-US" sz="1350" b="1" dirty="0">
                <a:latin typeface="Arial" panose="020B0604020202020204" pitchFamily="34" charset="0"/>
                <a:cs typeface="Arial" panose="020B0604020202020204" pitchFamily="34" charset="0"/>
              </a:rPr>
              <a:t>SGD 52,000</a:t>
            </a:r>
          </a:p>
        </p:txBody>
      </p:sp>
      <p:cxnSp>
        <p:nvCxnSpPr>
          <p:cNvPr id="21" name="Straight Connector 20"/>
          <p:cNvCxnSpPr/>
          <p:nvPr/>
        </p:nvCxnSpPr>
        <p:spPr>
          <a:xfrm>
            <a:off x="1543050" y="2057400"/>
            <a:ext cx="60579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543050" y="1563901"/>
            <a:ext cx="60579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43050" y="2743200"/>
            <a:ext cx="6057900"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77777" y="4053187"/>
            <a:ext cx="939989" cy="207743"/>
          </a:xfrm>
          <a:prstGeom prst="rect">
            <a:avLst/>
          </a:prstGeom>
          <a:noFill/>
        </p:spPr>
        <p:txBody>
          <a:bodyPr wrap="none" lIns="68574" tIns="34287" rIns="68574" bIns="34287" rtlCol="0">
            <a:spAutoFit/>
          </a:bodyPr>
          <a:lstStyle/>
          <a:p>
            <a:r>
              <a:rPr lang="en-US" sz="900" b="1" dirty="0">
                <a:latin typeface="Arial" panose="020B0604020202020204" pitchFamily="34" charset="0"/>
                <a:cs typeface="Arial" panose="020B0604020202020204" pitchFamily="34" charset="0"/>
              </a:rPr>
              <a:t>Enrolment Fee</a:t>
            </a:r>
          </a:p>
        </p:txBody>
      </p:sp>
      <p:sp>
        <p:nvSpPr>
          <p:cNvPr id="24" name="TextBox 23"/>
          <p:cNvSpPr txBox="1"/>
          <p:nvPr/>
        </p:nvSpPr>
        <p:spPr>
          <a:xfrm>
            <a:off x="3600450" y="4032336"/>
            <a:ext cx="4400550" cy="438576"/>
          </a:xfrm>
          <a:prstGeom prst="rect">
            <a:avLst/>
          </a:prstGeom>
          <a:noFill/>
        </p:spPr>
        <p:txBody>
          <a:bodyPr wrap="square" lIns="68574" tIns="34287" rIns="68574" bIns="34287" rtlCol="0">
            <a:spAutoFit/>
          </a:bodyPr>
          <a:lstStyle/>
          <a:p>
            <a:pPr algn="ctr"/>
            <a:r>
              <a:rPr lang="en-US" sz="1200" dirty="0">
                <a:latin typeface="Arial" panose="020B0604020202020204" pitchFamily="34" charset="0"/>
                <a:cs typeface="Arial" panose="020B0604020202020204" pitchFamily="34" charset="0"/>
              </a:rPr>
              <a:t>SGD 10,000 (non-refundable, payable upon acceptance of offer)</a:t>
            </a:r>
          </a:p>
        </p:txBody>
      </p:sp>
      <p:sp>
        <p:nvSpPr>
          <p:cNvPr id="25" name="TextBox 24"/>
          <p:cNvSpPr txBox="1"/>
          <p:nvPr/>
        </p:nvSpPr>
        <p:spPr>
          <a:xfrm>
            <a:off x="5241298" y="1690304"/>
            <a:ext cx="1863318" cy="207743"/>
          </a:xfrm>
          <a:prstGeom prst="rect">
            <a:avLst/>
          </a:prstGeom>
          <a:noFill/>
        </p:spPr>
        <p:txBody>
          <a:bodyPr wrap="none" lIns="68574" tIns="34287" rIns="68574" bIns="34287" rtlCol="0">
            <a:spAutoFit/>
          </a:bodyPr>
          <a:lstStyle/>
          <a:p>
            <a:r>
              <a:rPr lang="en-US" sz="900" dirty="0">
                <a:latin typeface="Arial" panose="020B0604020202020204" pitchFamily="34" charset="0"/>
                <a:cs typeface="Arial" panose="020B0604020202020204" pitchFamily="34" charset="0"/>
              </a:rPr>
              <a:t>(Inclusive of enrolment fee below)</a:t>
            </a:r>
          </a:p>
        </p:txBody>
      </p:sp>
    </p:spTree>
    <p:extLst>
      <p:ext uri="{BB962C8B-B14F-4D97-AF65-F5344CB8AC3E}">
        <p14:creationId xmlns:p14="http://schemas.microsoft.com/office/powerpoint/2010/main" val="2982093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6729" y="1428750"/>
            <a:ext cx="1843758" cy="276991"/>
          </a:xfrm>
          <a:prstGeom prst="rect">
            <a:avLst/>
          </a:prstGeom>
        </p:spPr>
        <p:txBody>
          <a:bodyPr wrap="none" lIns="91432" tIns="45716" rIns="91432" bIns="45716" rtlCol="0">
            <a:spAutoFit/>
          </a:bodyPr>
          <a:lstStyle/>
          <a:p>
            <a:r>
              <a:rPr lang="en-US" sz="1200" b="1" dirty="0">
                <a:solidFill>
                  <a:srgbClr val="181C62"/>
                </a:solidFill>
                <a:latin typeface="Arial" panose="020B0604020202020204" pitchFamily="34" charset="0"/>
                <a:cs typeface="Arial" panose="020B0604020202020204" pitchFamily="34" charset="0"/>
              </a:rPr>
              <a:t>NBS Merit Scholarship</a:t>
            </a:r>
          </a:p>
        </p:txBody>
      </p:sp>
      <p:sp>
        <p:nvSpPr>
          <p:cNvPr id="7" name="TextBox 6"/>
          <p:cNvSpPr txBox="1"/>
          <p:nvPr/>
        </p:nvSpPr>
        <p:spPr>
          <a:xfrm>
            <a:off x="600808" y="3781747"/>
            <a:ext cx="2342292" cy="276991"/>
          </a:xfrm>
          <a:prstGeom prst="rect">
            <a:avLst/>
          </a:prstGeom>
          <a:noFill/>
        </p:spPr>
        <p:txBody>
          <a:bodyPr wrap="none" lIns="91432" tIns="45716" rIns="91432" bIns="45716" rtlCol="0">
            <a:spAutoFit/>
          </a:bodyPr>
          <a:lstStyle/>
          <a:p>
            <a:r>
              <a:rPr lang="en-US" sz="1200" b="1" dirty="0">
                <a:solidFill>
                  <a:srgbClr val="181C62"/>
                </a:solidFill>
                <a:latin typeface="Arial" panose="020B0604020202020204" pitchFamily="34" charset="0"/>
                <a:cs typeface="Arial" panose="020B0604020202020204" pitchFamily="34" charset="0"/>
              </a:rPr>
              <a:t>Singapore Citizen/ SPR Grant</a:t>
            </a:r>
          </a:p>
        </p:txBody>
      </p:sp>
      <p:sp>
        <p:nvSpPr>
          <p:cNvPr id="8" name="TextBox 7"/>
          <p:cNvSpPr txBox="1"/>
          <p:nvPr/>
        </p:nvSpPr>
        <p:spPr>
          <a:xfrm>
            <a:off x="612600" y="3137107"/>
            <a:ext cx="1514245" cy="276991"/>
          </a:xfrm>
          <a:prstGeom prst="rect">
            <a:avLst/>
          </a:prstGeom>
          <a:noFill/>
        </p:spPr>
        <p:txBody>
          <a:bodyPr wrap="none" lIns="91432" tIns="45716" rIns="91432" bIns="45716" rtlCol="0">
            <a:spAutoFit/>
          </a:bodyPr>
          <a:lstStyle/>
          <a:p>
            <a:r>
              <a:rPr lang="en-US" sz="1200" b="1" dirty="0">
                <a:solidFill>
                  <a:srgbClr val="181C62"/>
                </a:solidFill>
                <a:latin typeface="Arial" panose="020B0604020202020204" pitchFamily="34" charset="0"/>
                <a:cs typeface="Arial" panose="020B0604020202020204" pitchFamily="34" charset="0"/>
              </a:rPr>
              <a:t>NTU Alumni Grant</a:t>
            </a:r>
          </a:p>
        </p:txBody>
      </p:sp>
      <p:cxnSp>
        <p:nvCxnSpPr>
          <p:cNvPr id="14" name="Straight Connector 13"/>
          <p:cNvCxnSpPr/>
          <p:nvPr/>
        </p:nvCxnSpPr>
        <p:spPr>
          <a:xfrm>
            <a:off x="533400" y="3591205"/>
            <a:ext cx="80772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33400" y="1885950"/>
            <a:ext cx="80772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33400" y="1227951"/>
            <a:ext cx="80772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33400" y="2927350"/>
            <a:ext cx="8077200"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844769" y="38100"/>
            <a:ext cx="7570696"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algn="ctr"/>
            <a:r>
              <a:rPr lang="en-US" sz="2400" b="1" dirty="0">
                <a:solidFill>
                  <a:srgbClr val="181C62"/>
                </a:solidFill>
              </a:rPr>
              <a:t>Scholarships &amp; Grants</a:t>
            </a:r>
          </a:p>
        </p:txBody>
      </p:sp>
      <p:sp>
        <p:nvSpPr>
          <p:cNvPr id="16" name="TextBox 15"/>
          <p:cNvSpPr txBox="1"/>
          <p:nvPr/>
        </p:nvSpPr>
        <p:spPr>
          <a:xfrm>
            <a:off x="3573245" y="1414219"/>
            <a:ext cx="4953000" cy="276991"/>
          </a:xfrm>
          <a:prstGeom prst="rect">
            <a:avLst/>
          </a:prstGeom>
          <a:noFill/>
        </p:spPr>
        <p:txBody>
          <a:bodyPr wrap="square" lIns="91432" tIns="45716" rIns="91432" bIns="45716" rtlCol="0">
            <a:spAutoFit/>
          </a:bodyPr>
          <a:lstStyle/>
          <a:p>
            <a:r>
              <a:rPr lang="en-US" sz="1200" dirty="0">
                <a:latin typeface="Arial" panose="020B0604020202020204" pitchFamily="34" charset="0"/>
                <a:cs typeface="Arial" panose="020B0604020202020204" pitchFamily="34" charset="0"/>
              </a:rPr>
              <a:t>Scholarship amount will be determined by the Scholarship Committee</a:t>
            </a:r>
          </a:p>
        </p:txBody>
      </p:sp>
      <p:sp>
        <p:nvSpPr>
          <p:cNvPr id="19" name="TextBox 18"/>
          <p:cNvSpPr txBox="1"/>
          <p:nvPr/>
        </p:nvSpPr>
        <p:spPr>
          <a:xfrm>
            <a:off x="3573245" y="3137107"/>
            <a:ext cx="4953000" cy="276991"/>
          </a:xfrm>
          <a:prstGeom prst="rect">
            <a:avLst/>
          </a:prstGeom>
          <a:noFill/>
        </p:spPr>
        <p:txBody>
          <a:bodyPr wrap="square" lIns="91432" tIns="45716" rIns="91432" bIns="45716" rtlCol="0">
            <a:spAutoFit/>
          </a:bodyPr>
          <a:lstStyle/>
          <a:p>
            <a:r>
              <a:rPr lang="en-US" sz="1200" dirty="0">
                <a:latin typeface="Arial" panose="020B0604020202020204" pitchFamily="34" charset="0"/>
                <a:cs typeface="Arial" panose="020B0604020202020204" pitchFamily="34" charset="0"/>
              </a:rPr>
              <a:t>10% of tuition fee</a:t>
            </a:r>
          </a:p>
        </p:txBody>
      </p:sp>
      <p:sp>
        <p:nvSpPr>
          <p:cNvPr id="20" name="TextBox 19"/>
          <p:cNvSpPr txBox="1"/>
          <p:nvPr/>
        </p:nvSpPr>
        <p:spPr>
          <a:xfrm>
            <a:off x="3566540" y="3784813"/>
            <a:ext cx="4953000" cy="276991"/>
          </a:xfrm>
          <a:prstGeom prst="rect">
            <a:avLst/>
          </a:prstGeom>
          <a:noFill/>
        </p:spPr>
        <p:txBody>
          <a:bodyPr wrap="square" lIns="91432" tIns="45716" rIns="91432" bIns="45716" rtlCol="0">
            <a:spAutoFit/>
          </a:bodyPr>
          <a:lstStyle/>
          <a:p>
            <a:r>
              <a:rPr lang="en-US" sz="1200" dirty="0">
                <a:latin typeface="Arial" panose="020B0604020202020204" pitchFamily="34" charset="0"/>
                <a:cs typeface="Arial" panose="020B0604020202020204" pitchFamily="34" charset="0"/>
              </a:rPr>
              <a:t>10% of tuition fee</a:t>
            </a:r>
          </a:p>
        </p:txBody>
      </p:sp>
      <p:cxnSp>
        <p:nvCxnSpPr>
          <p:cNvPr id="15" name="Straight Connector 14"/>
          <p:cNvCxnSpPr/>
          <p:nvPr/>
        </p:nvCxnSpPr>
        <p:spPr>
          <a:xfrm>
            <a:off x="533400" y="4270655"/>
            <a:ext cx="8077200"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0379" y="2260600"/>
            <a:ext cx="2765484" cy="461657"/>
          </a:xfrm>
          <a:prstGeom prst="rect">
            <a:avLst/>
          </a:prstGeom>
        </p:spPr>
        <p:txBody>
          <a:bodyPr wrap="none" lIns="91432" tIns="45716" rIns="91432" bIns="45716" rtlCol="0">
            <a:spAutoFit/>
          </a:bodyPr>
          <a:lstStyle/>
          <a:p>
            <a:r>
              <a:rPr lang="en-US" sz="1200" b="1" dirty="0">
                <a:solidFill>
                  <a:srgbClr val="181C62"/>
                </a:solidFill>
                <a:latin typeface="Arial" panose="020B0604020202020204" pitchFamily="34" charset="0"/>
                <a:cs typeface="Arial" panose="020B0604020202020204" pitchFamily="34" charset="0"/>
              </a:rPr>
              <a:t>SG-Digital (SG:D) Scholarship</a:t>
            </a:r>
          </a:p>
          <a:p>
            <a:r>
              <a:rPr lang="en-US" sz="1200" dirty="0">
                <a:solidFill>
                  <a:srgbClr val="181C62"/>
                </a:solidFill>
                <a:latin typeface="Arial" panose="020B0604020202020204" pitchFamily="34" charset="0"/>
                <a:cs typeface="Arial" panose="020B0604020202020204" pitchFamily="34" charset="0"/>
              </a:rPr>
              <a:t>(applicable to Singapore citizens only)</a:t>
            </a:r>
          </a:p>
        </p:txBody>
      </p:sp>
      <p:sp>
        <p:nvSpPr>
          <p:cNvPr id="18" name="TextBox 17"/>
          <p:cNvSpPr txBox="1"/>
          <p:nvPr/>
        </p:nvSpPr>
        <p:spPr>
          <a:xfrm>
            <a:off x="3569390" y="2063289"/>
            <a:ext cx="5391729" cy="646323"/>
          </a:xfrm>
          <a:prstGeom prst="rect">
            <a:avLst/>
          </a:prstGeom>
          <a:noFill/>
        </p:spPr>
        <p:txBody>
          <a:bodyPr wrap="square" lIns="91432" tIns="45716" rIns="91432" bIns="45716" rtlCol="0">
            <a:spAutoFit/>
          </a:bodyPr>
          <a:lstStyle/>
          <a:p>
            <a:r>
              <a:rPr lang="en-US" sz="1200" dirty="0">
                <a:latin typeface="Arial" panose="020B0604020202020204" pitchFamily="34" charset="0"/>
                <a:cs typeface="Arial" panose="020B0604020202020204" pitchFamily="34" charset="0"/>
              </a:rPr>
              <a:t>Full Coverage of Tuition and other compulsory school fees</a:t>
            </a:r>
          </a:p>
          <a:p>
            <a:r>
              <a:rPr lang="en-US" sz="1200" dirty="0">
                <a:latin typeface="Arial" panose="020B0604020202020204" pitchFamily="34" charset="0"/>
                <a:cs typeface="Arial" panose="020B0604020202020204" pitchFamily="34" charset="0"/>
              </a:rPr>
              <a:t>Sponsorship support for approved courses and certifications</a:t>
            </a:r>
          </a:p>
          <a:p>
            <a:r>
              <a:rPr lang="en-US" sz="1200" dirty="0">
                <a:latin typeface="Arial" panose="020B0604020202020204" pitchFamily="34" charset="0"/>
                <a:cs typeface="Arial" panose="020B0604020202020204" pitchFamily="34" charset="0"/>
              </a:rPr>
              <a:t>Support for overseas experience</a:t>
            </a:r>
          </a:p>
        </p:txBody>
      </p:sp>
      <p:sp>
        <p:nvSpPr>
          <p:cNvPr id="24" name="TextBox 23"/>
          <p:cNvSpPr txBox="1"/>
          <p:nvPr/>
        </p:nvSpPr>
        <p:spPr>
          <a:xfrm>
            <a:off x="652335" y="4403403"/>
            <a:ext cx="7653465"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Note: You will be awarded either the NTU Alumni Grant or Singapore Citizen/ SPR Grant even if you are eligible for both </a:t>
            </a:r>
          </a:p>
        </p:txBody>
      </p:sp>
    </p:spTree>
    <p:extLst>
      <p:ext uri="{BB962C8B-B14F-4D97-AF65-F5344CB8AC3E}">
        <p14:creationId xmlns:p14="http://schemas.microsoft.com/office/powerpoint/2010/main" val="288440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533400" y="1276354"/>
          <a:ext cx="8077200" cy="1718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57200" y="2491339"/>
            <a:ext cx="1524000" cy="861766"/>
          </a:xfrm>
          <a:prstGeom prst="rect">
            <a:avLst/>
          </a:prstGeom>
          <a:noFill/>
        </p:spPr>
        <p:txBody>
          <a:bodyPr wrap="square" lIns="91432" tIns="45716" rIns="91432" bIns="45716" rtlCol="0">
            <a:spAutoFit/>
          </a:bodyPr>
          <a:lstStyle/>
          <a:p>
            <a:pPr marL="171434" indent="-171434">
              <a:buFont typeface="Wingdings" panose="05000000000000000000" pitchFamily="2" charset="2"/>
              <a:buChar char="§"/>
            </a:pPr>
            <a:r>
              <a:rPr lang="en-US" sz="1000" dirty="0">
                <a:latin typeface="Arial" panose="020B0604020202020204" pitchFamily="34" charset="0"/>
                <a:cs typeface="Arial" panose="020B0604020202020204" pitchFamily="34" charset="0"/>
              </a:rPr>
              <a:t>Create online profile</a:t>
            </a:r>
          </a:p>
          <a:p>
            <a:pPr marL="171434" indent="-171434">
              <a:buFont typeface="Wingdings" panose="05000000000000000000" pitchFamily="2" charset="2"/>
              <a:buChar char="§"/>
            </a:pPr>
            <a:r>
              <a:rPr lang="en-US" sz="1000" dirty="0">
                <a:latin typeface="Arial" panose="020B0604020202020204" pitchFamily="34" charset="0"/>
                <a:cs typeface="Arial" panose="020B0604020202020204" pitchFamily="34" charset="0"/>
              </a:rPr>
              <a:t>Upload info, supporting documents and complete essays</a:t>
            </a:r>
          </a:p>
        </p:txBody>
      </p:sp>
      <p:sp>
        <p:nvSpPr>
          <p:cNvPr id="7" name="TextBox 6"/>
          <p:cNvSpPr txBox="1"/>
          <p:nvPr/>
        </p:nvSpPr>
        <p:spPr>
          <a:xfrm>
            <a:off x="2209800" y="2495550"/>
            <a:ext cx="1600200" cy="1323431"/>
          </a:xfrm>
          <a:prstGeom prst="rect">
            <a:avLst/>
          </a:prstGeom>
          <a:noFill/>
        </p:spPr>
        <p:txBody>
          <a:bodyPr wrap="square" lIns="91432" tIns="45716" rIns="91432" bIns="45716" rtlCol="0">
            <a:spAutoFit/>
          </a:bodyPr>
          <a:lstStyle/>
          <a:p>
            <a:pPr marL="171434" indent="-171434">
              <a:buFont typeface="Wingdings" panose="05000000000000000000" pitchFamily="2" charset="2"/>
              <a:buChar char="§"/>
            </a:pPr>
            <a:r>
              <a:rPr lang="en-US" sz="1000" dirty="0">
                <a:latin typeface="Arial" panose="020B0604020202020204" pitchFamily="34" charset="0"/>
                <a:cs typeface="Arial" panose="020B0604020202020204" pitchFamily="34" charset="0"/>
              </a:rPr>
              <a:t>Application fee of SGD100</a:t>
            </a:r>
          </a:p>
          <a:p>
            <a:pPr marL="171434" indent="-171434">
              <a:buFont typeface="Wingdings" panose="05000000000000000000" pitchFamily="2" charset="2"/>
              <a:buChar char="§"/>
            </a:pPr>
            <a:r>
              <a:rPr lang="en-US" sz="1000" dirty="0">
                <a:latin typeface="Arial" panose="020B0604020202020204" pitchFamily="34" charset="0"/>
                <a:cs typeface="Arial" panose="020B0604020202020204" pitchFamily="34" charset="0"/>
              </a:rPr>
              <a:t>Referee report template will be auto-sent upon submission</a:t>
            </a:r>
          </a:p>
          <a:p>
            <a:pPr marL="171434" indent="-171434">
              <a:buFont typeface="Wingdings" panose="05000000000000000000" pitchFamily="2" charset="2"/>
              <a:buChar char="§"/>
            </a:pPr>
            <a:r>
              <a:rPr lang="en-US" sz="1000" dirty="0">
                <a:latin typeface="Arial" panose="020B0604020202020204" pitchFamily="34" charset="0"/>
                <a:cs typeface="Arial" panose="020B0604020202020204" pitchFamily="34" charset="0"/>
              </a:rPr>
              <a:t>Evaluation begins upon receipt of all supporting documents</a:t>
            </a:r>
          </a:p>
        </p:txBody>
      </p:sp>
      <p:sp>
        <p:nvSpPr>
          <p:cNvPr id="9" name="TextBox 8"/>
          <p:cNvSpPr txBox="1"/>
          <p:nvPr/>
        </p:nvSpPr>
        <p:spPr>
          <a:xfrm>
            <a:off x="3852248" y="2560592"/>
            <a:ext cx="1481752" cy="1015655"/>
          </a:xfrm>
          <a:prstGeom prst="rect">
            <a:avLst/>
          </a:prstGeom>
          <a:noFill/>
        </p:spPr>
        <p:txBody>
          <a:bodyPr wrap="square" lIns="91432" tIns="45716" rIns="91432" bIns="45716" rtlCol="0">
            <a:spAutoFit/>
          </a:bodyPr>
          <a:lstStyle/>
          <a:p>
            <a:pPr marL="171434" indent="-171434">
              <a:buFont typeface="Wingdings" panose="05000000000000000000" pitchFamily="2" charset="2"/>
              <a:buChar char="§"/>
            </a:pPr>
            <a:r>
              <a:rPr lang="en-US" sz="1000" dirty="0">
                <a:latin typeface="Arial" panose="020B0604020202020204" pitchFamily="34" charset="0"/>
                <a:cs typeface="Arial" panose="020B0604020202020204" pitchFamily="34" charset="0"/>
              </a:rPr>
              <a:t>Notification of interview shortlist via email</a:t>
            </a:r>
          </a:p>
          <a:p>
            <a:pPr marL="171434" indent="-171434">
              <a:buFont typeface="Wingdings" panose="05000000000000000000" pitchFamily="2" charset="2"/>
              <a:buChar char="§"/>
            </a:pPr>
            <a:r>
              <a:rPr lang="en-US" sz="1000" dirty="0">
                <a:latin typeface="Arial" panose="020B0604020202020204" pitchFamily="34" charset="0"/>
                <a:cs typeface="Arial" panose="020B0604020202020204" pitchFamily="34" charset="0"/>
              </a:rPr>
              <a:t>Attend F2F or Skype interview as scheduled</a:t>
            </a:r>
          </a:p>
        </p:txBody>
      </p:sp>
      <p:sp>
        <p:nvSpPr>
          <p:cNvPr id="10" name="TextBox 9"/>
          <p:cNvSpPr txBox="1"/>
          <p:nvPr/>
        </p:nvSpPr>
        <p:spPr>
          <a:xfrm>
            <a:off x="5430119" y="2556010"/>
            <a:ext cx="1427881" cy="1323431"/>
          </a:xfrm>
          <a:prstGeom prst="rect">
            <a:avLst/>
          </a:prstGeom>
          <a:noFill/>
        </p:spPr>
        <p:txBody>
          <a:bodyPr wrap="square" lIns="91432" tIns="45716" rIns="91432" bIns="45716" rtlCol="0">
            <a:spAutoFit/>
          </a:bodyPr>
          <a:lstStyle/>
          <a:p>
            <a:pPr marL="171434" indent="-171434">
              <a:buFont typeface="Wingdings" panose="05000000000000000000" pitchFamily="2" charset="2"/>
              <a:buChar char="§"/>
            </a:pPr>
            <a:r>
              <a:rPr lang="en-US" sz="1000" dirty="0">
                <a:latin typeface="Arial" panose="020B0604020202020204" pitchFamily="34" charset="0"/>
                <a:cs typeface="Arial" panose="020B0604020202020204" pitchFamily="34" charset="0"/>
              </a:rPr>
              <a:t>Offer announced via email</a:t>
            </a:r>
          </a:p>
          <a:p>
            <a:pPr marL="171434" indent="-171434">
              <a:buFont typeface="Wingdings" panose="05000000000000000000" pitchFamily="2" charset="2"/>
              <a:buChar char="§"/>
            </a:pPr>
            <a:r>
              <a:rPr lang="en-US" sz="1000" dirty="0">
                <a:latin typeface="Arial" panose="020B0604020202020204" pitchFamily="34" charset="0"/>
                <a:cs typeface="Arial" panose="020B0604020202020204" pitchFamily="34" charset="0"/>
              </a:rPr>
              <a:t>Confirm acceptance with SGD10,000 enrolment fee within stipulated deadline</a:t>
            </a:r>
          </a:p>
        </p:txBody>
      </p:sp>
      <p:sp>
        <p:nvSpPr>
          <p:cNvPr id="26" name="Curved Up Arrow 25"/>
          <p:cNvSpPr/>
          <p:nvPr/>
        </p:nvSpPr>
        <p:spPr>
          <a:xfrm flipV="1">
            <a:off x="3226672" y="1379429"/>
            <a:ext cx="759520" cy="363379"/>
          </a:xfrm>
          <a:prstGeom prst="curvedUpArrow">
            <a:avLst/>
          </a:prstGeom>
          <a:solidFill>
            <a:srgbClr val="07B15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dirty="0">
              <a:solidFill>
                <a:schemeClr val="tx1"/>
              </a:solidFill>
            </a:endParaRPr>
          </a:p>
        </p:txBody>
      </p:sp>
      <p:sp>
        <p:nvSpPr>
          <p:cNvPr id="27" name="TextBox 26"/>
          <p:cNvSpPr txBox="1"/>
          <p:nvPr/>
        </p:nvSpPr>
        <p:spPr>
          <a:xfrm>
            <a:off x="3150120" y="1107390"/>
            <a:ext cx="785776" cy="246213"/>
          </a:xfrm>
          <a:prstGeom prst="rect">
            <a:avLst/>
          </a:prstGeom>
          <a:noFill/>
        </p:spPr>
        <p:txBody>
          <a:bodyPr wrap="none" lIns="91432" tIns="45716" rIns="91432" bIns="45716" rtlCol="0">
            <a:spAutoFit/>
          </a:bodyPr>
          <a:lstStyle/>
          <a:p>
            <a:r>
              <a:rPr lang="en-US" sz="1000" b="1" dirty="0">
                <a:latin typeface="Arial" panose="020B0604020202020204" pitchFamily="34" charset="0"/>
                <a:cs typeface="Arial" panose="020B0604020202020204" pitchFamily="34" charset="0"/>
              </a:rPr>
              <a:t>4-6 weeks</a:t>
            </a:r>
          </a:p>
        </p:txBody>
      </p:sp>
      <p:sp>
        <p:nvSpPr>
          <p:cNvPr id="28" name="Curved Up Arrow 27"/>
          <p:cNvSpPr/>
          <p:nvPr/>
        </p:nvSpPr>
        <p:spPr>
          <a:xfrm flipV="1">
            <a:off x="4823334" y="1378747"/>
            <a:ext cx="759520" cy="363379"/>
          </a:xfrm>
          <a:prstGeom prst="curvedUpArrow">
            <a:avLst/>
          </a:prstGeom>
          <a:solidFill>
            <a:srgbClr val="07B15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dirty="0">
              <a:solidFill>
                <a:schemeClr val="tx1"/>
              </a:solidFill>
            </a:endParaRPr>
          </a:p>
        </p:txBody>
      </p:sp>
      <p:sp>
        <p:nvSpPr>
          <p:cNvPr id="29" name="TextBox 28"/>
          <p:cNvSpPr txBox="1"/>
          <p:nvPr/>
        </p:nvSpPr>
        <p:spPr>
          <a:xfrm>
            <a:off x="4787348" y="1107390"/>
            <a:ext cx="785776" cy="246213"/>
          </a:xfrm>
          <a:prstGeom prst="rect">
            <a:avLst/>
          </a:prstGeom>
          <a:noFill/>
        </p:spPr>
        <p:txBody>
          <a:bodyPr wrap="none" lIns="91432" tIns="45716" rIns="91432" bIns="45716" rtlCol="0">
            <a:spAutoFit/>
          </a:bodyPr>
          <a:lstStyle/>
          <a:p>
            <a:r>
              <a:rPr lang="en-US" sz="1000" b="1" dirty="0">
                <a:latin typeface="Arial" panose="020B0604020202020204" pitchFamily="34" charset="0"/>
                <a:cs typeface="Arial" panose="020B0604020202020204" pitchFamily="34" charset="0"/>
              </a:rPr>
              <a:t>4-6 weeks</a:t>
            </a:r>
          </a:p>
        </p:txBody>
      </p:sp>
      <p:sp>
        <p:nvSpPr>
          <p:cNvPr id="30" name="Curved Up Arrow 29"/>
          <p:cNvSpPr/>
          <p:nvPr/>
        </p:nvSpPr>
        <p:spPr>
          <a:xfrm flipV="1">
            <a:off x="6350873" y="1378747"/>
            <a:ext cx="759520" cy="363379"/>
          </a:xfrm>
          <a:prstGeom prst="curvedUpArrow">
            <a:avLst/>
          </a:prstGeom>
          <a:solidFill>
            <a:srgbClr val="07B15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dirty="0">
              <a:solidFill>
                <a:schemeClr val="tx1"/>
              </a:solidFill>
            </a:endParaRPr>
          </a:p>
        </p:txBody>
      </p:sp>
      <p:sp>
        <p:nvSpPr>
          <p:cNvPr id="31" name="TextBox 30"/>
          <p:cNvSpPr txBox="1"/>
          <p:nvPr/>
        </p:nvSpPr>
        <p:spPr>
          <a:xfrm>
            <a:off x="5834270" y="1103905"/>
            <a:ext cx="1905000" cy="246213"/>
          </a:xfrm>
          <a:prstGeom prst="rect">
            <a:avLst/>
          </a:prstGeom>
          <a:noFill/>
        </p:spPr>
        <p:txBody>
          <a:bodyPr wrap="square" lIns="91432" tIns="45716" rIns="91432" bIns="45716" rtlCol="0">
            <a:spAutoFit/>
          </a:bodyPr>
          <a:lstStyle/>
          <a:p>
            <a:r>
              <a:rPr lang="en-US" sz="1000" b="1" dirty="0">
                <a:latin typeface="Arial" panose="020B0604020202020204" pitchFamily="34" charset="0"/>
                <a:cs typeface="Arial" panose="020B0604020202020204" pitchFamily="34" charset="0"/>
              </a:rPr>
              <a:t>End of application period</a:t>
            </a:r>
          </a:p>
        </p:txBody>
      </p:sp>
      <p:sp>
        <p:nvSpPr>
          <p:cNvPr id="32" name="TextBox 31"/>
          <p:cNvSpPr txBox="1"/>
          <p:nvPr/>
        </p:nvSpPr>
        <p:spPr>
          <a:xfrm>
            <a:off x="6867646" y="2581746"/>
            <a:ext cx="1361954" cy="400101"/>
          </a:xfrm>
          <a:prstGeom prst="rect">
            <a:avLst/>
          </a:prstGeom>
          <a:noFill/>
        </p:spPr>
        <p:txBody>
          <a:bodyPr wrap="square" lIns="91432" tIns="45716" rIns="91432" bIns="45716" rtlCol="0">
            <a:spAutoFit/>
          </a:bodyPr>
          <a:lstStyle/>
          <a:p>
            <a:pPr marL="171434" indent="-171434">
              <a:buFont typeface="Wingdings" panose="05000000000000000000" pitchFamily="2" charset="2"/>
              <a:buChar char="§"/>
            </a:pPr>
            <a:r>
              <a:rPr lang="en-US" sz="1000" dirty="0">
                <a:latin typeface="Arial" panose="020B0604020202020204" pitchFamily="34" charset="0"/>
                <a:cs typeface="Arial" panose="020B0604020202020204" pitchFamily="34" charset="0"/>
              </a:rPr>
              <a:t>Announced via email</a:t>
            </a:r>
          </a:p>
        </p:txBody>
      </p:sp>
      <p:sp>
        <p:nvSpPr>
          <p:cNvPr id="33" name="TextBox 32"/>
          <p:cNvSpPr txBox="1"/>
          <p:nvPr/>
        </p:nvSpPr>
        <p:spPr>
          <a:xfrm>
            <a:off x="168398" y="4629150"/>
            <a:ext cx="2941815" cy="230824"/>
          </a:xfrm>
          <a:prstGeom prst="rect">
            <a:avLst/>
          </a:prstGeom>
          <a:noFill/>
        </p:spPr>
        <p:txBody>
          <a:bodyPr wrap="none" lIns="91432" tIns="45716" rIns="91432" bIns="45716" rtlCol="0">
            <a:spAutoFit/>
          </a:bodyPr>
          <a:lstStyle/>
          <a:p>
            <a:r>
              <a:rPr lang="en-US" sz="900" i="1" dirty="0">
                <a:latin typeface="Arial" panose="020B0604020202020204" pitchFamily="34" charset="0"/>
                <a:cs typeface="Arial" panose="020B0604020202020204" pitchFamily="34" charset="0"/>
              </a:rPr>
              <a:t>*Only shortlisted/successful candidates will be notified</a:t>
            </a:r>
          </a:p>
        </p:txBody>
      </p:sp>
      <p:sp>
        <p:nvSpPr>
          <p:cNvPr id="16" name="TextBox 15"/>
          <p:cNvSpPr txBox="1"/>
          <p:nvPr/>
        </p:nvSpPr>
        <p:spPr>
          <a:xfrm>
            <a:off x="0" y="4019550"/>
            <a:ext cx="9144000" cy="523220"/>
          </a:xfrm>
          <a:prstGeom prst="rect">
            <a:avLst/>
          </a:prstGeom>
          <a:solidFill>
            <a:srgbClr val="8A8C8E"/>
          </a:solidFill>
        </p:spPr>
        <p:txBody>
          <a:bodyPr wrap="square" rtlCol="0">
            <a:spAutoFit/>
          </a:bodyPr>
          <a:lstStyle/>
          <a:p>
            <a:pPr algn="ctr"/>
            <a:r>
              <a:rPr lang="en-US" sz="1400" dirty="0">
                <a:solidFill>
                  <a:srgbClr val="D71440"/>
                </a:solidFill>
                <a:latin typeface="Arial" panose="020B0604020202020204" pitchFamily="34" charset="0"/>
                <a:cs typeface="Arial" panose="020B0604020202020204" pitchFamily="34" charset="0"/>
              </a:rPr>
              <a:t>Application for July 2021 intake is now open!</a:t>
            </a:r>
          </a:p>
          <a:p>
            <a:pPr algn="ctr"/>
            <a:r>
              <a:rPr lang="en-US" sz="1400" dirty="0">
                <a:latin typeface="Arial" panose="020B0604020202020204" pitchFamily="34" charset="0"/>
                <a:cs typeface="Arial" panose="020B0604020202020204" pitchFamily="34" charset="0"/>
              </a:rPr>
              <a:t>https://www.applynbs.com/apply/</a:t>
            </a:r>
          </a:p>
        </p:txBody>
      </p:sp>
      <p:sp>
        <p:nvSpPr>
          <p:cNvPr id="17" name="Title 1"/>
          <p:cNvSpPr txBox="1">
            <a:spLocks/>
          </p:cNvSpPr>
          <p:nvPr/>
        </p:nvSpPr>
        <p:spPr>
          <a:xfrm>
            <a:off x="807776" y="58369"/>
            <a:ext cx="7570696"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algn="ctr"/>
            <a:r>
              <a:rPr lang="en-US" sz="2400" b="1" dirty="0">
                <a:solidFill>
                  <a:srgbClr val="181C62"/>
                </a:solidFill>
              </a:rPr>
              <a:t>Application Timeline &amp; Process</a:t>
            </a:r>
          </a:p>
        </p:txBody>
      </p:sp>
    </p:spTree>
    <p:extLst>
      <p:ext uri="{BB962C8B-B14F-4D97-AF65-F5344CB8AC3E}">
        <p14:creationId xmlns:p14="http://schemas.microsoft.com/office/powerpoint/2010/main" val="2722300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3"/>
          <p:cNvSpPr txBox="1">
            <a:spLocks/>
          </p:cNvSpPr>
          <p:nvPr/>
        </p:nvSpPr>
        <p:spPr>
          <a:xfrm>
            <a:off x="3664074" y="1428750"/>
            <a:ext cx="4114800" cy="990600"/>
          </a:xfrm>
          <a:prstGeom prst="rect">
            <a:avLst/>
          </a:prstGeom>
        </p:spPr>
        <p:txBody>
          <a:bodyPr vert="horz" lIns="91432" tIns="45716" rIns="91432" bIns="45716" rtlCol="0">
            <a:normAutofit/>
          </a:bodyPr>
          <a:lstStyle>
            <a:lvl1pPr marL="342864" indent="-342864" algn="l" defTabSz="914308"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77" indent="-285722" algn="l" defTabSz="91430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86" indent="-228576" algn="l" defTabSz="91430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40"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96"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48"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04"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56"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12"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000" b="1" dirty="0">
                <a:solidFill>
                  <a:schemeClr val="bg1"/>
                </a:solidFill>
                <a:latin typeface="Arial" panose="020B0604020202020204" pitchFamily="34" charset="0"/>
                <a:cs typeface="Arial" panose="020B0604020202020204" pitchFamily="34" charset="0"/>
              </a:rPr>
              <a:t>Nanyang Business School Postgraduate Fair</a:t>
            </a:r>
          </a:p>
          <a:p>
            <a:pPr marL="0" indent="0">
              <a:buFont typeface="Arial" panose="020B0604020202020204" pitchFamily="34" charset="0"/>
              <a:buNone/>
            </a:pPr>
            <a:r>
              <a:rPr lang="en-US" sz="900" dirty="0">
                <a:solidFill>
                  <a:schemeClr val="bg1"/>
                </a:solidFill>
                <a:latin typeface="Arial" panose="020B0604020202020204" pitchFamily="34" charset="0"/>
                <a:cs typeface="Arial" panose="020B0604020202020204" pitchFamily="34" charset="0"/>
              </a:rPr>
              <a:t>Sat, 19 August 2017, 12 noon to 5pm</a:t>
            </a:r>
          </a:p>
          <a:p>
            <a:pPr marL="0" indent="0">
              <a:buFont typeface="Arial" panose="020B0604020202020204" pitchFamily="34" charset="0"/>
              <a:buNone/>
            </a:pPr>
            <a:r>
              <a:rPr lang="en-US" sz="900" dirty="0">
                <a:solidFill>
                  <a:schemeClr val="bg1"/>
                </a:solidFill>
                <a:latin typeface="Arial" panose="020B0604020202020204" pitchFamily="34" charset="0"/>
                <a:cs typeface="Arial" panose="020B0604020202020204" pitchFamily="34" charset="0"/>
              </a:rPr>
              <a:t>Raffles City Convention Centre</a:t>
            </a:r>
          </a:p>
          <a:p>
            <a:pPr marL="0" indent="0">
              <a:buFont typeface="Arial" panose="020B0604020202020204" pitchFamily="34" charset="0"/>
              <a:buNone/>
            </a:pPr>
            <a:r>
              <a:rPr lang="en-US" sz="900" dirty="0">
                <a:solidFill>
                  <a:schemeClr val="bg1"/>
                </a:solidFill>
                <a:latin typeface="Arial" panose="020B0604020202020204" pitchFamily="34" charset="0"/>
                <a:cs typeface="Arial" panose="020B0604020202020204" pitchFamily="34" charset="0"/>
              </a:rPr>
              <a:t>Registration is required at </a:t>
            </a:r>
            <a:r>
              <a:rPr lang="en-US" sz="900" dirty="0">
                <a:solidFill>
                  <a:schemeClr val="bg1"/>
                </a:solidFill>
                <a:latin typeface="Arial" panose="020B0604020202020204" pitchFamily="34" charset="0"/>
                <a:cs typeface="Arial" panose="020B0604020202020204" pitchFamily="34" charset="0"/>
                <a:hlinkClick r:id="rId3"/>
              </a:rPr>
              <a:t>www.thenanyangmba.com</a:t>
            </a:r>
            <a:endParaRPr lang="en-US" sz="900" dirty="0">
              <a:solidFill>
                <a:schemeClr val="bg1"/>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900" dirty="0">
              <a:solidFill>
                <a:schemeClr val="bg1"/>
              </a:solidFill>
              <a:latin typeface="Arial" panose="020B0604020202020204" pitchFamily="34" charset="0"/>
              <a:cs typeface="Arial" panose="020B0604020202020204" pitchFamily="34" charset="0"/>
            </a:endParaRPr>
          </a:p>
        </p:txBody>
      </p:sp>
      <p:sp>
        <p:nvSpPr>
          <p:cNvPr id="7" name="Content Placeholder 3"/>
          <p:cNvSpPr txBox="1">
            <a:spLocks/>
          </p:cNvSpPr>
          <p:nvPr/>
        </p:nvSpPr>
        <p:spPr>
          <a:xfrm>
            <a:off x="3664074" y="2724150"/>
            <a:ext cx="4114800" cy="1521768"/>
          </a:xfrm>
          <a:prstGeom prst="rect">
            <a:avLst/>
          </a:prstGeom>
        </p:spPr>
        <p:txBody>
          <a:bodyPr vert="horz" lIns="91432" tIns="45716" rIns="91432" bIns="45716" rtlCol="0">
            <a:normAutofit/>
          </a:bodyPr>
          <a:lstStyle>
            <a:lvl1pPr marL="342864" indent="-342864" algn="l" defTabSz="914308"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77" indent="-285722" algn="l" defTabSz="91430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86" indent="-228576" algn="l" defTabSz="91430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40"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96"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48"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04"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56"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12"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000" b="1" dirty="0">
                <a:solidFill>
                  <a:schemeClr val="bg1"/>
                </a:solidFill>
                <a:latin typeface="Arial" panose="020B0604020202020204" pitchFamily="34" charset="0"/>
                <a:cs typeface="Arial" panose="020B0604020202020204" pitchFamily="34" charset="0"/>
              </a:rPr>
              <a:t>Coffee Chat in Osaka &amp; Tokyo, Japan</a:t>
            </a:r>
          </a:p>
          <a:p>
            <a:pPr marL="0" indent="0">
              <a:buFont typeface="Arial" panose="020B0604020202020204" pitchFamily="34" charset="0"/>
              <a:buNone/>
            </a:pPr>
            <a:r>
              <a:rPr lang="en-US" sz="900" dirty="0">
                <a:solidFill>
                  <a:schemeClr val="bg1"/>
                </a:solidFill>
                <a:latin typeface="Arial" panose="020B0604020202020204" pitchFamily="34" charset="0"/>
                <a:cs typeface="Arial" panose="020B0604020202020204" pitchFamily="34" charset="0"/>
              </a:rPr>
              <a:t>19 to 27 July 2017</a:t>
            </a:r>
          </a:p>
          <a:p>
            <a:pPr marL="0" indent="0">
              <a:buFont typeface="Arial" panose="020B0604020202020204" pitchFamily="34" charset="0"/>
              <a:buNone/>
            </a:pPr>
            <a:endParaRPr lang="en-US" sz="900" dirty="0">
              <a:solidFill>
                <a:schemeClr val="bg1"/>
              </a:solidFill>
              <a:latin typeface="Arial" panose="020B0604020202020204" pitchFamily="34" charset="0"/>
              <a:cs typeface="Arial" panose="020B0604020202020204" pitchFamily="34" charset="0"/>
            </a:endParaRPr>
          </a:p>
          <a:p>
            <a:pPr marL="0" indent="0">
              <a:buNone/>
            </a:pPr>
            <a:r>
              <a:rPr lang="en-US" sz="1000" b="1" dirty="0">
                <a:solidFill>
                  <a:schemeClr val="bg1"/>
                </a:solidFill>
                <a:latin typeface="Arial" panose="020B0604020202020204" pitchFamily="34" charset="0"/>
                <a:cs typeface="Arial" panose="020B0604020202020204" pitchFamily="34" charset="0"/>
              </a:rPr>
              <a:t>Coffee Chat in Jakarta &amp; Bandung, Indonesia</a:t>
            </a:r>
          </a:p>
          <a:p>
            <a:pPr marL="0" indent="0">
              <a:buNone/>
            </a:pPr>
            <a:r>
              <a:rPr lang="en-US" sz="900" dirty="0">
                <a:solidFill>
                  <a:schemeClr val="bg1"/>
                </a:solidFill>
                <a:latin typeface="Arial" panose="020B0604020202020204" pitchFamily="34" charset="0"/>
                <a:cs typeface="Arial" panose="020B0604020202020204" pitchFamily="34" charset="0"/>
              </a:rPr>
              <a:t>24 to 28 August 2017</a:t>
            </a:r>
          </a:p>
          <a:p>
            <a:pPr marL="0" indent="0">
              <a:buFont typeface="Arial" panose="020B0604020202020204" pitchFamily="34" charset="0"/>
              <a:buNone/>
            </a:pPr>
            <a:endParaRPr lang="en-US" sz="900" dirty="0">
              <a:solidFill>
                <a:schemeClr val="bg1"/>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000" b="1" dirty="0">
                <a:solidFill>
                  <a:schemeClr val="bg1"/>
                </a:solidFill>
                <a:latin typeface="Arial" panose="020B0604020202020204" pitchFamily="34" charset="0"/>
                <a:cs typeface="Arial" panose="020B0604020202020204" pitchFamily="34" charset="0"/>
              </a:rPr>
              <a:t>Coffee Chat in Bangkok, Thailand</a:t>
            </a:r>
          </a:p>
          <a:p>
            <a:pPr marL="0" indent="0">
              <a:buFont typeface="Arial" panose="020B0604020202020204" pitchFamily="34" charset="0"/>
              <a:buNone/>
            </a:pPr>
            <a:r>
              <a:rPr lang="en-US" sz="900" dirty="0">
                <a:solidFill>
                  <a:schemeClr val="bg1"/>
                </a:solidFill>
                <a:latin typeface="Arial" panose="020B0604020202020204" pitchFamily="34" charset="0"/>
                <a:cs typeface="Arial" panose="020B0604020202020204" pitchFamily="34" charset="0"/>
              </a:rPr>
              <a:t>31 August to 3 September 2017</a:t>
            </a:r>
          </a:p>
          <a:p>
            <a:pPr marL="0" indent="0">
              <a:buFont typeface="Arial" panose="020B0604020202020204" pitchFamily="34" charset="0"/>
              <a:buNone/>
            </a:pPr>
            <a:endParaRPr lang="en-US" sz="9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3664074" y="1123950"/>
            <a:ext cx="1107996" cy="276999"/>
          </a:xfrm>
          <a:prstGeom prst="rect">
            <a:avLst/>
          </a:prstGeom>
          <a:noFill/>
        </p:spPr>
        <p:txBody>
          <a:bodyPr wrap="none" rtlCol="0">
            <a:spAutoFit/>
          </a:bodyPr>
          <a:lstStyle/>
          <a:p>
            <a:r>
              <a:rPr lang="en-US" sz="1200" b="1" dirty="0">
                <a:solidFill>
                  <a:schemeClr val="bg1"/>
                </a:solidFill>
                <a:latin typeface="Arial" panose="020B0604020202020204" pitchFamily="34" charset="0"/>
                <a:cs typeface="Arial" panose="020B0604020202020204" pitchFamily="34" charset="0"/>
              </a:rPr>
              <a:t>SINGAPORE</a:t>
            </a:r>
          </a:p>
        </p:txBody>
      </p:sp>
      <p:sp>
        <p:nvSpPr>
          <p:cNvPr id="9" name="TextBox 8"/>
          <p:cNvSpPr txBox="1"/>
          <p:nvPr/>
        </p:nvSpPr>
        <p:spPr>
          <a:xfrm>
            <a:off x="3664074" y="2419350"/>
            <a:ext cx="1430007" cy="276999"/>
          </a:xfrm>
          <a:prstGeom prst="rect">
            <a:avLst/>
          </a:prstGeom>
          <a:noFill/>
        </p:spPr>
        <p:txBody>
          <a:bodyPr wrap="none" rtlCol="0">
            <a:spAutoFit/>
          </a:bodyPr>
          <a:lstStyle/>
          <a:p>
            <a:r>
              <a:rPr lang="en-US" sz="1200" b="1" dirty="0">
                <a:solidFill>
                  <a:schemeClr val="bg1"/>
                </a:solidFill>
                <a:latin typeface="Arial" panose="020B0604020202020204" pitchFamily="34" charset="0"/>
                <a:cs typeface="Arial" panose="020B0604020202020204" pitchFamily="34" charset="0"/>
              </a:rPr>
              <a:t>INTERNATIONAL</a:t>
            </a:r>
          </a:p>
        </p:txBody>
      </p:sp>
      <p:sp>
        <p:nvSpPr>
          <p:cNvPr id="10" name="TextBox 9"/>
          <p:cNvSpPr txBox="1"/>
          <p:nvPr/>
        </p:nvSpPr>
        <p:spPr>
          <a:xfrm>
            <a:off x="3654194" y="4626918"/>
            <a:ext cx="3996607" cy="215444"/>
          </a:xfrm>
          <a:prstGeom prst="rect">
            <a:avLst/>
          </a:prstGeom>
          <a:noFill/>
        </p:spPr>
        <p:txBody>
          <a:bodyPr wrap="none" rtlCol="0">
            <a:spAutoFit/>
          </a:bodyPr>
          <a:lstStyle/>
          <a:p>
            <a:r>
              <a:rPr lang="en-US" sz="800" i="1" dirty="0">
                <a:solidFill>
                  <a:schemeClr val="bg1"/>
                </a:solidFill>
                <a:latin typeface="Arial" panose="020B0604020202020204" pitchFamily="34" charset="0"/>
                <a:cs typeface="Arial" panose="020B0604020202020204" pitchFamily="34" charset="0"/>
              </a:rPr>
              <a:t>Registration is required for all events, please register via www.thenanyangmba.com</a:t>
            </a:r>
          </a:p>
        </p:txBody>
      </p:sp>
      <p:sp>
        <p:nvSpPr>
          <p:cNvPr id="11" name="TextBox 10"/>
          <p:cNvSpPr txBox="1"/>
          <p:nvPr/>
        </p:nvSpPr>
        <p:spPr>
          <a:xfrm>
            <a:off x="3657600" y="495240"/>
            <a:ext cx="2351926"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Upcoming Events</a:t>
            </a:r>
          </a:p>
        </p:txBody>
      </p:sp>
      <p:sp>
        <p:nvSpPr>
          <p:cNvPr id="12" name="Rectangle 11"/>
          <p:cNvSpPr/>
          <p:nvPr/>
        </p:nvSpPr>
        <p:spPr>
          <a:xfrm>
            <a:off x="3269817" y="-6860"/>
            <a:ext cx="5874183" cy="4879240"/>
          </a:xfrm>
          <a:prstGeom prst="rect">
            <a:avLst/>
          </a:prstGeom>
          <a:solidFill>
            <a:srgbClr val="181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4419"/>
            <a:ext cx="3269816" cy="4876799"/>
          </a:xfrm>
          <a:prstGeom prst="rect">
            <a:avLst/>
          </a:prstGeom>
          <a:solidFill>
            <a:srgbClr val="D71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878689" y="1213816"/>
            <a:ext cx="4832556" cy="2246769"/>
          </a:xfrm>
          <a:prstGeom prst="rect">
            <a:avLst/>
          </a:prstGeom>
          <a:noFill/>
        </p:spPr>
        <p:txBody>
          <a:bodyPr wrap="square" rtlCol="0">
            <a:spAutoFit/>
          </a:bodyPr>
          <a:lstStyle/>
          <a:p>
            <a:r>
              <a:rPr lang="en-SG" sz="2000" dirty="0">
                <a:solidFill>
                  <a:schemeClr val="bg1"/>
                </a:solidFill>
                <a:latin typeface="Arial" panose="020B0604020202020204" pitchFamily="34" charset="0"/>
                <a:cs typeface="Arial" panose="020B0604020202020204" pitchFamily="34" charset="0"/>
              </a:rPr>
              <a:t>www.msba.ntu.edu.com</a:t>
            </a:r>
          </a:p>
          <a:p>
            <a:endParaRPr lang="en-SG" sz="2000" dirty="0">
              <a:solidFill>
                <a:schemeClr val="bg1"/>
              </a:solidFill>
              <a:latin typeface="Arial" panose="020B0604020202020204" pitchFamily="34" charset="0"/>
              <a:cs typeface="Arial" panose="020B0604020202020204" pitchFamily="34" charset="0"/>
            </a:endParaRPr>
          </a:p>
          <a:p>
            <a:r>
              <a:rPr lang="en-SG" sz="2000" dirty="0">
                <a:solidFill>
                  <a:schemeClr val="bg1"/>
                </a:solidFill>
                <a:latin typeface="Arial" panose="020B0604020202020204" pitchFamily="34" charset="0"/>
                <a:cs typeface="Arial" panose="020B0604020202020204" pitchFamily="34" charset="0"/>
              </a:rPr>
              <a:t>msba@ntu.edu.sg</a:t>
            </a:r>
          </a:p>
          <a:p>
            <a:endParaRPr lang="en-SG" sz="2000" dirty="0">
              <a:solidFill>
                <a:schemeClr val="bg1"/>
              </a:solidFill>
              <a:latin typeface="Arial" panose="020B0604020202020204" pitchFamily="34" charset="0"/>
              <a:cs typeface="Arial" panose="020B0604020202020204" pitchFamily="34" charset="0"/>
            </a:endParaRPr>
          </a:p>
          <a:p>
            <a:r>
              <a:rPr lang="en-SG" sz="2000" dirty="0">
                <a:solidFill>
                  <a:schemeClr val="bg1"/>
                </a:solidFill>
                <a:latin typeface="Arial" panose="020B0604020202020204" pitchFamily="34" charset="0"/>
                <a:cs typeface="Arial" panose="020B0604020202020204" pitchFamily="34" charset="0"/>
              </a:rPr>
              <a:t>+65 6904 2048</a:t>
            </a:r>
          </a:p>
          <a:p>
            <a:endParaRPr lang="en-SG" sz="2000" dirty="0">
              <a:solidFill>
                <a:schemeClr val="bg1"/>
              </a:solidFill>
              <a:latin typeface="Arial" panose="020B0604020202020204" pitchFamily="34" charset="0"/>
              <a:cs typeface="Arial" panose="020B0604020202020204" pitchFamily="34" charset="0"/>
            </a:endParaRPr>
          </a:p>
          <a:p>
            <a:r>
              <a:rPr lang="en-SG" sz="2000" dirty="0">
                <a:solidFill>
                  <a:schemeClr val="bg1"/>
                </a:solidFill>
                <a:latin typeface="Arial" panose="020B0604020202020204" pitchFamily="34" charset="0"/>
                <a:cs typeface="Arial" panose="020B0604020202020204" pitchFamily="34" charset="0"/>
              </a:rPr>
              <a:t>WeChat ID: zeejay84</a:t>
            </a:r>
          </a:p>
        </p:txBody>
      </p:sp>
      <p:sp>
        <p:nvSpPr>
          <p:cNvPr id="15" name="TextBox 14"/>
          <p:cNvSpPr txBox="1"/>
          <p:nvPr/>
        </p:nvSpPr>
        <p:spPr>
          <a:xfrm>
            <a:off x="217430" y="1201400"/>
            <a:ext cx="3059170" cy="1446550"/>
          </a:xfrm>
          <a:prstGeom prst="rect">
            <a:avLst/>
          </a:prstGeom>
          <a:noFill/>
        </p:spPr>
        <p:txBody>
          <a:bodyPr wrap="square" rtlCol="0">
            <a:spAutoFit/>
          </a:bodyPr>
          <a:lstStyle/>
          <a:p>
            <a:r>
              <a:rPr lang="en-SG" sz="2400" dirty="0">
                <a:solidFill>
                  <a:schemeClr val="bg1"/>
                </a:solidFill>
                <a:latin typeface="Arial" panose="020B0604020202020204" pitchFamily="34" charset="0"/>
                <a:cs typeface="Arial" panose="020B0604020202020204" pitchFamily="34" charset="0"/>
              </a:rPr>
              <a:t>Contact the </a:t>
            </a:r>
            <a:r>
              <a:rPr lang="en-SG" sz="3200" b="1" dirty="0">
                <a:solidFill>
                  <a:schemeClr val="bg1"/>
                </a:solidFill>
                <a:latin typeface="Arial" panose="020B0604020202020204" pitchFamily="34" charset="0"/>
                <a:cs typeface="Arial" panose="020B0604020202020204" pitchFamily="34" charset="0"/>
              </a:rPr>
              <a:t>Admissions </a:t>
            </a:r>
          </a:p>
          <a:p>
            <a:r>
              <a:rPr lang="en-SG" sz="3200" b="1" dirty="0">
                <a:solidFill>
                  <a:schemeClr val="bg1"/>
                </a:solidFill>
                <a:latin typeface="Arial" panose="020B0604020202020204" pitchFamily="34" charset="0"/>
                <a:cs typeface="Arial" panose="020B0604020202020204" pitchFamily="34" charset="0"/>
              </a:rPr>
              <a:t>Team</a:t>
            </a:r>
          </a:p>
        </p:txBody>
      </p:sp>
      <p:pic>
        <p:nvPicPr>
          <p:cNvPr id="19" name="Picture 18">
            <a:extLst>
              <a:ext uri="{FF2B5EF4-FFF2-40B4-BE49-F238E27FC236}">
                <a16:creationId xmlns:a16="http://schemas.microsoft.com/office/drawing/2014/main" id="{2AAC2AD8-D765-4BD6-BDB3-49F505B25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006" y="1373675"/>
            <a:ext cx="2106127" cy="2799837"/>
          </a:xfrm>
          <a:prstGeom prst="rect">
            <a:avLst/>
          </a:prstGeom>
        </p:spPr>
      </p:pic>
    </p:spTree>
    <p:extLst>
      <p:ext uri="{BB962C8B-B14F-4D97-AF65-F5344CB8AC3E}">
        <p14:creationId xmlns:p14="http://schemas.microsoft.com/office/powerpoint/2010/main" val="60284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6"/>
          <p:cNvSpPr txBox="1">
            <a:spLocks/>
          </p:cNvSpPr>
          <p:nvPr/>
        </p:nvSpPr>
        <p:spPr>
          <a:xfrm>
            <a:off x="246023" y="81655"/>
            <a:ext cx="5425015" cy="93508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800" b="1" spc="-50" dirty="0">
                <a:solidFill>
                  <a:schemeClr val="tx2"/>
                </a:solidFill>
                <a:latin typeface="PF DinText Pro" panose="02000506020000020004" pitchFamily="2" charset="0"/>
              </a:rPr>
              <a:t>Consistently ranked one of the</a:t>
            </a:r>
          </a:p>
          <a:p>
            <a:pPr marL="0" indent="0">
              <a:spcBef>
                <a:spcPts val="0"/>
              </a:spcBef>
              <a:buNone/>
            </a:pPr>
            <a:r>
              <a:rPr lang="en-US" sz="2800" b="1" spc="-50" dirty="0">
                <a:solidFill>
                  <a:schemeClr val="tx2"/>
                </a:solidFill>
                <a:latin typeface="PF DinText Pro" panose="02000506020000020004" pitchFamily="2" charset="0"/>
              </a:rPr>
              <a:t>best in Asia</a:t>
            </a:r>
          </a:p>
        </p:txBody>
      </p:sp>
      <p:pic>
        <p:nvPicPr>
          <p:cNvPr id="6" name="Picture 5" descr="A picture containing drawing, clock&#10;&#10;Description automatically generated">
            <a:extLst>
              <a:ext uri="{FF2B5EF4-FFF2-40B4-BE49-F238E27FC236}">
                <a16:creationId xmlns:a16="http://schemas.microsoft.com/office/drawing/2014/main" id="{3C323AA0-B66C-8847-87BC-B5B44482317F}"/>
              </a:ext>
            </a:extLst>
          </p:cNvPr>
          <p:cNvPicPr>
            <a:picLocks noChangeAspect="1"/>
          </p:cNvPicPr>
          <p:nvPr/>
        </p:nvPicPr>
        <p:blipFill>
          <a:blip r:embed="rId3"/>
          <a:stretch>
            <a:fillRect/>
          </a:stretch>
        </p:blipFill>
        <p:spPr>
          <a:xfrm>
            <a:off x="1538596" y="4364689"/>
            <a:ext cx="1081510" cy="3641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8F124E72-9FE2-B745-8623-7C96CAB7792B}"/>
              </a:ext>
            </a:extLst>
          </p:cNvPr>
          <p:cNvPicPr>
            <a:picLocks noChangeAspect="1"/>
          </p:cNvPicPr>
          <p:nvPr/>
        </p:nvPicPr>
        <p:blipFill>
          <a:blip r:embed="rId4"/>
          <a:stretch>
            <a:fillRect/>
          </a:stretch>
        </p:blipFill>
        <p:spPr>
          <a:xfrm>
            <a:off x="364328" y="4113523"/>
            <a:ext cx="914326" cy="656081"/>
          </a:xfrm>
          <a:prstGeom prst="rect">
            <a:avLst/>
          </a:prstGeom>
        </p:spPr>
      </p:pic>
      <p:pic>
        <p:nvPicPr>
          <p:cNvPr id="10" name="Picture 9" descr="A picture containing table, cutting, sitting, cake&#10;&#10;Description automatically generated">
            <a:extLst>
              <a:ext uri="{FF2B5EF4-FFF2-40B4-BE49-F238E27FC236}">
                <a16:creationId xmlns:a16="http://schemas.microsoft.com/office/drawing/2014/main" id="{FBC3E5C3-EB05-734D-9A4B-FA2BA2999993}"/>
              </a:ext>
            </a:extLst>
          </p:cNvPr>
          <p:cNvPicPr>
            <a:picLocks noChangeAspect="1"/>
          </p:cNvPicPr>
          <p:nvPr/>
        </p:nvPicPr>
        <p:blipFill>
          <a:blip r:embed="rId5"/>
          <a:stretch>
            <a:fillRect/>
          </a:stretch>
        </p:blipFill>
        <p:spPr>
          <a:xfrm>
            <a:off x="4519246" y="-113769"/>
            <a:ext cx="4659922" cy="5073841"/>
          </a:xfrm>
          <a:prstGeom prst="rect">
            <a:avLst/>
          </a:prstGeom>
        </p:spPr>
      </p:pic>
      <p:pic>
        <p:nvPicPr>
          <p:cNvPr id="13" name="Picture 12" descr="A close up of a logo&#10;&#10;Description automatically generated">
            <a:extLst>
              <a:ext uri="{FF2B5EF4-FFF2-40B4-BE49-F238E27FC236}">
                <a16:creationId xmlns:a16="http://schemas.microsoft.com/office/drawing/2014/main" id="{E43699DF-7FEE-9C43-9152-FF54DDDB5243}"/>
              </a:ext>
            </a:extLst>
          </p:cNvPr>
          <p:cNvPicPr>
            <a:picLocks noChangeAspect="1"/>
          </p:cNvPicPr>
          <p:nvPr/>
        </p:nvPicPr>
        <p:blipFill>
          <a:blip r:embed="rId6"/>
          <a:stretch>
            <a:fillRect/>
          </a:stretch>
        </p:blipFill>
        <p:spPr>
          <a:xfrm>
            <a:off x="233546" y="846529"/>
            <a:ext cx="4211396" cy="1455126"/>
          </a:xfrm>
          <a:prstGeom prst="rect">
            <a:avLst/>
          </a:prstGeom>
        </p:spPr>
      </p:pic>
      <p:pic>
        <p:nvPicPr>
          <p:cNvPr id="15" name="Picture 14" descr="A picture containing game&#10;&#10;Description automatically generated">
            <a:extLst>
              <a:ext uri="{FF2B5EF4-FFF2-40B4-BE49-F238E27FC236}">
                <a16:creationId xmlns:a16="http://schemas.microsoft.com/office/drawing/2014/main" id="{0DF38C43-29B5-744A-BCF8-4205D65B7659}"/>
              </a:ext>
            </a:extLst>
          </p:cNvPr>
          <p:cNvPicPr>
            <a:picLocks noChangeAspect="1"/>
          </p:cNvPicPr>
          <p:nvPr/>
        </p:nvPicPr>
        <p:blipFill>
          <a:blip r:embed="rId7"/>
          <a:stretch>
            <a:fillRect/>
          </a:stretch>
        </p:blipFill>
        <p:spPr>
          <a:xfrm>
            <a:off x="233546" y="2803835"/>
            <a:ext cx="4211396" cy="1455126"/>
          </a:xfrm>
          <a:prstGeom prst="rect">
            <a:avLst/>
          </a:prstGeom>
        </p:spPr>
      </p:pic>
      <p:pic>
        <p:nvPicPr>
          <p:cNvPr id="17" name="Picture 16" descr="A picture containing food&#10;&#10;Description automatically generated">
            <a:extLst>
              <a:ext uri="{FF2B5EF4-FFF2-40B4-BE49-F238E27FC236}">
                <a16:creationId xmlns:a16="http://schemas.microsoft.com/office/drawing/2014/main" id="{3ECABB67-96AB-3743-851F-DEE8C2ED9742}"/>
              </a:ext>
            </a:extLst>
          </p:cNvPr>
          <p:cNvPicPr>
            <a:picLocks noChangeAspect="1"/>
          </p:cNvPicPr>
          <p:nvPr/>
        </p:nvPicPr>
        <p:blipFill>
          <a:blip r:embed="rId8"/>
          <a:stretch>
            <a:fillRect/>
          </a:stretch>
        </p:blipFill>
        <p:spPr>
          <a:xfrm>
            <a:off x="233546" y="1807969"/>
            <a:ext cx="4211396" cy="1455126"/>
          </a:xfrm>
          <a:prstGeom prst="rect">
            <a:avLst/>
          </a:prstGeom>
        </p:spPr>
      </p:pic>
      <p:sp>
        <p:nvSpPr>
          <p:cNvPr id="11" name="Shape 157"/>
          <p:cNvSpPr txBox="1"/>
          <p:nvPr/>
        </p:nvSpPr>
        <p:spPr>
          <a:xfrm>
            <a:off x="1385162" y="1320104"/>
            <a:ext cx="2794904" cy="55399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200">
                <a:solidFill>
                  <a:srgbClr val="535353"/>
                </a:solidFill>
                <a:latin typeface="Arial"/>
                <a:ea typeface="Arial"/>
                <a:cs typeface="Arial"/>
                <a:sym typeface="Arial"/>
              </a:defRPr>
            </a:lvl1pPr>
          </a:lstStyle>
          <a:p>
            <a:r>
              <a:rPr lang="en-US" sz="1500" dirty="0">
                <a:solidFill>
                  <a:schemeClr val="bg1"/>
                </a:solidFill>
                <a:latin typeface="PF DinText Pro Medium" panose="02000506020000020004" pitchFamily="2" charset="0"/>
              </a:rPr>
              <a:t>QS World University </a:t>
            </a:r>
          </a:p>
          <a:p>
            <a:r>
              <a:rPr lang="en-US" sz="1500" dirty="0">
                <a:solidFill>
                  <a:schemeClr val="bg1"/>
                </a:solidFill>
                <a:latin typeface="PF DinText Pro Medium" panose="02000506020000020004" pitchFamily="2" charset="0"/>
              </a:rPr>
              <a:t>Ranking 2020</a:t>
            </a:r>
            <a:endParaRPr sz="1500" dirty="0">
              <a:solidFill>
                <a:schemeClr val="bg1"/>
              </a:solidFill>
              <a:latin typeface="PF DinText Pro Medium" panose="02000506020000020004" pitchFamily="2" charset="0"/>
            </a:endParaRPr>
          </a:p>
        </p:txBody>
      </p:sp>
      <p:sp>
        <p:nvSpPr>
          <p:cNvPr id="87" name="Shape 157">
            <a:extLst>
              <a:ext uri="{FF2B5EF4-FFF2-40B4-BE49-F238E27FC236}">
                <a16:creationId xmlns:a16="http://schemas.microsoft.com/office/drawing/2014/main" id="{99588337-391C-0F48-ABA7-25DED6C98A25}"/>
              </a:ext>
            </a:extLst>
          </p:cNvPr>
          <p:cNvSpPr txBox="1"/>
          <p:nvPr/>
        </p:nvSpPr>
        <p:spPr>
          <a:xfrm>
            <a:off x="1385162" y="2340012"/>
            <a:ext cx="2794904" cy="55399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200">
                <a:solidFill>
                  <a:srgbClr val="535353"/>
                </a:solidFill>
                <a:latin typeface="Arial"/>
                <a:ea typeface="Arial"/>
                <a:cs typeface="Arial"/>
                <a:sym typeface="Arial"/>
              </a:defRPr>
            </a:lvl1pPr>
          </a:lstStyle>
          <a:p>
            <a:r>
              <a:rPr lang="en-US" sz="1500" dirty="0">
                <a:solidFill>
                  <a:schemeClr val="bg1"/>
                </a:solidFill>
                <a:latin typeface="PF DinText Pro Medium" panose="02000506020000020004" pitchFamily="2" charset="0"/>
              </a:rPr>
              <a:t>QS Top 50 under 50 </a:t>
            </a:r>
          </a:p>
          <a:p>
            <a:r>
              <a:rPr lang="en-US" sz="1500" dirty="0">
                <a:solidFill>
                  <a:schemeClr val="bg1"/>
                </a:solidFill>
                <a:latin typeface="PF DinText Pro Medium" panose="02000506020000020004" pitchFamily="2" charset="0"/>
              </a:rPr>
              <a:t>2014 - 2020</a:t>
            </a:r>
            <a:endParaRPr sz="1500" dirty="0">
              <a:solidFill>
                <a:schemeClr val="bg1"/>
              </a:solidFill>
              <a:latin typeface="PF DinText Pro Medium" panose="02000506020000020004" pitchFamily="2" charset="0"/>
            </a:endParaRPr>
          </a:p>
        </p:txBody>
      </p:sp>
      <p:sp>
        <p:nvSpPr>
          <p:cNvPr id="88" name="Shape 157">
            <a:extLst>
              <a:ext uri="{FF2B5EF4-FFF2-40B4-BE49-F238E27FC236}">
                <a16:creationId xmlns:a16="http://schemas.microsoft.com/office/drawing/2014/main" id="{2D8BC7F8-9D64-A742-B595-2732769447BC}"/>
              </a:ext>
            </a:extLst>
          </p:cNvPr>
          <p:cNvSpPr txBox="1"/>
          <p:nvPr/>
        </p:nvSpPr>
        <p:spPr>
          <a:xfrm>
            <a:off x="1385162" y="3342335"/>
            <a:ext cx="2794904" cy="55399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200">
                <a:solidFill>
                  <a:srgbClr val="535353"/>
                </a:solidFill>
                <a:latin typeface="Arial"/>
                <a:ea typeface="Arial"/>
                <a:cs typeface="Arial"/>
                <a:sym typeface="Arial"/>
              </a:defRPr>
            </a:lvl1pPr>
          </a:lstStyle>
          <a:p>
            <a:r>
              <a:rPr lang="en-US" sz="1500" dirty="0">
                <a:solidFill>
                  <a:schemeClr val="bg1"/>
                </a:solidFill>
                <a:latin typeface="PF DinText Pro Medium" panose="02000506020000020004" pitchFamily="2" charset="0"/>
              </a:rPr>
              <a:t>Times Higher Education Young </a:t>
            </a:r>
          </a:p>
          <a:p>
            <a:r>
              <a:rPr lang="en-US" sz="1500" dirty="0">
                <a:solidFill>
                  <a:schemeClr val="bg1"/>
                </a:solidFill>
                <a:latin typeface="PF DinText Pro Medium" panose="02000506020000020004" pitchFamily="2" charset="0"/>
              </a:rPr>
              <a:t>University Ranking 2020</a:t>
            </a:r>
            <a:endParaRPr sz="1500" dirty="0">
              <a:solidFill>
                <a:schemeClr val="bg1"/>
              </a:solidFill>
              <a:latin typeface="PF DinText Pro Medium" panose="02000506020000020004" pitchFamily="2" charset="0"/>
            </a:endParaRPr>
          </a:p>
        </p:txBody>
      </p:sp>
      <p:sp>
        <p:nvSpPr>
          <p:cNvPr id="89" name="Shape 157">
            <a:extLst>
              <a:ext uri="{FF2B5EF4-FFF2-40B4-BE49-F238E27FC236}">
                <a16:creationId xmlns:a16="http://schemas.microsoft.com/office/drawing/2014/main" id="{9C137205-87DC-8B4D-93FD-2132130C589C}"/>
              </a:ext>
            </a:extLst>
          </p:cNvPr>
          <p:cNvSpPr txBox="1"/>
          <p:nvPr/>
        </p:nvSpPr>
        <p:spPr>
          <a:xfrm>
            <a:off x="325138" y="1029977"/>
            <a:ext cx="1323793" cy="677104"/>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sz="1200">
                <a:solidFill>
                  <a:srgbClr val="535353"/>
                </a:solidFill>
                <a:latin typeface="Arial"/>
                <a:ea typeface="Arial"/>
                <a:cs typeface="Arial"/>
                <a:sym typeface="Arial"/>
              </a:defRPr>
            </a:lvl1pPr>
          </a:lstStyle>
          <a:p>
            <a:r>
              <a:rPr lang="en-US" sz="3800" b="1" dirty="0">
                <a:solidFill>
                  <a:schemeClr val="tx2">
                    <a:lumMod val="40000"/>
                    <a:lumOff val="60000"/>
                  </a:schemeClr>
                </a:solidFill>
                <a:latin typeface="PF DinText Pro" panose="02000506020000020004" pitchFamily="2" charset="0"/>
              </a:rPr>
              <a:t>13</a:t>
            </a:r>
            <a:r>
              <a:rPr lang="en-US" sz="3800" b="1" baseline="30000" dirty="0">
                <a:solidFill>
                  <a:schemeClr val="tx2">
                    <a:lumMod val="40000"/>
                    <a:lumOff val="60000"/>
                  </a:schemeClr>
                </a:solidFill>
                <a:latin typeface="PF DinText Pro" panose="02000506020000020004" pitchFamily="2" charset="0"/>
              </a:rPr>
              <a:t>th</a:t>
            </a:r>
            <a:endParaRPr sz="3800" b="1" baseline="30000" dirty="0">
              <a:solidFill>
                <a:schemeClr val="tx2">
                  <a:lumMod val="40000"/>
                  <a:lumOff val="60000"/>
                </a:schemeClr>
              </a:solidFill>
              <a:latin typeface="PF DinText Pro" panose="02000506020000020004" pitchFamily="2" charset="0"/>
            </a:endParaRPr>
          </a:p>
        </p:txBody>
      </p:sp>
      <p:sp>
        <p:nvSpPr>
          <p:cNvPr id="90" name="Shape 157">
            <a:extLst>
              <a:ext uri="{FF2B5EF4-FFF2-40B4-BE49-F238E27FC236}">
                <a16:creationId xmlns:a16="http://schemas.microsoft.com/office/drawing/2014/main" id="{8AB7A0B4-025E-1045-9D41-281D9E3C3FE8}"/>
              </a:ext>
            </a:extLst>
          </p:cNvPr>
          <p:cNvSpPr txBox="1"/>
          <p:nvPr/>
        </p:nvSpPr>
        <p:spPr>
          <a:xfrm>
            <a:off x="448229" y="2013943"/>
            <a:ext cx="1323793" cy="723271"/>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sz="1200">
                <a:solidFill>
                  <a:srgbClr val="535353"/>
                </a:solidFill>
                <a:latin typeface="Arial"/>
                <a:ea typeface="Arial"/>
                <a:cs typeface="Arial"/>
                <a:sym typeface="Arial"/>
              </a:defRPr>
            </a:lvl1pPr>
          </a:lstStyle>
          <a:p>
            <a:r>
              <a:rPr lang="en-US" sz="4100" b="1" dirty="0">
                <a:solidFill>
                  <a:srgbClr val="C00000"/>
                </a:solidFill>
                <a:latin typeface="PF DinText Pro" panose="02000506020000020004" pitchFamily="2" charset="0"/>
              </a:rPr>
              <a:t>1</a:t>
            </a:r>
            <a:r>
              <a:rPr lang="en-US" sz="4100" b="1" baseline="30000" dirty="0">
                <a:solidFill>
                  <a:srgbClr val="C00000"/>
                </a:solidFill>
                <a:latin typeface="PF DinText Pro" panose="02000506020000020004" pitchFamily="2" charset="0"/>
              </a:rPr>
              <a:t>st</a:t>
            </a:r>
            <a:endParaRPr sz="4100" b="1" baseline="30000" dirty="0">
              <a:solidFill>
                <a:srgbClr val="C00000"/>
              </a:solidFill>
              <a:latin typeface="PF DinText Pro" panose="02000506020000020004" pitchFamily="2" charset="0"/>
            </a:endParaRPr>
          </a:p>
        </p:txBody>
      </p:sp>
      <p:sp>
        <p:nvSpPr>
          <p:cNvPr id="91" name="Shape 157">
            <a:extLst>
              <a:ext uri="{FF2B5EF4-FFF2-40B4-BE49-F238E27FC236}">
                <a16:creationId xmlns:a16="http://schemas.microsoft.com/office/drawing/2014/main" id="{D3FF80CD-DDC7-CD47-8D7B-8051DCC34866}"/>
              </a:ext>
            </a:extLst>
          </p:cNvPr>
          <p:cNvSpPr txBox="1"/>
          <p:nvPr/>
        </p:nvSpPr>
        <p:spPr>
          <a:xfrm>
            <a:off x="430645" y="3051314"/>
            <a:ext cx="1323793" cy="723271"/>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sz="1200">
                <a:solidFill>
                  <a:srgbClr val="535353"/>
                </a:solidFill>
                <a:latin typeface="Arial"/>
                <a:ea typeface="Arial"/>
                <a:cs typeface="Arial"/>
                <a:sym typeface="Arial"/>
              </a:defRPr>
            </a:lvl1pPr>
          </a:lstStyle>
          <a:p>
            <a:r>
              <a:rPr lang="en-US" sz="4100" b="1" dirty="0">
                <a:solidFill>
                  <a:srgbClr val="0F56A6"/>
                </a:solidFill>
                <a:latin typeface="PF DinText Pro" panose="02000506020000020004" pitchFamily="2" charset="0"/>
              </a:rPr>
              <a:t>2</a:t>
            </a:r>
            <a:r>
              <a:rPr lang="en-US" sz="4100" b="1" baseline="30000" dirty="0">
                <a:solidFill>
                  <a:srgbClr val="0F56A6"/>
                </a:solidFill>
                <a:latin typeface="PF DinText Pro" panose="02000506020000020004" pitchFamily="2" charset="0"/>
              </a:rPr>
              <a:t>nd</a:t>
            </a:r>
            <a:endParaRPr sz="4100" b="1" baseline="30000" dirty="0">
              <a:solidFill>
                <a:srgbClr val="0F56A6"/>
              </a:solidFill>
              <a:latin typeface="PF DinText Pro" panose="02000506020000020004" pitchFamily="2" charset="0"/>
            </a:endParaRPr>
          </a:p>
        </p:txBody>
      </p:sp>
    </p:spTree>
    <p:extLst>
      <p:ext uri="{BB962C8B-B14F-4D97-AF65-F5344CB8AC3E}">
        <p14:creationId xmlns:p14="http://schemas.microsoft.com/office/powerpoint/2010/main" val="3317184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5635-74D6-4A4E-A68F-2CBA057AF736}"/>
              </a:ext>
            </a:extLst>
          </p:cNvPr>
          <p:cNvSpPr>
            <a:spLocks noGrp="1"/>
          </p:cNvSpPr>
          <p:nvPr>
            <p:ph type="title"/>
          </p:nvPr>
        </p:nvSpPr>
        <p:spPr>
          <a:xfrm>
            <a:off x="1626042" y="1975277"/>
            <a:ext cx="8229600" cy="857250"/>
          </a:xfrm>
        </p:spPr>
        <p:txBody>
          <a:bodyPr/>
          <a:lstStyle/>
          <a:p>
            <a:r>
              <a:rPr lang="en-US" dirty="0"/>
              <a:t>Career in Singapore</a:t>
            </a:r>
            <a:endParaRPr lang="en-SG" dirty="0"/>
          </a:p>
        </p:txBody>
      </p:sp>
    </p:spTree>
    <p:extLst>
      <p:ext uri="{BB962C8B-B14F-4D97-AF65-F5344CB8AC3E}">
        <p14:creationId xmlns:p14="http://schemas.microsoft.com/office/powerpoint/2010/main" val="495856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F3FF3D-556D-4DA8-B46F-3465707EFB60}"/>
              </a:ext>
            </a:extLst>
          </p:cNvPr>
          <p:cNvPicPr>
            <a:picLocks noChangeAspect="1"/>
          </p:cNvPicPr>
          <p:nvPr/>
        </p:nvPicPr>
        <p:blipFill>
          <a:blip r:embed="rId2"/>
          <a:stretch>
            <a:fillRect/>
          </a:stretch>
        </p:blipFill>
        <p:spPr>
          <a:xfrm>
            <a:off x="2045369" y="647592"/>
            <a:ext cx="4948986" cy="3696078"/>
          </a:xfrm>
          <a:prstGeom prst="rect">
            <a:avLst/>
          </a:prstGeom>
        </p:spPr>
      </p:pic>
    </p:spTree>
    <p:extLst>
      <p:ext uri="{BB962C8B-B14F-4D97-AF65-F5344CB8AC3E}">
        <p14:creationId xmlns:p14="http://schemas.microsoft.com/office/powerpoint/2010/main" val="249787722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C838-8E83-407C-ADCC-0CF909009889}"/>
              </a:ext>
            </a:extLst>
          </p:cNvPr>
          <p:cNvSpPr>
            <a:spLocks noGrp="1"/>
          </p:cNvSpPr>
          <p:nvPr>
            <p:ph type="title"/>
          </p:nvPr>
        </p:nvSpPr>
        <p:spPr/>
        <p:txBody>
          <a:bodyPr/>
          <a:lstStyle/>
          <a:p>
            <a:r>
              <a:rPr lang="en-US" dirty="0"/>
              <a:t>Singapore GDP</a:t>
            </a:r>
            <a:endParaRPr lang="en-SG" dirty="0"/>
          </a:p>
        </p:txBody>
      </p:sp>
      <p:sp>
        <p:nvSpPr>
          <p:cNvPr id="4" name="Rectangle 3">
            <a:extLst>
              <a:ext uri="{FF2B5EF4-FFF2-40B4-BE49-F238E27FC236}">
                <a16:creationId xmlns:a16="http://schemas.microsoft.com/office/drawing/2014/main" id="{33577A1F-2A40-49C3-BAB7-2C7D0BF03F37}"/>
              </a:ext>
            </a:extLst>
          </p:cNvPr>
          <p:cNvSpPr/>
          <p:nvPr/>
        </p:nvSpPr>
        <p:spPr>
          <a:xfrm>
            <a:off x="2803937" y="3988468"/>
            <a:ext cx="3443122" cy="300082"/>
          </a:xfrm>
          <a:prstGeom prst="rect">
            <a:avLst/>
          </a:prstGeom>
        </p:spPr>
        <p:txBody>
          <a:bodyPr wrap="none">
            <a:spAutoFit/>
          </a:bodyPr>
          <a:lstStyle/>
          <a:p>
            <a:r>
              <a:rPr lang="en-SG" sz="1350" dirty="0"/>
              <a:t>https://blog.seedly.sg/salary-guide-singapore/</a:t>
            </a:r>
          </a:p>
        </p:txBody>
      </p:sp>
      <p:pic>
        <p:nvPicPr>
          <p:cNvPr id="5" name="Picture 4">
            <a:extLst>
              <a:ext uri="{FF2B5EF4-FFF2-40B4-BE49-F238E27FC236}">
                <a16:creationId xmlns:a16="http://schemas.microsoft.com/office/drawing/2014/main" id="{EDA792F1-ACDA-4816-BBB2-AB9D5246124C}"/>
              </a:ext>
            </a:extLst>
          </p:cNvPr>
          <p:cNvPicPr>
            <a:picLocks noChangeAspect="1"/>
          </p:cNvPicPr>
          <p:nvPr/>
        </p:nvPicPr>
        <p:blipFill>
          <a:blip r:embed="rId2"/>
          <a:stretch>
            <a:fillRect/>
          </a:stretch>
        </p:blipFill>
        <p:spPr>
          <a:xfrm>
            <a:off x="1143000" y="1708610"/>
            <a:ext cx="6858000" cy="1726280"/>
          </a:xfrm>
          <a:prstGeom prst="rect">
            <a:avLst/>
          </a:prstGeom>
        </p:spPr>
      </p:pic>
    </p:spTree>
    <p:extLst>
      <p:ext uri="{BB962C8B-B14F-4D97-AF65-F5344CB8AC3E}">
        <p14:creationId xmlns:p14="http://schemas.microsoft.com/office/powerpoint/2010/main" val="3717826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71A15-8A73-44BE-82AC-E9A5392E4564}"/>
              </a:ext>
            </a:extLst>
          </p:cNvPr>
          <p:cNvPicPr>
            <a:picLocks noChangeAspect="1"/>
          </p:cNvPicPr>
          <p:nvPr/>
        </p:nvPicPr>
        <p:blipFill>
          <a:blip r:embed="rId2"/>
          <a:stretch>
            <a:fillRect/>
          </a:stretch>
        </p:blipFill>
        <p:spPr>
          <a:xfrm>
            <a:off x="306552" y="117672"/>
            <a:ext cx="4160189" cy="2308436"/>
          </a:xfrm>
          <a:prstGeom prst="rect">
            <a:avLst/>
          </a:prstGeom>
        </p:spPr>
      </p:pic>
      <p:pic>
        <p:nvPicPr>
          <p:cNvPr id="8" name="Picture 7">
            <a:extLst>
              <a:ext uri="{FF2B5EF4-FFF2-40B4-BE49-F238E27FC236}">
                <a16:creationId xmlns:a16="http://schemas.microsoft.com/office/drawing/2014/main" id="{8CFF12B1-A18F-4EC6-A994-A376D56EB683}"/>
              </a:ext>
            </a:extLst>
          </p:cNvPr>
          <p:cNvPicPr>
            <a:picLocks noChangeAspect="1"/>
          </p:cNvPicPr>
          <p:nvPr/>
        </p:nvPicPr>
        <p:blipFill>
          <a:blip r:embed="rId3"/>
          <a:stretch>
            <a:fillRect/>
          </a:stretch>
        </p:blipFill>
        <p:spPr>
          <a:xfrm>
            <a:off x="4824107" y="1701349"/>
            <a:ext cx="3728128" cy="2557495"/>
          </a:xfrm>
          <a:prstGeom prst="rect">
            <a:avLst/>
          </a:prstGeom>
        </p:spPr>
      </p:pic>
      <p:pic>
        <p:nvPicPr>
          <p:cNvPr id="9" name="Picture 8">
            <a:extLst>
              <a:ext uri="{FF2B5EF4-FFF2-40B4-BE49-F238E27FC236}">
                <a16:creationId xmlns:a16="http://schemas.microsoft.com/office/drawing/2014/main" id="{2D2D5052-156A-4480-B657-7F6349C188F4}"/>
              </a:ext>
            </a:extLst>
          </p:cNvPr>
          <p:cNvPicPr>
            <a:picLocks noChangeAspect="1"/>
          </p:cNvPicPr>
          <p:nvPr/>
        </p:nvPicPr>
        <p:blipFill>
          <a:blip r:embed="rId4"/>
          <a:stretch>
            <a:fillRect/>
          </a:stretch>
        </p:blipFill>
        <p:spPr>
          <a:xfrm>
            <a:off x="415978" y="2648934"/>
            <a:ext cx="4050763" cy="2376894"/>
          </a:xfrm>
          <a:prstGeom prst="rect">
            <a:avLst/>
          </a:prstGeom>
        </p:spPr>
      </p:pic>
    </p:spTree>
    <p:extLst>
      <p:ext uri="{BB962C8B-B14F-4D97-AF65-F5344CB8AC3E}">
        <p14:creationId xmlns:p14="http://schemas.microsoft.com/office/powerpoint/2010/main" val="32613877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FF18FC-FD62-4E08-9158-9CCF71380EF9}"/>
              </a:ext>
            </a:extLst>
          </p:cNvPr>
          <p:cNvPicPr>
            <a:picLocks noChangeAspect="1"/>
          </p:cNvPicPr>
          <p:nvPr/>
        </p:nvPicPr>
        <p:blipFill>
          <a:blip r:embed="rId2"/>
          <a:stretch>
            <a:fillRect/>
          </a:stretch>
        </p:blipFill>
        <p:spPr>
          <a:xfrm>
            <a:off x="2114550" y="240933"/>
            <a:ext cx="4914900" cy="4286250"/>
          </a:xfrm>
          <a:prstGeom prst="rect">
            <a:avLst/>
          </a:prstGeom>
        </p:spPr>
      </p:pic>
    </p:spTree>
    <p:extLst>
      <p:ext uri="{BB962C8B-B14F-4D97-AF65-F5344CB8AC3E}">
        <p14:creationId xmlns:p14="http://schemas.microsoft.com/office/powerpoint/2010/main" val="118443688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453719-207F-4D96-936D-0467A25BF502}"/>
              </a:ext>
            </a:extLst>
          </p:cNvPr>
          <p:cNvPicPr>
            <a:picLocks noChangeAspect="1"/>
          </p:cNvPicPr>
          <p:nvPr/>
        </p:nvPicPr>
        <p:blipFill>
          <a:blip r:embed="rId2"/>
          <a:stretch>
            <a:fillRect/>
          </a:stretch>
        </p:blipFill>
        <p:spPr>
          <a:xfrm>
            <a:off x="1728638" y="573380"/>
            <a:ext cx="5497863" cy="3830178"/>
          </a:xfrm>
          <a:prstGeom prst="rect">
            <a:avLst/>
          </a:prstGeom>
        </p:spPr>
      </p:pic>
    </p:spTree>
    <p:extLst>
      <p:ext uri="{BB962C8B-B14F-4D97-AF65-F5344CB8AC3E}">
        <p14:creationId xmlns:p14="http://schemas.microsoft.com/office/powerpoint/2010/main" val="84009862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9DE01B-7816-488B-BD89-95D88D439951}"/>
              </a:ext>
            </a:extLst>
          </p:cNvPr>
          <p:cNvPicPr>
            <a:picLocks noChangeAspect="1"/>
          </p:cNvPicPr>
          <p:nvPr/>
        </p:nvPicPr>
        <p:blipFill>
          <a:blip r:embed="rId2"/>
          <a:stretch>
            <a:fillRect/>
          </a:stretch>
        </p:blipFill>
        <p:spPr>
          <a:xfrm>
            <a:off x="4261585" y="1871197"/>
            <a:ext cx="3537284" cy="2327147"/>
          </a:xfrm>
          <a:prstGeom prst="rect">
            <a:avLst/>
          </a:prstGeom>
        </p:spPr>
      </p:pic>
      <p:pic>
        <p:nvPicPr>
          <p:cNvPr id="5" name="Picture 4">
            <a:extLst>
              <a:ext uri="{FF2B5EF4-FFF2-40B4-BE49-F238E27FC236}">
                <a16:creationId xmlns:a16="http://schemas.microsoft.com/office/drawing/2014/main" id="{B01E0DFE-41CF-4388-A206-4CE63A83014B}"/>
              </a:ext>
            </a:extLst>
          </p:cNvPr>
          <p:cNvPicPr>
            <a:picLocks noChangeAspect="1"/>
          </p:cNvPicPr>
          <p:nvPr/>
        </p:nvPicPr>
        <p:blipFill>
          <a:blip r:embed="rId3"/>
          <a:stretch>
            <a:fillRect/>
          </a:stretch>
        </p:blipFill>
        <p:spPr>
          <a:xfrm>
            <a:off x="1227071" y="1321067"/>
            <a:ext cx="2852824" cy="2877277"/>
          </a:xfrm>
          <a:prstGeom prst="rect">
            <a:avLst/>
          </a:prstGeom>
        </p:spPr>
      </p:pic>
      <p:sp>
        <p:nvSpPr>
          <p:cNvPr id="6" name="TextBox 5">
            <a:extLst>
              <a:ext uri="{FF2B5EF4-FFF2-40B4-BE49-F238E27FC236}">
                <a16:creationId xmlns:a16="http://schemas.microsoft.com/office/drawing/2014/main" id="{C906F514-C346-40BE-90AA-ABB06CAEDED8}"/>
              </a:ext>
            </a:extLst>
          </p:cNvPr>
          <p:cNvSpPr txBox="1"/>
          <p:nvPr/>
        </p:nvSpPr>
        <p:spPr>
          <a:xfrm>
            <a:off x="1511166" y="216785"/>
            <a:ext cx="3239798" cy="600164"/>
          </a:xfrm>
          <a:prstGeom prst="rect">
            <a:avLst/>
          </a:prstGeom>
          <a:noFill/>
        </p:spPr>
        <p:txBody>
          <a:bodyPr wrap="none" rtlCol="0">
            <a:spAutoFit/>
          </a:bodyPr>
          <a:lstStyle/>
          <a:p>
            <a:r>
              <a:rPr lang="en-US" sz="3300" dirty="0"/>
              <a:t>Employment Rate</a:t>
            </a:r>
            <a:endParaRPr lang="en-SG" sz="3300" dirty="0"/>
          </a:p>
        </p:txBody>
      </p:sp>
    </p:spTree>
    <p:extLst>
      <p:ext uri="{BB962C8B-B14F-4D97-AF65-F5344CB8AC3E}">
        <p14:creationId xmlns:p14="http://schemas.microsoft.com/office/powerpoint/2010/main" val="267613462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1E4D66-5DB4-4FF4-9364-07E5006F84AB}"/>
              </a:ext>
            </a:extLst>
          </p:cNvPr>
          <p:cNvPicPr>
            <a:picLocks noChangeAspect="1"/>
          </p:cNvPicPr>
          <p:nvPr/>
        </p:nvPicPr>
        <p:blipFill>
          <a:blip r:embed="rId2"/>
          <a:stretch>
            <a:fillRect/>
          </a:stretch>
        </p:blipFill>
        <p:spPr>
          <a:xfrm>
            <a:off x="2132765" y="1099080"/>
            <a:ext cx="4653815" cy="3490361"/>
          </a:xfrm>
          <a:prstGeom prst="rect">
            <a:avLst/>
          </a:prstGeom>
        </p:spPr>
      </p:pic>
      <p:sp>
        <p:nvSpPr>
          <p:cNvPr id="5" name="TextBox 4">
            <a:extLst>
              <a:ext uri="{FF2B5EF4-FFF2-40B4-BE49-F238E27FC236}">
                <a16:creationId xmlns:a16="http://schemas.microsoft.com/office/drawing/2014/main" id="{C0AADCEB-4F1A-448F-A021-CB0634F688D5}"/>
              </a:ext>
            </a:extLst>
          </p:cNvPr>
          <p:cNvSpPr txBox="1"/>
          <p:nvPr/>
        </p:nvSpPr>
        <p:spPr>
          <a:xfrm>
            <a:off x="1511166" y="216785"/>
            <a:ext cx="2910861" cy="600164"/>
          </a:xfrm>
          <a:prstGeom prst="rect">
            <a:avLst/>
          </a:prstGeom>
          <a:noFill/>
        </p:spPr>
        <p:txBody>
          <a:bodyPr wrap="none" rtlCol="0">
            <a:spAutoFit/>
          </a:bodyPr>
          <a:lstStyle/>
          <a:p>
            <a:r>
              <a:rPr lang="en-US" sz="3300" dirty="0"/>
              <a:t>Low Income Tax</a:t>
            </a:r>
            <a:endParaRPr lang="en-SG" sz="3300" dirty="0"/>
          </a:p>
        </p:txBody>
      </p:sp>
    </p:spTree>
    <p:extLst>
      <p:ext uri="{BB962C8B-B14F-4D97-AF65-F5344CB8AC3E}">
        <p14:creationId xmlns:p14="http://schemas.microsoft.com/office/powerpoint/2010/main" val="308257787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3"/>
          <p:cNvSpPr txBox="1">
            <a:spLocks/>
          </p:cNvSpPr>
          <p:nvPr/>
        </p:nvSpPr>
        <p:spPr>
          <a:xfrm>
            <a:off x="3664074" y="1428750"/>
            <a:ext cx="4114800" cy="990600"/>
          </a:xfrm>
          <a:prstGeom prst="rect">
            <a:avLst/>
          </a:prstGeom>
        </p:spPr>
        <p:txBody>
          <a:bodyPr vert="horz" lIns="91432" tIns="45716" rIns="91432" bIns="45716" rtlCol="0">
            <a:normAutofit/>
          </a:bodyPr>
          <a:lstStyle>
            <a:lvl1pPr marL="342864" indent="-342864" algn="l" defTabSz="914308"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77" indent="-285722" algn="l" defTabSz="91430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86" indent="-228576" algn="l" defTabSz="91430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40"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96"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48"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04"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56"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12"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000" b="1" dirty="0">
                <a:solidFill>
                  <a:schemeClr val="bg1"/>
                </a:solidFill>
                <a:latin typeface="Arial" panose="020B0604020202020204" pitchFamily="34" charset="0"/>
                <a:cs typeface="Arial" panose="020B0604020202020204" pitchFamily="34" charset="0"/>
              </a:rPr>
              <a:t>Nanyang Business School Postgraduate Fair</a:t>
            </a:r>
          </a:p>
          <a:p>
            <a:pPr marL="0" indent="0">
              <a:buFont typeface="Arial" panose="020B0604020202020204" pitchFamily="34" charset="0"/>
              <a:buNone/>
            </a:pPr>
            <a:r>
              <a:rPr lang="en-US" sz="900" dirty="0">
                <a:solidFill>
                  <a:schemeClr val="bg1"/>
                </a:solidFill>
                <a:latin typeface="Arial" panose="020B0604020202020204" pitchFamily="34" charset="0"/>
                <a:cs typeface="Arial" panose="020B0604020202020204" pitchFamily="34" charset="0"/>
              </a:rPr>
              <a:t>Sat, 19 August 2017, 12 noon to 5pm</a:t>
            </a:r>
          </a:p>
          <a:p>
            <a:pPr marL="0" indent="0">
              <a:buFont typeface="Arial" panose="020B0604020202020204" pitchFamily="34" charset="0"/>
              <a:buNone/>
            </a:pPr>
            <a:r>
              <a:rPr lang="en-US" sz="900" dirty="0">
                <a:solidFill>
                  <a:schemeClr val="bg1"/>
                </a:solidFill>
                <a:latin typeface="Arial" panose="020B0604020202020204" pitchFamily="34" charset="0"/>
                <a:cs typeface="Arial" panose="020B0604020202020204" pitchFamily="34" charset="0"/>
              </a:rPr>
              <a:t>Raffles City Convention Centre</a:t>
            </a:r>
          </a:p>
          <a:p>
            <a:pPr marL="0" indent="0">
              <a:buFont typeface="Arial" panose="020B0604020202020204" pitchFamily="34" charset="0"/>
              <a:buNone/>
            </a:pPr>
            <a:r>
              <a:rPr lang="en-US" sz="900" dirty="0">
                <a:solidFill>
                  <a:schemeClr val="bg1"/>
                </a:solidFill>
                <a:latin typeface="Arial" panose="020B0604020202020204" pitchFamily="34" charset="0"/>
                <a:cs typeface="Arial" panose="020B0604020202020204" pitchFamily="34" charset="0"/>
              </a:rPr>
              <a:t>Registration is required at </a:t>
            </a:r>
            <a:r>
              <a:rPr lang="en-US" sz="900" dirty="0">
                <a:solidFill>
                  <a:schemeClr val="bg1"/>
                </a:solidFill>
                <a:latin typeface="Arial" panose="020B0604020202020204" pitchFamily="34" charset="0"/>
                <a:cs typeface="Arial" panose="020B0604020202020204" pitchFamily="34" charset="0"/>
                <a:hlinkClick r:id="rId3"/>
              </a:rPr>
              <a:t>www.thenanyangmba.com</a:t>
            </a:r>
            <a:endParaRPr lang="en-US" sz="900" dirty="0">
              <a:solidFill>
                <a:schemeClr val="bg1"/>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900" dirty="0">
              <a:solidFill>
                <a:schemeClr val="bg1"/>
              </a:solidFill>
              <a:latin typeface="Arial" panose="020B0604020202020204" pitchFamily="34" charset="0"/>
              <a:cs typeface="Arial" panose="020B0604020202020204" pitchFamily="34" charset="0"/>
            </a:endParaRPr>
          </a:p>
        </p:txBody>
      </p:sp>
      <p:sp>
        <p:nvSpPr>
          <p:cNvPr id="7" name="Content Placeholder 3"/>
          <p:cNvSpPr txBox="1">
            <a:spLocks/>
          </p:cNvSpPr>
          <p:nvPr/>
        </p:nvSpPr>
        <p:spPr>
          <a:xfrm>
            <a:off x="3664074" y="2724150"/>
            <a:ext cx="4114800" cy="1521768"/>
          </a:xfrm>
          <a:prstGeom prst="rect">
            <a:avLst/>
          </a:prstGeom>
        </p:spPr>
        <p:txBody>
          <a:bodyPr vert="horz" lIns="91432" tIns="45716" rIns="91432" bIns="45716" rtlCol="0">
            <a:normAutofit/>
          </a:bodyPr>
          <a:lstStyle>
            <a:lvl1pPr marL="342864" indent="-342864" algn="l" defTabSz="914308"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77" indent="-285722" algn="l" defTabSz="91430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86" indent="-228576" algn="l" defTabSz="91430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40"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96"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48"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04"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56"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12" indent="-228576" algn="l" defTabSz="91430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000" b="1" dirty="0">
                <a:solidFill>
                  <a:schemeClr val="bg1"/>
                </a:solidFill>
                <a:latin typeface="Arial" panose="020B0604020202020204" pitchFamily="34" charset="0"/>
                <a:cs typeface="Arial" panose="020B0604020202020204" pitchFamily="34" charset="0"/>
              </a:rPr>
              <a:t>Coffee Chat in Osaka &amp; Tokyo, Japan</a:t>
            </a:r>
          </a:p>
          <a:p>
            <a:pPr marL="0" indent="0">
              <a:buFont typeface="Arial" panose="020B0604020202020204" pitchFamily="34" charset="0"/>
              <a:buNone/>
            </a:pPr>
            <a:r>
              <a:rPr lang="en-US" sz="900" dirty="0">
                <a:solidFill>
                  <a:schemeClr val="bg1"/>
                </a:solidFill>
                <a:latin typeface="Arial" panose="020B0604020202020204" pitchFamily="34" charset="0"/>
                <a:cs typeface="Arial" panose="020B0604020202020204" pitchFamily="34" charset="0"/>
              </a:rPr>
              <a:t>19 to 27 July 2017</a:t>
            </a:r>
          </a:p>
          <a:p>
            <a:pPr marL="0" indent="0">
              <a:buFont typeface="Arial" panose="020B0604020202020204" pitchFamily="34" charset="0"/>
              <a:buNone/>
            </a:pPr>
            <a:endParaRPr lang="en-US" sz="900" dirty="0">
              <a:solidFill>
                <a:schemeClr val="bg1"/>
              </a:solidFill>
              <a:latin typeface="Arial" panose="020B0604020202020204" pitchFamily="34" charset="0"/>
              <a:cs typeface="Arial" panose="020B0604020202020204" pitchFamily="34" charset="0"/>
            </a:endParaRPr>
          </a:p>
          <a:p>
            <a:pPr marL="0" indent="0">
              <a:buNone/>
            </a:pPr>
            <a:r>
              <a:rPr lang="en-US" sz="1000" b="1" dirty="0">
                <a:solidFill>
                  <a:schemeClr val="bg1"/>
                </a:solidFill>
                <a:latin typeface="Arial" panose="020B0604020202020204" pitchFamily="34" charset="0"/>
                <a:cs typeface="Arial" panose="020B0604020202020204" pitchFamily="34" charset="0"/>
              </a:rPr>
              <a:t>Coffee Chat in Jakarta &amp; Bandung, Indonesia</a:t>
            </a:r>
          </a:p>
          <a:p>
            <a:pPr marL="0" indent="0">
              <a:buNone/>
            </a:pPr>
            <a:r>
              <a:rPr lang="en-US" sz="900" dirty="0">
                <a:solidFill>
                  <a:schemeClr val="bg1"/>
                </a:solidFill>
                <a:latin typeface="Arial" panose="020B0604020202020204" pitchFamily="34" charset="0"/>
                <a:cs typeface="Arial" panose="020B0604020202020204" pitchFamily="34" charset="0"/>
              </a:rPr>
              <a:t>24 to 28 August 2017</a:t>
            </a:r>
          </a:p>
          <a:p>
            <a:pPr marL="0" indent="0">
              <a:buFont typeface="Arial" panose="020B0604020202020204" pitchFamily="34" charset="0"/>
              <a:buNone/>
            </a:pPr>
            <a:endParaRPr lang="en-US" sz="900" dirty="0">
              <a:solidFill>
                <a:schemeClr val="bg1"/>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000" b="1" dirty="0">
                <a:solidFill>
                  <a:schemeClr val="bg1"/>
                </a:solidFill>
                <a:latin typeface="Arial" panose="020B0604020202020204" pitchFamily="34" charset="0"/>
                <a:cs typeface="Arial" panose="020B0604020202020204" pitchFamily="34" charset="0"/>
              </a:rPr>
              <a:t>Coffee Chat in Bangkok, Thailand</a:t>
            </a:r>
          </a:p>
          <a:p>
            <a:pPr marL="0" indent="0">
              <a:buFont typeface="Arial" panose="020B0604020202020204" pitchFamily="34" charset="0"/>
              <a:buNone/>
            </a:pPr>
            <a:r>
              <a:rPr lang="en-US" sz="900" dirty="0">
                <a:solidFill>
                  <a:schemeClr val="bg1"/>
                </a:solidFill>
                <a:latin typeface="Arial" panose="020B0604020202020204" pitchFamily="34" charset="0"/>
                <a:cs typeface="Arial" panose="020B0604020202020204" pitchFamily="34" charset="0"/>
              </a:rPr>
              <a:t>31 August to 3 September 2017</a:t>
            </a:r>
          </a:p>
          <a:p>
            <a:pPr marL="0" indent="0">
              <a:buFont typeface="Arial" panose="020B0604020202020204" pitchFamily="34" charset="0"/>
              <a:buNone/>
            </a:pPr>
            <a:endParaRPr lang="en-US" sz="9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3664074" y="1123950"/>
            <a:ext cx="1107996" cy="276999"/>
          </a:xfrm>
          <a:prstGeom prst="rect">
            <a:avLst/>
          </a:prstGeom>
          <a:noFill/>
        </p:spPr>
        <p:txBody>
          <a:bodyPr wrap="none" rtlCol="0">
            <a:spAutoFit/>
          </a:bodyPr>
          <a:lstStyle/>
          <a:p>
            <a:r>
              <a:rPr lang="en-US" sz="1200" b="1" dirty="0">
                <a:solidFill>
                  <a:schemeClr val="bg1"/>
                </a:solidFill>
                <a:latin typeface="Arial" panose="020B0604020202020204" pitchFamily="34" charset="0"/>
                <a:cs typeface="Arial" panose="020B0604020202020204" pitchFamily="34" charset="0"/>
              </a:rPr>
              <a:t>SINGAPORE</a:t>
            </a:r>
          </a:p>
        </p:txBody>
      </p:sp>
      <p:sp>
        <p:nvSpPr>
          <p:cNvPr id="9" name="TextBox 8"/>
          <p:cNvSpPr txBox="1"/>
          <p:nvPr/>
        </p:nvSpPr>
        <p:spPr>
          <a:xfrm>
            <a:off x="3664074" y="2419350"/>
            <a:ext cx="1430007" cy="276999"/>
          </a:xfrm>
          <a:prstGeom prst="rect">
            <a:avLst/>
          </a:prstGeom>
          <a:noFill/>
        </p:spPr>
        <p:txBody>
          <a:bodyPr wrap="none" rtlCol="0">
            <a:spAutoFit/>
          </a:bodyPr>
          <a:lstStyle/>
          <a:p>
            <a:r>
              <a:rPr lang="en-US" sz="1200" b="1" dirty="0">
                <a:solidFill>
                  <a:schemeClr val="bg1"/>
                </a:solidFill>
                <a:latin typeface="Arial" panose="020B0604020202020204" pitchFamily="34" charset="0"/>
                <a:cs typeface="Arial" panose="020B0604020202020204" pitchFamily="34" charset="0"/>
              </a:rPr>
              <a:t>INTERNATIONAL</a:t>
            </a:r>
          </a:p>
        </p:txBody>
      </p:sp>
      <p:sp>
        <p:nvSpPr>
          <p:cNvPr id="10" name="TextBox 9"/>
          <p:cNvSpPr txBox="1"/>
          <p:nvPr/>
        </p:nvSpPr>
        <p:spPr>
          <a:xfrm>
            <a:off x="3654194" y="4626918"/>
            <a:ext cx="3996607" cy="215444"/>
          </a:xfrm>
          <a:prstGeom prst="rect">
            <a:avLst/>
          </a:prstGeom>
          <a:noFill/>
        </p:spPr>
        <p:txBody>
          <a:bodyPr wrap="none" rtlCol="0">
            <a:spAutoFit/>
          </a:bodyPr>
          <a:lstStyle/>
          <a:p>
            <a:r>
              <a:rPr lang="en-US" sz="800" i="1" dirty="0">
                <a:solidFill>
                  <a:schemeClr val="bg1"/>
                </a:solidFill>
                <a:latin typeface="Arial" panose="020B0604020202020204" pitchFamily="34" charset="0"/>
                <a:cs typeface="Arial" panose="020B0604020202020204" pitchFamily="34" charset="0"/>
              </a:rPr>
              <a:t>Registration is required for all events, please register via www.thenanyangmba.com</a:t>
            </a:r>
          </a:p>
        </p:txBody>
      </p:sp>
      <p:sp>
        <p:nvSpPr>
          <p:cNvPr id="11" name="TextBox 10"/>
          <p:cNvSpPr txBox="1"/>
          <p:nvPr/>
        </p:nvSpPr>
        <p:spPr>
          <a:xfrm>
            <a:off x="3657600" y="495240"/>
            <a:ext cx="2351926"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Upcoming Events</a:t>
            </a:r>
          </a:p>
        </p:txBody>
      </p:sp>
      <p:sp>
        <p:nvSpPr>
          <p:cNvPr id="12" name="Rectangle 11"/>
          <p:cNvSpPr/>
          <p:nvPr/>
        </p:nvSpPr>
        <p:spPr>
          <a:xfrm>
            <a:off x="3269817" y="-6860"/>
            <a:ext cx="5874183" cy="4879240"/>
          </a:xfrm>
          <a:prstGeom prst="rect">
            <a:avLst/>
          </a:prstGeom>
          <a:solidFill>
            <a:srgbClr val="181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4419"/>
            <a:ext cx="3269816" cy="4876799"/>
          </a:xfrm>
          <a:prstGeom prst="rect">
            <a:avLst/>
          </a:prstGeom>
          <a:solidFill>
            <a:srgbClr val="D71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485141" y="855961"/>
            <a:ext cx="5201659" cy="3477875"/>
          </a:xfrm>
          <a:prstGeom prst="rect">
            <a:avLst/>
          </a:prstGeom>
          <a:noFill/>
        </p:spPr>
        <p:txBody>
          <a:bodyPr wrap="square" rtlCol="0">
            <a:spAutoFit/>
          </a:bodyPr>
          <a:lstStyle/>
          <a:p>
            <a:r>
              <a:rPr lang="en-SG" sz="2000" dirty="0">
                <a:solidFill>
                  <a:schemeClr val="bg1"/>
                </a:solidFill>
                <a:latin typeface="Arial" panose="020B0604020202020204" pitchFamily="34" charset="0"/>
                <a:cs typeface="Arial" panose="020B0604020202020204" pitchFamily="34" charset="0"/>
              </a:rPr>
              <a:t>Dr Teoh Teik Toe</a:t>
            </a:r>
          </a:p>
          <a:p>
            <a:endParaRPr lang="en-SG" sz="2000" dirty="0">
              <a:solidFill>
                <a:schemeClr val="bg1"/>
              </a:solidFill>
              <a:latin typeface="Arial" panose="020B0604020202020204" pitchFamily="34" charset="0"/>
              <a:cs typeface="Arial" panose="020B0604020202020204" pitchFamily="34" charset="0"/>
            </a:endParaRPr>
          </a:p>
          <a:p>
            <a:r>
              <a:rPr lang="en-SG" sz="2000" dirty="0">
                <a:solidFill>
                  <a:schemeClr val="bg1"/>
                </a:solidFill>
                <a:latin typeface="Arial" panose="020B0604020202020204" pitchFamily="34" charset="0"/>
                <a:cs typeface="Arial" panose="020B0604020202020204" pitchFamily="34" charset="0"/>
              </a:rPr>
              <a:t>Academic Director</a:t>
            </a:r>
            <a:br>
              <a:rPr lang="en-SG" sz="2000" dirty="0">
                <a:solidFill>
                  <a:schemeClr val="bg1"/>
                </a:solidFill>
                <a:latin typeface="Arial" panose="020B0604020202020204" pitchFamily="34" charset="0"/>
                <a:cs typeface="Arial" panose="020B0604020202020204" pitchFamily="34" charset="0"/>
              </a:rPr>
            </a:br>
            <a:r>
              <a:rPr lang="en-SG" sz="2000" dirty="0">
                <a:solidFill>
                  <a:schemeClr val="bg1"/>
                </a:solidFill>
                <a:latin typeface="Arial" panose="020B0604020202020204" pitchFamily="34" charset="0"/>
                <a:cs typeface="Arial" panose="020B0604020202020204" pitchFamily="34" charset="0"/>
              </a:rPr>
              <a:t>MSc Business Analytics</a:t>
            </a:r>
          </a:p>
          <a:p>
            <a:r>
              <a:rPr lang="en-SG" sz="2000" dirty="0">
                <a:solidFill>
                  <a:schemeClr val="bg1"/>
                </a:solidFill>
                <a:latin typeface="Arial" panose="020B0604020202020204" pitchFamily="34" charset="0"/>
                <a:cs typeface="Arial" panose="020B0604020202020204" pitchFamily="34" charset="0"/>
              </a:rPr>
              <a:t>Nanyang Business School</a:t>
            </a:r>
          </a:p>
          <a:p>
            <a:endParaRPr lang="en-SG" sz="2000" dirty="0">
              <a:solidFill>
                <a:schemeClr val="bg1"/>
              </a:solidFill>
              <a:latin typeface="Arial" panose="020B0604020202020204" pitchFamily="34" charset="0"/>
              <a:cs typeface="Arial" panose="020B0604020202020204" pitchFamily="34" charset="0"/>
            </a:endParaRPr>
          </a:p>
          <a:p>
            <a:r>
              <a:rPr lang="en-SG" sz="2000" dirty="0">
                <a:solidFill>
                  <a:schemeClr val="bg1"/>
                </a:solidFill>
                <a:latin typeface="Arial" panose="020B0604020202020204" pitchFamily="34" charset="0"/>
                <a:cs typeface="Arial" panose="020B0604020202020204" pitchFamily="34" charset="0"/>
              </a:rPr>
              <a:t>ttteoh@ntu.edu.sg</a:t>
            </a:r>
          </a:p>
          <a:p>
            <a:endParaRPr lang="en-SG" sz="2000" dirty="0">
              <a:solidFill>
                <a:schemeClr val="bg1"/>
              </a:solidFill>
              <a:latin typeface="Arial" panose="020B0604020202020204" pitchFamily="34" charset="0"/>
              <a:cs typeface="Arial" panose="020B0604020202020204" pitchFamily="34" charset="0"/>
            </a:endParaRPr>
          </a:p>
          <a:p>
            <a:r>
              <a:rPr lang="en-SG" sz="2000" dirty="0">
                <a:solidFill>
                  <a:schemeClr val="bg1"/>
                </a:solidFill>
                <a:latin typeface="Arial" panose="020B0604020202020204" pitchFamily="34" charset="0"/>
                <a:cs typeface="Arial" panose="020B0604020202020204" pitchFamily="34" charset="0"/>
              </a:rPr>
              <a:t>+65 9790 5202</a:t>
            </a:r>
          </a:p>
          <a:p>
            <a:endParaRPr lang="en-SG" sz="2000" dirty="0">
              <a:solidFill>
                <a:schemeClr val="bg1"/>
              </a:solidFill>
              <a:latin typeface="Arial" panose="020B0604020202020204" pitchFamily="34" charset="0"/>
              <a:cs typeface="Arial" panose="020B0604020202020204" pitchFamily="34" charset="0"/>
            </a:endParaRPr>
          </a:p>
          <a:p>
            <a:r>
              <a:rPr lang="en-SG" sz="2000" dirty="0">
                <a:solidFill>
                  <a:schemeClr val="bg1"/>
                </a:solidFill>
                <a:latin typeface="Arial" panose="020B0604020202020204" pitchFamily="34" charset="0"/>
                <a:cs typeface="Arial" panose="020B0604020202020204" pitchFamily="34" charset="0"/>
              </a:rPr>
              <a:t>WeChat ID: Teoh Teik Toe</a:t>
            </a:r>
          </a:p>
        </p:txBody>
      </p:sp>
      <p:sp>
        <p:nvSpPr>
          <p:cNvPr id="15" name="TextBox 14"/>
          <p:cNvSpPr txBox="1"/>
          <p:nvPr/>
        </p:nvSpPr>
        <p:spPr>
          <a:xfrm>
            <a:off x="217430" y="1201400"/>
            <a:ext cx="3059170" cy="1446550"/>
          </a:xfrm>
          <a:prstGeom prst="rect">
            <a:avLst/>
          </a:prstGeom>
          <a:noFill/>
        </p:spPr>
        <p:txBody>
          <a:bodyPr wrap="square" rtlCol="0">
            <a:spAutoFit/>
          </a:bodyPr>
          <a:lstStyle/>
          <a:p>
            <a:r>
              <a:rPr lang="en-SG" sz="2400" dirty="0">
                <a:solidFill>
                  <a:schemeClr val="bg1"/>
                </a:solidFill>
                <a:latin typeface="Arial" panose="020B0604020202020204" pitchFamily="34" charset="0"/>
                <a:cs typeface="Arial" panose="020B0604020202020204" pitchFamily="34" charset="0"/>
              </a:rPr>
              <a:t>Contact the </a:t>
            </a:r>
            <a:r>
              <a:rPr lang="en-SG" sz="3200" b="1" dirty="0">
                <a:solidFill>
                  <a:schemeClr val="bg1"/>
                </a:solidFill>
                <a:latin typeface="Arial" panose="020B0604020202020204" pitchFamily="34" charset="0"/>
                <a:cs typeface="Arial" panose="020B0604020202020204" pitchFamily="34" charset="0"/>
              </a:rPr>
              <a:t>Admissions </a:t>
            </a:r>
          </a:p>
          <a:p>
            <a:r>
              <a:rPr lang="en-SG" sz="3200" b="1" dirty="0">
                <a:solidFill>
                  <a:schemeClr val="bg1"/>
                </a:solidFill>
                <a:latin typeface="Arial" panose="020B0604020202020204" pitchFamily="34" charset="0"/>
                <a:cs typeface="Arial" panose="020B0604020202020204" pitchFamily="34" charset="0"/>
              </a:rPr>
              <a:t>Team</a:t>
            </a:r>
          </a:p>
        </p:txBody>
      </p:sp>
      <p:pic>
        <p:nvPicPr>
          <p:cNvPr id="3" name="Picture 2">
            <a:extLst>
              <a:ext uri="{FF2B5EF4-FFF2-40B4-BE49-F238E27FC236}">
                <a16:creationId xmlns:a16="http://schemas.microsoft.com/office/drawing/2014/main" id="{9596B285-03AB-4630-988E-9663C897A28C}"/>
              </a:ext>
            </a:extLst>
          </p:cNvPr>
          <p:cNvPicPr>
            <a:picLocks noChangeAspect="1"/>
          </p:cNvPicPr>
          <p:nvPr/>
        </p:nvPicPr>
        <p:blipFill>
          <a:blip r:embed="rId4"/>
          <a:stretch>
            <a:fillRect/>
          </a:stretch>
        </p:blipFill>
        <p:spPr>
          <a:xfrm>
            <a:off x="6783469" y="1201400"/>
            <a:ext cx="2217352" cy="2648504"/>
          </a:xfrm>
          <a:prstGeom prst="rect">
            <a:avLst/>
          </a:prstGeom>
        </p:spPr>
      </p:pic>
    </p:spTree>
    <p:extLst>
      <p:ext uri="{BB962C8B-B14F-4D97-AF65-F5344CB8AC3E}">
        <p14:creationId xmlns:p14="http://schemas.microsoft.com/office/powerpoint/2010/main" val="2102800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NTU - 10052018 -169 copy.013.jpeg" descr="NTU - 10052018 -169 copy.013.jpeg"/>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274" name="Shape 186"/>
          <p:cNvSpPr txBox="1"/>
          <p:nvPr/>
        </p:nvSpPr>
        <p:spPr>
          <a:xfrm>
            <a:off x="698931" y="1762197"/>
            <a:ext cx="3659700" cy="900244"/>
          </a:xfrm>
          <a:prstGeom prst="rect">
            <a:avLst/>
          </a:prstGeom>
          <a:ln w="25400">
            <a:miter lim="400000"/>
          </a:ln>
          <a:extLst>
            <a:ext uri="{C572A759-6A51-4108-AA02-DFA0A04FC94B}">
              <ma14:wrappingTextBoxFlag xmlns:ma14="http://schemas.microsoft.com/office/mac/drawingml/2011/main" xmlns="" val="1"/>
            </a:ext>
          </a:extLst>
        </p:spPr>
        <p:txBody>
          <a:bodyPr lIns="34289" tIns="34289" rIns="34289" bIns="34289" anchor="ctr">
            <a:spAutoFit/>
          </a:bodyPr>
          <a:lstStyle>
            <a:lvl1pPr>
              <a:defRPr sz="14400" spc="-576">
                <a:solidFill>
                  <a:srgbClr val="0F56A6"/>
                </a:solidFill>
                <a:latin typeface="Arial"/>
                <a:ea typeface="Arial"/>
                <a:cs typeface="Arial"/>
                <a:sym typeface="Arial"/>
              </a:defRPr>
            </a:lvl1pPr>
          </a:lstStyle>
          <a:p>
            <a:r>
              <a:rPr sz="5400"/>
              <a:t>Thank you.</a:t>
            </a:r>
          </a:p>
        </p:txBody>
      </p:sp>
    </p:spTree>
    <p:extLst>
      <p:ext uri="{BB962C8B-B14F-4D97-AF65-F5344CB8AC3E}">
        <p14:creationId xmlns:p14="http://schemas.microsoft.com/office/powerpoint/2010/main" val="31733476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32"/>
          <p:cNvSpPr>
            <a:spLocks/>
          </p:cNvSpPr>
          <p:nvPr/>
        </p:nvSpPr>
        <p:spPr bwMode="auto">
          <a:xfrm>
            <a:off x="0" y="877410"/>
            <a:ext cx="9144000" cy="3646314"/>
          </a:xfrm>
          <a:custGeom>
            <a:avLst/>
            <a:gdLst/>
            <a:ahLst/>
            <a:cxnLst/>
            <a:rect l="0" t="0" r="r" b="b"/>
            <a:pathLst>
              <a:path w="21600" h="21600">
                <a:moveTo>
                  <a:pt x="20871" y="19683"/>
                </a:moveTo>
                <a:lnTo>
                  <a:pt x="20812" y="19683"/>
                </a:lnTo>
                <a:lnTo>
                  <a:pt x="20812" y="19662"/>
                </a:lnTo>
                <a:lnTo>
                  <a:pt x="20871" y="19662"/>
                </a:lnTo>
                <a:cubicBezTo>
                  <a:pt x="20871" y="19662"/>
                  <a:pt x="20871" y="19683"/>
                  <a:pt x="20871" y="19683"/>
                </a:cubicBezTo>
                <a:close/>
                <a:moveTo>
                  <a:pt x="20472" y="17880"/>
                </a:moveTo>
                <a:lnTo>
                  <a:pt x="20413" y="17880"/>
                </a:lnTo>
                <a:lnTo>
                  <a:pt x="20413" y="17859"/>
                </a:lnTo>
                <a:lnTo>
                  <a:pt x="20472" y="17859"/>
                </a:lnTo>
                <a:cubicBezTo>
                  <a:pt x="20472" y="17859"/>
                  <a:pt x="20472" y="17880"/>
                  <a:pt x="20472" y="17880"/>
                </a:cubicBezTo>
                <a:close/>
                <a:moveTo>
                  <a:pt x="20381" y="17880"/>
                </a:moveTo>
                <a:lnTo>
                  <a:pt x="20322" y="17880"/>
                </a:lnTo>
                <a:lnTo>
                  <a:pt x="20322" y="17859"/>
                </a:lnTo>
                <a:lnTo>
                  <a:pt x="20381" y="17859"/>
                </a:lnTo>
                <a:cubicBezTo>
                  <a:pt x="20381" y="17859"/>
                  <a:pt x="20381" y="17880"/>
                  <a:pt x="20381" y="17880"/>
                </a:cubicBezTo>
                <a:close/>
                <a:moveTo>
                  <a:pt x="20290" y="17880"/>
                </a:moveTo>
                <a:lnTo>
                  <a:pt x="20232" y="17880"/>
                </a:lnTo>
                <a:lnTo>
                  <a:pt x="20232" y="17859"/>
                </a:lnTo>
                <a:lnTo>
                  <a:pt x="20290" y="17859"/>
                </a:lnTo>
                <a:cubicBezTo>
                  <a:pt x="20290" y="17859"/>
                  <a:pt x="20290" y="17880"/>
                  <a:pt x="20290" y="17880"/>
                </a:cubicBezTo>
                <a:close/>
                <a:moveTo>
                  <a:pt x="20159" y="17343"/>
                </a:moveTo>
                <a:lnTo>
                  <a:pt x="20135" y="17343"/>
                </a:lnTo>
                <a:lnTo>
                  <a:pt x="20135" y="17117"/>
                </a:lnTo>
                <a:lnTo>
                  <a:pt x="20159" y="17117"/>
                </a:lnTo>
                <a:cubicBezTo>
                  <a:pt x="20159" y="17117"/>
                  <a:pt x="20159" y="17343"/>
                  <a:pt x="20159" y="17343"/>
                </a:cubicBezTo>
                <a:close/>
                <a:moveTo>
                  <a:pt x="19921" y="15090"/>
                </a:moveTo>
                <a:lnTo>
                  <a:pt x="19931" y="15090"/>
                </a:lnTo>
                <a:lnTo>
                  <a:pt x="19931" y="15073"/>
                </a:lnTo>
                <a:lnTo>
                  <a:pt x="19921" y="15073"/>
                </a:lnTo>
                <a:lnTo>
                  <a:pt x="19921" y="15047"/>
                </a:lnTo>
                <a:lnTo>
                  <a:pt x="19931" y="15047"/>
                </a:lnTo>
                <a:lnTo>
                  <a:pt x="19931" y="15031"/>
                </a:lnTo>
                <a:lnTo>
                  <a:pt x="19921" y="15031"/>
                </a:lnTo>
                <a:lnTo>
                  <a:pt x="19921" y="14836"/>
                </a:lnTo>
                <a:cubicBezTo>
                  <a:pt x="19943" y="14882"/>
                  <a:pt x="19957" y="14958"/>
                  <a:pt x="19957" y="15045"/>
                </a:cubicBezTo>
                <a:cubicBezTo>
                  <a:pt x="19957" y="15112"/>
                  <a:pt x="19947" y="15172"/>
                  <a:pt x="19933" y="15218"/>
                </a:cubicBezTo>
                <a:lnTo>
                  <a:pt x="19933" y="15188"/>
                </a:lnTo>
                <a:lnTo>
                  <a:pt x="19921" y="15188"/>
                </a:lnTo>
                <a:cubicBezTo>
                  <a:pt x="19921" y="15188"/>
                  <a:pt x="19921" y="15090"/>
                  <a:pt x="19921" y="15090"/>
                </a:cubicBezTo>
                <a:close/>
                <a:moveTo>
                  <a:pt x="18930" y="15031"/>
                </a:moveTo>
                <a:lnTo>
                  <a:pt x="18920" y="15031"/>
                </a:lnTo>
                <a:lnTo>
                  <a:pt x="18920" y="15047"/>
                </a:lnTo>
                <a:lnTo>
                  <a:pt x="18930" y="15047"/>
                </a:lnTo>
                <a:lnTo>
                  <a:pt x="18930" y="15073"/>
                </a:lnTo>
                <a:lnTo>
                  <a:pt x="18920" y="15073"/>
                </a:lnTo>
                <a:lnTo>
                  <a:pt x="18920" y="15090"/>
                </a:lnTo>
                <a:lnTo>
                  <a:pt x="18930" y="15090"/>
                </a:lnTo>
                <a:lnTo>
                  <a:pt x="18930" y="15188"/>
                </a:lnTo>
                <a:lnTo>
                  <a:pt x="18918" y="15188"/>
                </a:lnTo>
                <a:lnTo>
                  <a:pt x="18918" y="15218"/>
                </a:lnTo>
                <a:cubicBezTo>
                  <a:pt x="18904" y="15172"/>
                  <a:pt x="18895" y="15112"/>
                  <a:pt x="18895" y="15045"/>
                </a:cubicBezTo>
                <a:cubicBezTo>
                  <a:pt x="18895" y="14958"/>
                  <a:pt x="18908" y="14882"/>
                  <a:pt x="18930" y="14836"/>
                </a:cubicBezTo>
                <a:cubicBezTo>
                  <a:pt x="18930" y="14836"/>
                  <a:pt x="18930" y="15031"/>
                  <a:pt x="18930" y="15031"/>
                </a:cubicBezTo>
                <a:close/>
                <a:moveTo>
                  <a:pt x="18716" y="17343"/>
                </a:moveTo>
                <a:lnTo>
                  <a:pt x="18692" y="17343"/>
                </a:lnTo>
                <a:lnTo>
                  <a:pt x="18692" y="17117"/>
                </a:lnTo>
                <a:lnTo>
                  <a:pt x="18716" y="17117"/>
                </a:lnTo>
                <a:cubicBezTo>
                  <a:pt x="18716" y="17117"/>
                  <a:pt x="18716" y="17343"/>
                  <a:pt x="18716" y="17343"/>
                </a:cubicBezTo>
                <a:close/>
                <a:moveTo>
                  <a:pt x="18619" y="17880"/>
                </a:moveTo>
                <a:lnTo>
                  <a:pt x="18561" y="17880"/>
                </a:lnTo>
                <a:lnTo>
                  <a:pt x="18561" y="17859"/>
                </a:lnTo>
                <a:lnTo>
                  <a:pt x="18619" y="17859"/>
                </a:lnTo>
                <a:cubicBezTo>
                  <a:pt x="18619" y="17859"/>
                  <a:pt x="18619" y="17880"/>
                  <a:pt x="18619" y="17880"/>
                </a:cubicBezTo>
                <a:close/>
                <a:moveTo>
                  <a:pt x="18529" y="17880"/>
                </a:moveTo>
                <a:lnTo>
                  <a:pt x="18470" y="17880"/>
                </a:lnTo>
                <a:lnTo>
                  <a:pt x="18470" y="17859"/>
                </a:lnTo>
                <a:lnTo>
                  <a:pt x="18529" y="17859"/>
                </a:lnTo>
                <a:cubicBezTo>
                  <a:pt x="18529" y="17859"/>
                  <a:pt x="18529" y="17880"/>
                  <a:pt x="18529" y="17880"/>
                </a:cubicBezTo>
                <a:close/>
                <a:moveTo>
                  <a:pt x="18438" y="17880"/>
                </a:moveTo>
                <a:lnTo>
                  <a:pt x="18379" y="17880"/>
                </a:lnTo>
                <a:lnTo>
                  <a:pt x="18379" y="17859"/>
                </a:lnTo>
                <a:lnTo>
                  <a:pt x="18438" y="17859"/>
                </a:lnTo>
                <a:cubicBezTo>
                  <a:pt x="18438" y="17859"/>
                  <a:pt x="18438" y="17880"/>
                  <a:pt x="18438" y="17880"/>
                </a:cubicBezTo>
                <a:close/>
                <a:moveTo>
                  <a:pt x="15951" y="11467"/>
                </a:moveTo>
                <a:cubicBezTo>
                  <a:pt x="15974" y="11469"/>
                  <a:pt x="15973" y="11483"/>
                  <a:pt x="15973" y="11541"/>
                </a:cubicBezTo>
                <a:lnTo>
                  <a:pt x="15973" y="11839"/>
                </a:lnTo>
                <a:cubicBezTo>
                  <a:pt x="15973" y="11895"/>
                  <a:pt x="15973" y="11910"/>
                  <a:pt x="15953" y="11913"/>
                </a:cubicBezTo>
                <a:cubicBezTo>
                  <a:pt x="15953" y="11913"/>
                  <a:pt x="15951" y="11467"/>
                  <a:pt x="15951" y="11467"/>
                </a:cubicBezTo>
                <a:close/>
                <a:moveTo>
                  <a:pt x="15917" y="11913"/>
                </a:moveTo>
                <a:cubicBezTo>
                  <a:pt x="15897" y="11910"/>
                  <a:pt x="15897" y="11895"/>
                  <a:pt x="15897" y="11839"/>
                </a:cubicBezTo>
                <a:lnTo>
                  <a:pt x="15897" y="11541"/>
                </a:lnTo>
                <a:cubicBezTo>
                  <a:pt x="15897" y="11483"/>
                  <a:pt x="15897" y="11469"/>
                  <a:pt x="15920" y="11467"/>
                </a:cubicBezTo>
                <a:cubicBezTo>
                  <a:pt x="15920" y="11467"/>
                  <a:pt x="15917" y="11913"/>
                  <a:pt x="15917" y="11913"/>
                </a:cubicBezTo>
                <a:close/>
                <a:moveTo>
                  <a:pt x="15910" y="13145"/>
                </a:moveTo>
                <a:lnTo>
                  <a:pt x="15910" y="13105"/>
                </a:lnTo>
                <a:cubicBezTo>
                  <a:pt x="15910" y="13105"/>
                  <a:pt x="15911" y="13105"/>
                  <a:pt x="15911" y="13105"/>
                </a:cubicBezTo>
                <a:cubicBezTo>
                  <a:pt x="15911" y="13105"/>
                  <a:pt x="15910" y="13145"/>
                  <a:pt x="15910" y="13145"/>
                </a:cubicBezTo>
                <a:close/>
                <a:moveTo>
                  <a:pt x="6977" y="11974"/>
                </a:moveTo>
                <a:cubicBezTo>
                  <a:pt x="6977" y="11974"/>
                  <a:pt x="6996" y="11960"/>
                  <a:pt x="7006" y="11923"/>
                </a:cubicBezTo>
                <a:cubicBezTo>
                  <a:pt x="7017" y="11886"/>
                  <a:pt x="7023" y="11843"/>
                  <a:pt x="7023" y="11843"/>
                </a:cubicBezTo>
                <a:lnTo>
                  <a:pt x="7365" y="11825"/>
                </a:lnTo>
                <a:cubicBezTo>
                  <a:pt x="7346" y="11867"/>
                  <a:pt x="7365" y="11937"/>
                  <a:pt x="7365" y="11937"/>
                </a:cubicBezTo>
                <a:lnTo>
                  <a:pt x="6970" y="13765"/>
                </a:lnTo>
                <a:cubicBezTo>
                  <a:pt x="6970" y="13765"/>
                  <a:pt x="6977" y="11974"/>
                  <a:pt x="6977" y="11974"/>
                </a:cubicBezTo>
                <a:close/>
                <a:moveTo>
                  <a:pt x="7803" y="13777"/>
                </a:moveTo>
                <a:lnTo>
                  <a:pt x="7758" y="13777"/>
                </a:lnTo>
                <a:lnTo>
                  <a:pt x="7758" y="13828"/>
                </a:lnTo>
                <a:lnTo>
                  <a:pt x="7805" y="13828"/>
                </a:lnTo>
                <a:lnTo>
                  <a:pt x="7805" y="18267"/>
                </a:lnTo>
                <a:lnTo>
                  <a:pt x="7015" y="18267"/>
                </a:lnTo>
                <a:lnTo>
                  <a:pt x="7015" y="13926"/>
                </a:lnTo>
                <a:lnTo>
                  <a:pt x="7015" y="13828"/>
                </a:lnTo>
                <a:lnTo>
                  <a:pt x="7404" y="11979"/>
                </a:lnTo>
                <a:cubicBezTo>
                  <a:pt x="7404" y="11979"/>
                  <a:pt x="7803" y="13777"/>
                  <a:pt x="7803" y="13777"/>
                </a:cubicBezTo>
                <a:close/>
                <a:moveTo>
                  <a:pt x="7458" y="11899"/>
                </a:moveTo>
                <a:cubicBezTo>
                  <a:pt x="7461" y="11862"/>
                  <a:pt x="7456" y="11834"/>
                  <a:pt x="7456" y="11834"/>
                </a:cubicBezTo>
                <a:lnTo>
                  <a:pt x="7837" y="11834"/>
                </a:lnTo>
                <a:lnTo>
                  <a:pt x="7837" y="13678"/>
                </a:lnTo>
                <a:cubicBezTo>
                  <a:pt x="7836" y="13680"/>
                  <a:pt x="7835" y="13682"/>
                  <a:pt x="7835" y="13683"/>
                </a:cubicBezTo>
                <a:lnTo>
                  <a:pt x="7448" y="11937"/>
                </a:lnTo>
                <a:cubicBezTo>
                  <a:pt x="7448" y="11937"/>
                  <a:pt x="7456" y="11937"/>
                  <a:pt x="7458" y="11899"/>
                </a:cubicBezTo>
                <a:close/>
                <a:moveTo>
                  <a:pt x="3951" y="20357"/>
                </a:moveTo>
                <a:cubicBezTo>
                  <a:pt x="3888" y="20357"/>
                  <a:pt x="3837" y="20215"/>
                  <a:pt x="3837" y="20040"/>
                </a:cubicBezTo>
                <a:cubicBezTo>
                  <a:pt x="3837" y="19864"/>
                  <a:pt x="3888" y="19722"/>
                  <a:pt x="3951" y="19722"/>
                </a:cubicBezTo>
                <a:cubicBezTo>
                  <a:pt x="4014" y="19722"/>
                  <a:pt x="4065" y="19864"/>
                  <a:pt x="4065" y="20040"/>
                </a:cubicBezTo>
                <a:cubicBezTo>
                  <a:pt x="4065" y="20215"/>
                  <a:pt x="4014" y="20357"/>
                  <a:pt x="3951" y="20357"/>
                </a:cubicBezTo>
                <a:close/>
                <a:moveTo>
                  <a:pt x="3833" y="14890"/>
                </a:moveTo>
                <a:lnTo>
                  <a:pt x="3832" y="14895"/>
                </a:lnTo>
                <a:cubicBezTo>
                  <a:pt x="3716" y="14867"/>
                  <a:pt x="3601" y="14847"/>
                  <a:pt x="3489" y="14835"/>
                </a:cubicBezTo>
                <a:cubicBezTo>
                  <a:pt x="3494" y="14823"/>
                  <a:pt x="3499" y="14808"/>
                  <a:pt x="3505" y="14795"/>
                </a:cubicBezTo>
                <a:cubicBezTo>
                  <a:pt x="3522" y="14757"/>
                  <a:pt x="3536" y="14707"/>
                  <a:pt x="3557" y="14680"/>
                </a:cubicBezTo>
                <a:cubicBezTo>
                  <a:pt x="3593" y="14633"/>
                  <a:pt x="3632" y="14575"/>
                  <a:pt x="3674" y="14577"/>
                </a:cubicBezTo>
                <a:cubicBezTo>
                  <a:pt x="3715" y="14579"/>
                  <a:pt x="3754" y="14633"/>
                  <a:pt x="3784" y="14692"/>
                </a:cubicBezTo>
                <a:cubicBezTo>
                  <a:pt x="3810" y="14742"/>
                  <a:pt x="3839" y="14817"/>
                  <a:pt x="3833" y="14890"/>
                </a:cubicBezTo>
                <a:close/>
                <a:moveTo>
                  <a:pt x="3753" y="15051"/>
                </a:moveTo>
                <a:cubicBezTo>
                  <a:pt x="3753" y="15051"/>
                  <a:pt x="3618" y="15117"/>
                  <a:pt x="3602" y="15117"/>
                </a:cubicBezTo>
                <a:cubicBezTo>
                  <a:pt x="3585" y="15117"/>
                  <a:pt x="3559" y="15030"/>
                  <a:pt x="3559" y="15030"/>
                </a:cubicBezTo>
                <a:cubicBezTo>
                  <a:pt x="3556" y="15002"/>
                  <a:pt x="3556" y="14971"/>
                  <a:pt x="3550" y="14945"/>
                </a:cubicBezTo>
                <a:cubicBezTo>
                  <a:pt x="3633" y="14948"/>
                  <a:pt x="3719" y="14956"/>
                  <a:pt x="3807" y="14970"/>
                </a:cubicBezTo>
                <a:cubicBezTo>
                  <a:pt x="3790" y="14998"/>
                  <a:pt x="3768" y="15020"/>
                  <a:pt x="3753" y="15051"/>
                </a:cubicBezTo>
                <a:close/>
                <a:moveTo>
                  <a:pt x="9802" y="20524"/>
                </a:moveTo>
                <a:lnTo>
                  <a:pt x="9897" y="20527"/>
                </a:lnTo>
                <a:lnTo>
                  <a:pt x="9897" y="20681"/>
                </a:lnTo>
                <a:lnTo>
                  <a:pt x="9801" y="20680"/>
                </a:lnTo>
                <a:cubicBezTo>
                  <a:pt x="9801" y="20680"/>
                  <a:pt x="9802" y="20524"/>
                  <a:pt x="9802" y="20524"/>
                </a:cubicBezTo>
                <a:close/>
                <a:moveTo>
                  <a:pt x="9802" y="19790"/>
                </a:moveTo>
                <a:lnTo>
                  <a:pt x="9831" y="19556"/>
                </a:lnTo>
                <a:lnTo>
                  <a:pt x="9898" y="19575"/>
                </a:lnTo>
                <a:lnTo>
                  <a:pt x="9897" y="20274"/>
                </a:lnTo>
                <a:lnTo>
                  <a:pt x="9802" y="20277"/>
                </a:lnTo>
                <a:cubicBezTo>
                  <a:pt x="9802" y="20277"/>
                  <a:pt x="9802" y="19790"/>
                  <a:pt x="9802" y="19790"/>
                </a:cubicBezTo>
                <a:close/>
                <a:moveTo>
                  <a:pt x="9805" y="16823"/>
                </a:moveTo>
                <a:lnTo>
                  <a:pt x="9899" y="16942"/>
                </a:lnTo>
                <a:lnTo>
                  <a:pt x="9899" y="17250"/>
                </a:lnTo>
                <a:lnTo>
                  <a:pt x="9811" y="17255"/>
                </a:lnTo>
                <a:lnTo>
                  <a:pt x="9804" y="17254"/>
                </a:lnTo>
                <a:cubicBezTo>
                  <a:pt x="9804" y="17254"/>
                  <a:pt x="9805" y="16823"/>
                  <a:pt x="9805" y="16823"/>
                </a:cubicBezTo>
                <a:close/>
                <a:moveTo>
                  <a:pt x="9806" y="15846"/>
                </a:moveTo>
                <a:lnTo>
                  <a:pt x="9840" y="15890"/>
                </a:lnTo>
                <a:lnTo>
                  <a:pt x="9842" y="15894"/>
                </a:lnTo>
                <a:lnTo>
                  <a:pt x="9861" y="15918"/>
                </a:lnTo>
                <a:lnTo>
                  <a:pt x="9863" y="15920"/>
                </a:lnTo>
                <a:lnTo>
                  <a:pt x="9866" y="15922"/>
                </a:lnTo>
                <a:lnTo>
                  <a:pt x="9900" y="15965"/>
                </a:lnTo>
                <a:lnTo>
                  <a:pt x="9900" y="16431"/>
                </a:lnTo>
                <a:lnTo>
                  <a:pt x="9895" y="16432"/>
                </a:lnTo>
                <a:lnTo>
                  <a:pt x="9805" y="16320"/>
                </a:lnTo>
                <a:cubicBezTo>
                  <a:pt x="9805" y="16320"/>
                  <a:pt x="9806" y="15846"/>
                  <a:pt x="9806" y="15846"/>
                </a:cubicBezTo>
                <a:close/>
                <a:moveTo>
                  <a:pt x="9806" y="15012"/>
                </a:moveTo>
                <a:lnTo>
                  <a:pt x="9840" y="15055"/>
                </a:lnTo>
                <a:lnTo>
                  <a:pt x="9842" y="15057"/>
                </a:lnTo>
                <a:lnTo>
                  <a:pt x="9860" y="15080"/>
                </a:lnTo>
                <a:lnTo>
                  <a:pt x="9861" y="15081"/>
                </a:lnTo>
                <a:lnTo>
                  <a:pt x="9901" y="15131"/>
                </a:lnTo>
                <a:lnTo>
                  <a:pt x="9900" y="15462"/>
                </a:lnTo>
                <a:lnTo>
                  <a:pt x="9806" y="15343"/>
                </a:lnTo>
                <a:cubicBezTo>
                  <a:pt x="9806" y="15343"/>
                  <a:pt x="9806" y="15012"/>
                  <a:pt x="9806" y="15012"/>
                </a:cubicBezTo>
                <a:close/>
                <a:moveTo>
                  <a:pt x="9807" y="14178"/>
                </a:moveTo>
                <a:lnTo>
                  <a:pt x="9901" y="14297"/>
                </a:lnTo>
                <a:lnTo>
                  <a:pt x="9901" y="14628"/>
                </a:lnTo>
                <a:lnTo>
                  <a:pt x="9807" y="14509"/>
                </a:lnTo>
                <a:cubicBezTo>
                  <a:pt x="9807" y="14509"/>
                  <a:pt x="9807" y="14178"/>
                  <a:pt x="9807" y="14178"/>
                </a:cubicBezTo>
                <a:close/>
                <a:moveTo>
                  <a:pt x="9808" y="13390"/>
                </a:moveTo>
                <a:lnTo>
                  <a:pt x="9902" y="13508"/>
                </a:lnTo>
                <a:lnTo>
                  <a:pt x="9901" y="13781"/>
                </a:lnTo>
                <a:lnTo>
                  <a:pt x="9896" y="13782"/>
                </a:lnTo>
                <a:lnTo>
                  <a:pt x="9893" y="13782"/>
                </a:lnTo>
                <a:lnTo>
                  <a:pt x="9807" y="13675"/>
                </a:lnTo>
                <a:cubicBezTo>
                  <a:pt x="9807" y="13675"/>
                  <a:pt x="9808" y="13390"/>
                  <a:pt x="9808" y="13390"/>
                </a:cubicBezTo>
                <a:close/>
                <a:moveTo>
                  <a:pt x="9809" y="12551"/>
                </a:moveTo>
                <a:lnTo>
                  <a:pt x="9814" y="12554"/>
                </a:lnTo>
                <a:lnTo>
                  <a:pt x="9835" y="12562"/>
                </a:lnTo>
                <a:lnTo>
                  <a:pt x="9861" y="12567"/>
                </a:lnTo>
                <a:lnTo>
                  <a:pt x="9890" y="12569"/>
                </a:lnTo>
                <a:lnTo>
                  <a:pt x="9902" y="12569"/>
                </a:lnTo>
                <a:lnTo>
                  <a:pt x="9902" y="13000"/>
                </a:lnTo>
                <a:lnTo>
                  <a:pt x="9901" y="13000"/>
                </a:lnTo>
                <a:lnTo>
                  <a:pt x="9898" y="13000"/>
                </a:lnTo>
                <a:lnTo>
                  <a:pt x="9808" y="12888"/>
                </a:lnTo>
                <a:cubicBezTo>
                  <a:pt x="9808" y="12888"/>
                  <a:pt x="9809" y="12551"/>
                  <a:pt x="9809" y="12551"/>
                </a:cubicBezTo>
                <a:close/>
                <a:moveTo>
                  <a:pt x="10102" y="19476"/>
                </a:moveTo>
                <a:lnTo>
                  <a:pt x="10117" y="19463"/>
                </a:lnTo>
                <a:lnTo>
                  <a:pt x="10320" y="20239"/>
                </a:lnTo>
                <a:lnTo>
                  <a:pt x="10318" y="20269"/>
                </a:lnTo>
                <a:lnTo>
                  <a:pt x="10197" y="20684"/>
                </a:lnTo>
                <a:lnTo>
                  <a:pt x="10102" y="20683"/>
                </a:lnTo>
                <a:cubicBezTo>
                  <a:pt x="10102" y="20683"/>
                  <a:pt x="10102" y="19476"/>
                  <a:pt x="10102" y="19476"/>
                </a:cubicBezTo>
                <a:close/>
                <a:moveTo>
                  <a:pt x="10377" y="20456"/>
                </a:moveTo>
                <a:lnTo>
                  <a:pt x="10437" y="20687"/>
                </a:lnTo>
                <a:lnTo>
                  <a:pt x="10306" y="20685"/>
                </a:lnTo>
                <a:lnTo>
                  <a:pt x="10373" y="20453"/>
                </a:lnTo>
                <a:cubicBezTo>
                  <a:pt x="10373" y="20453"/>
                  <a:pt x="10377" y="20456"/>
                  <a:pt x="10377" y="20456"/>
                </a:cubicBezTo>
                <a:close/>
                <a:moveTo>
                  <a:pt x="20947" y="19861"/>
                </a:moveTo>
                <a:lnTo>
                  <a:pt x="20932" y="19861"/>
                </a:lnTo>
                <a:lnTo>
                  <a:pt x="20932" y="19800"/>
                </a:lnTo>
                <a:lnTo>
                  <a:pt x="20912" y="19800"/>
                </a:lnTo>
                <a:lnTo>
                  <a:pt x="20912" y="19683"/>
                </a:lnTo>
                <a:lnTo>
                  <a:pt x="20903" y="19683"/>
                </a:lnTo>
                <a:lnTo>
                  <a:pt x="20903" y="19618"/>
                </a:lnTo>
                <a:lnTo>
                  <a:pt x="20910" y="19618"/>
                </a:lnTo>
                <a:lnTo>
                  <a:pt x="20910" y="19576"/>
                </a:lnTo>
                <a:lnTo>
                  <a:pt x="20915" y="19576"/>
                </a:lnTo>
                <a:lnTo>
                  <a:pt x="20915" y="19544"/>
                </a:lnTo>
                <a:lnTo>
                  <a:pt x="20902" y="19544"/>
                </a:lnTo>
                <a:lnTo>
                  <a:pt x="20896" y="19500"/>
                </a:lnTo>
                <a:lnTo>
                  <a:pt x="20887" y="19437"/>
                </a:lnTo>
                <a:lnTo>
                  <a:pt x="20878" y="19500"/>
                </a:lnTo>
                <a:lnTo>
                  <a:pt x="20872" y="19544"/>
                </a:lnTo>
                <a:lnTo>
                  <a:pt x="20859" y="19544"/>
                </a:lnTo>
                <a:lnTo>
                  <a:pt x="20859" y="19576"/>
                </a:lnTo>
                <a:lnTo>
                  <a:pt x="20864" y="19576"/>
                </a:lnTo>
                <a:lnTo>
                  <a:pt x="20864" y="19618"/>
                </a:lnTo>
                <a:lnTo>
                  <a:pt x="20871" y="19618"/>
                </a:lnTo>
                <a:lnTo>
                  <a:pt x="20871" y="19644"/>
                </a:lnTo>
                <a:lnTo>
                  <a:pt x="20812" y="19644"/>
                </a:lnTo>
                <a:lnTo>
                  <a:pt x="20812" y="19618"/>
                </a:lnTo>
                <a:lnTo>
                  <a:pt x="20819" y="19618"/>
                </a:lnTo>
                <a:lnTo>
                  <a:pt x="20819" y="19576"/>
                </a:lnTo>
                <a:lnTo>
                  <a:pt x="20824" y="19576"/>
                </a:lnTo>
                <a:lnTo>
                  <a:pt x="20824" y="19544"/>
                </a:lnTo>
                <a:lnTo>
                  <a:pt x="20811" y="19544"/>
                </a:lnTo>
                <a:lnTo>
                  <a:pt x="20805" y="19500"/>
                </a:lnTo>
                <a:lnTo>
                  <a:pt x="20796" y="19437"/>
                </a:lnTo>
                <a:lnTo>
                  <a:pt x="20787" y="19500"/>
                </a:lnTo>
                <a:lnTo>
                  <a:pt x="20784" y="19527"/>
                </a:lnTo>
                <a:lnTo>
                  <a:pt x="20539" y="18154"/>
                </a:lnTo>
                <a:lnTo>
                  <a:pt x="20531" y="18154"/>
                </a:lnTo>
                <a:lnTo>
                  <a:pt x="20531" y="18100"/>
                </a:lnTo>
                <a:lnTo>
                  <a:pt x="20500" y="18100"/>
                </a:lnTo>
                <a:lnTo>
                  <a:pt x="20500" y="18055"/>
                </a:lnTo>
                <a:lnTo>
                  <a:pt x="20516" y="18055"/>
                </a:lnTo>
                <a:lnTo>
                  <a:pt x="20516" y="18007"/>
                </a:lnTo>
                <a:lnTo>
                  <a:pt x="20513" y="18007"/>
                </a:lnTo>
                <a:lnTo>
                  <a:pt x="20513" y="17880"/>
                </a:lnTo>
                <a:lnTo>
                  <a:pt x="20504" y="17880"/>
                </a:lnTo>
                <a:lnTo>
                  <a:pt x="20504" y="17816"/>
                </a:lnTo>
                <a:lnTo>
                  <a:pt x="20511" y="17816"/>
                </a:lnTo>
                <a:lnTo>
                  <a:pt x="20511" y="17775"/>
                </a:lnTo>
                <a:lnTo>
                  <a:pt x="20516" y="17775"/>
                </a:lnTo>
                <a:lnTo>
                  <a:pt x="20516" y="17742"/>
                </a:lnTo>
                <a:lnTo>
                  <a:pt x="20503" y="17742"/>
                </a:lnTo>
                <a:lnTo>
                  <a:pt x="20497" y="17698"/>
                </a:lnTo>
                <a:lnTo>
                  <a:pt x="20488" y="17635"/>
                </a:lnTo>
                <a:lnTo>
                  <a:pt x="20479" y="17698"/>
                </a:lnTo>
                <a:lnTo>
                  <a:pt x="20473" y="17742"/>
                </a:lnTo>
                <a:lnTo>
                  <a:pt x="20460" y="17742"/>
                </a:lnTo>
                <a:lnTo>
                  <a:pt x="20460" y="17775"/>
                </a:lnTo>
                <a:lnTo>
                  <a:pt x="20465" y="17775"/>
                </a:lnTo>
                <a:lnTo>
                  <a:pt x="20465" y="17816"/>
                </a:lnTo>
                <a:lnTo>
                  <a:pt x="20472" y="17816"/>
                </a:lnTo>
                <a:lnTo>
                  <a:pt x="20472" y="17842"/>
                </a:lnTo>
                <a:lnTo>
                  <a:pt x="20413" y="17842"/>
                </a:lnTo>
                <a:lnTo>
                  <a:pt x="20413" y="17816"/>
                </a:lnTo>
                <a:lnTo>
                  <a:pt x="20420" y="17816"/>
                </a:lnTo>
                <a:lnTo>
                  <a:pt x="20420" y="17775"/>
                </a:lnTo>
                <a:lnTo>
                  <a:pt x="20425" y="17775"/>
                </a:lnTo>
                <a:lnTo>
                  <a:pt x="20425" y="17742"/>
                </a:lnTo>
                <a:lnTo>
                  <a:pt x="20412" y="17742"/>
                </a:lnTo>
                <a:lnTo>
                  <a:pt x="20406" y="17698"/>
                </a:lnTo>
                <a:lnTo>
                  <a:pt x="20397" y="17635"/>
                </a:lnTo>
                <a:lnTo>
                  <a:pt x="20388" y="17698"/>
                </a:lnTo>
                <a:lnTo>
                  <a:pt x="20382" y="17742"/>
                </a:lnTo>
                <a:lnTo>
                  <a:pt x="20369" y="17742"/>
                </a:lnTo>
                <a:lnTo>
                  <a:pt x="20369" y="17775"/>
                </a:lnTo>
                <a:lnTo>
                  <a:pt x="20374" y="17775"/>
                </a:lnTo>
                <a:lnTo>
                  <a:pt x="20374" y="17816"/>
                </a:lnTo>
                <a:lnTo>
                  <a:pt x="20381" y="17816"/>
                </a:lnTo>
                <a:lnTo>
                  <a:pt x="20381" y="17842"/>
                </a:lnTo>
                <a:lnTo>
                  <a:pt x="20322" y="17842"/>
                </a:lnTo>
                <a:lnTo>
                  <a:pt x="20322" y="17816"/>
                </a:lnTo>
                <a:lnTo>
                  <a:pt x="20329" y="17816"/>
                </a:lnTo>
                <a:lnTo>
                  <a:pt x="20329" y="17775"/>
                </a:lnTo>
                <a:lnTo>
                  <a:pt x="20334" y="17775"/>
                </a:lnTo>
                <a:lnTo>
                  <a:pt x="20334" y="17742"/>
                </a:lnTo>
                <a:lnTo>
                  <a:pt x="20321" y="17742"/>
                </a:lnTo>
                <a:lnTo>
                  <a:pt x="20315" y="17698"/>
                </a:lnTo>
                <a:lnTo>
                  <a:pt x="20306" y="17635"/>
                </a:lnTo>
                <a:lnTo>
                  <a:pt x="20297" y="17698"/>
                </a:lnTo>
                <a:lnTo>
                  <a:pt x="20291" y="17742"/>
                </a:lnTo>
                <a:lnTo>
                  <a:pt x="20279" y="17742"/>
                </a:lnTo>
                <a:lnTo>
                  <a:pt x="20279" y="17775"/>
                </a:lnTo>
                <a:lnTo>
                  <a:pt x="20283" y="17775"/>
                </a:lnTo>
                <a:lnTo>
                  <a:pt x="20283" y="17816"/>
                </a:lnTo>
                <a:lnTo>
                  <a:pt x="20290" y="17816"/>
                </a:lnTo>
                <a:lnTo>
                  <a:pt x="20290" y="17842"/>
                </a:lnTo>
                <a:lnTo>
                  <a:pt x="20232" y="17842"/>
                </a:lnTo>
                <a:lnTo>
                  <a:pt x="20232" y="17591"/>
                </a:lnTo>
                <a:lnTo>
                  <a:pt x="20262" y="17542"/>
                </a:lnTo>
                <a:lnTo>
                  <a:pt x="20262" y="17509"/>
                </a:lnTo>
                <a:lnTo>
                  <a:pt x="20279" y="17509"/>
                </a:lnTo>
                <a:lnTo>
                  <a:pt x="20279" y="17343"/>
                </a:lnTo>
                <a:lnTo>
                  <a:pt x="20189" y="17343"/>
                </a:lnTo>
                <a:lnTo>
                  <a:pt x="20189" y="17117"/>
                </a:lnTo>
                <a:lnTo>
                  <a:pt x="20191" y="17117"/>
                </a:lnTo>
                <a:lnTo>
                  <a:pt x="20191" y="16942"/>
                </a:lnTo>
                <a:lnTo>
                  <a:pt x="20167" y="16942"/>
                </a:lnTo>
                <a:lnTo>
                  <a:pt x="20167" y="16898"/>
                </a:lnTo>
                <a:lnTo>
                  <a:pt x="20119" y="16870"/>
                </a:lnTo>
                <a:lnTo>
                  <a:pt x="20119" y="16785"/>
                </a:lnTo>
                <a:cubicBezTo>
                  <a:pt x="20119" y="16701"/>
                  <a:pt x="20088" y="16634"/>
                  <a:pt x="20051" y="16634"/>
                </a:cubicBezTo>
                <a:lnTo>
                  <a:pt x="20050" y="16634"/>
                </a:lnTo>
                <a:lnTo>
                  <a:pt x="20050" y="16601"/>
                </a:lnTo>
                <a:cubicBezTo>
                  <a:pt x="20066" y="16586"/>
                  <a:pt x="20078" y="16550"/>
                  <a:pt x="20078" y="16509"/>
                </a:cubicBezTo>
                <a:lnTo>
                  <a:pt x="20078" y="16438"/>
                </a:lnTo>
                <a:cubicBezTo>
                  <a:pt x="20078" y="16383"/>
                  <a:pt x="20057" y="16338"/>
                  <a:pt x="20033" y="16338"/>
                </a:cubicBezTo>
                <a:lnTo>
                  <a:pt x="20009" y="16338"/>
                </a:lnTo>
                <a:lnTo>
                  <a:pt x="20009" y="16303"/>
                </a:lnTo>
                <a:cubicBezTo>
                  <a:pt x="20019" y="16284"/>
                  <a:pt x="20026" y="16258"/>
                  <a:pt x="20026" y="16227"/>
                </a:cubicBezTo>
                <a:lnTo>
                  <a:pt x="20026" y="16156"/>
                </a:lnTo>
                <a:cubicBezTo>
                  <a:pt x="20026" y="16101"/>
                  <a:pt x="20006" y="16056"/>
                  <a:pt x="19981" y="16056"/>
                </a:cubicBezTo>
                <a:lnTo>
                  <a:pt x="19976" y="16056"/>
                </a:lnTo>
                <a:lnTo>
                  <a:pt x="19976" y="16004"/>
                </a:lnTo>
                <a:cubicBezTo>
                  <a:pt x="19990" y="15989"/>
                  <a:pt x="20000" y="15957"/>
                  <a:pt x="20000" y="15920"/>
                </a:cubicBezTo>
                <a:lnTo>
                  <a:pt x="20000" y="15852"/>
                </a:lnTo>
                <a:cubicBezTo>
                  <a:pt x="20000" y="15801"/>
                  <a:pt x="19981" y="15759"/>
                  <a:pt x="19958" y="15759"/>
                </a:cubicBezTo>
                <a:lnTo>
                  <a:pt x="19951" y="15759"/>
                </a:lnTo>
                <a:lnTo>
                  <a:pt x="19951" y="15669"/>
                </a:lnTo>
                <a:cubicBezTo>
                  <a:pt x="19959" y="15660"/>
                  <a:pt x="19965" y="15641"/>
                  <a:pt x="19965" y="15619"/>
                </a:cubicBezTo>
                <a:lnTo>
                  <a:pt x="19965" y="15579"/>
                </a:lnTo>
                <a:cubicBezTo>
                  <a:pt x="19965" y="15548"/>
                  <a:pt x="19954" y="15523"/>
                  <a:pt x="19940" y="15523"/>
                </a:cubicBezTo>
                <a:lnTo>
                  <a:pt x="19932" y="15523"/>
                </a:lnTo>
                <a:lnTo>
                  <a:pt x="19932" y="15429"/>
                </a:lnTo>
                <a:cubicBezTo>
                  <a:pt x="19943" y="15422"/>
                  <a:pt x="19950" y="15401"/>
                  <a:pt x="19950" y="15376"/>
                </a:cubicBezTo>
                <a:lnTo>
                  <a:pt x="19950" y="15336"/>
                </a:lnTo>
                <a:cubicBezTo>
                  <a:pt x="19950" y="15311"/>
                  <a:pt x="19943" y="15291"/>
                  <a:pt x="19933" y="15283"/>
                </a:cubicBezTo>
                <a:lnTo>
                  <a:pt x="19933" y="15254"/>
                </a:lnTo>
                <a:cubicBezTo>
                  <a:pt x="19961" y="15213"/>
                  <a:pt x="19980" y="15126"/>
                  <a:pt x="19980" y="15026"/>
                </a:cubicBezTo>
                <a:cubicBezTo>
                  <a:pt x="19980" y="14911"/>
                  <a:pt x="19955" y="14815"/>
                  <a:pt x="19921" y="14784"/>
                </a:cubicBezTo>
                <a:lnTo>
                  <a:pt x="19921" y="14765"/>
                </a:lnTo>
                <a:lnTo>
                  <a:pt x="19907" y="14765"/>
                </a:lnTo>
                <a:lnTo>
                  <a:pt x="19907" y="14482"/>
                </a:lnTo>
                <a:lnTo>
                  <a:pt x="19915" y="14482"/>
                </a:lnTo>
                <a:lnTo>
                  <a:pt x="19915" y="14448"/>
                </a:lnTo>
                <a:lnTo>
                  <a:pt x="19907" y="14448"/>
                </a:lnTo>
                <a:lnTo>
                  <a:pt x="19907" y="14409"/>
                </a:lnTo>
                <a:lnTo>
                  <a:pt x="19915" y="14409"/>
                </a:lnTo>
                <a:lnTo>
                  <a:pt x="19915" y="14376"/>
                </a:lnTo>
                <a:lnTo>
                  <a:pt x="19907" y="14376"/>
                </a:lnTo>
                <a:lnTo>
                  <a:pt x="19907" y="14303"/>
                </a:lnTo>
                <a:lnTo>
                  <a:pt x="19926" y="14303"/>
                </a:lnTo>
                <a:lnTo>
                  <a:pt x="19926" y="14280"/>
                </a:lnTo>
                <a:lnTo>
                  <a:pt x="19912" y="14280"/>
                </a:lnTo>
                <a:lnTo>
                  <a:pt x="19912" y="14240"/>
                </a:lnTo>
                <a:cubicBezTo>
                  <a:pt x="19912" y="14238"/>
                  <a:pt x="19911" y="14236"/>
                  <a:pt x="19910" y="14236"/>
                </a:cubicBezTo>
                <a:lnTo>
                  <a:pt x="19891" y="14236"/>
                </a:lnTo>
                <a:lnTo>
                  <a:pt x="19891" y="14130"/>
                </a:lnTo>
                <a:lnTo>
                  <a:pt x="19893" y="14130"/>
                </a:lnTo>
                <a:cubicBezTo>
                  <a:pt x="19896" y="14130"/>
                  <a:pt x="19899" y="14124"/>
                  <a:pt x="19899" y="14117"/>
                </a:cubicBezTo>
                <a:lnTo>
                  <a:pt x="19899" y="14083"/>
                </a:lnTo>
                <a:lnTo>
                  <a:pt x="19904" y="14083"/>
                </a:lnTo>
                <a:cubicBezTo>
                  <a:pt x="19907" y="14083"/>
                  <a:pt x="19910" y="14078"/>
                  <a:pt x="19910" y="14071"/>
                </a:cubicBezTo>
                <a:lnTo>
                  <a:pt x="19910" y="14032"/>
                </a:lnTo>
                <a:lnTo>
                  <a:pt x="19940" y="13938"/>
                </a:lnTo>
                <a:lnTo>
                  <a:pt x="19948" y="13877"/>
                </a:lnTo>
                <a:lnTo>
                  <a:pt x="19929" y="13938"/>
                </a:lnTo>
                <a:lnTo>
                  <a:pt x="19901" y="14003"/>
                </a:lnTo>
                <a:lnTo>
                  <a:pt x="19882" y="13902"/>
                </a:lnTo>
                <a:lnTo>
                  <a:pt x="19870" y="13902"/>
                </a:lnTo>
                <a:lnTo>
                  <a:pt x="19870" y="13841"/>
                </a:lnTo>
                <a:lnTo>
                  <a:pt x="19882" y="13841"/>
                </a:lnTo>
                <a:lnTo>
                  <a:pt x="19882" y="13816"/>
                </a:lnTo>
                <a:lnTo>
                  <a:pt x="19891" y="13816"/>
                </a:lnTo>
                <a:cubicBezTo>
                  <a:pt x="19894" y="13816"/>
                  <a:pt x="19896" y="13811"/>
                  <a:pt x="19896" y="13804"/>
                </a:cubicBezTo>
                <a:lnTo>
                  <a:pt x="19896" y="13746"/>
                </a:lnTo>
                <a:lnTo>
                  <a:pt x="19931" y="13639"/>
                </a:lnTo>
                <a:lnTo>
                  <a:pt x="19939" y="13578"/>
                </a:lnTo>
                <a:lnTo>
                  <a:pt x="19919" y="13639"/>
                </a:lnTo>
                <a:lnTo>
                  <a:pt x="19886" y="13717"/>
                </a:lnTo>
                <a:lnTo>
                  <a:pt x="19886" y="13668"/>
                </a:lnTo>
                <a:cubicBezTo>
                  <a:pt x="19886" y="13662"/>
                  <a:pt x="19884" y="13658"/>
                  <a:pt x="19882" y="13658"/>
                </a:cubicBezTo>
                <a:lnTo>
                  <a:pt x="19872" y="13658"/>
                </a:lnTo>
                <a:lnTo>
                  <a:pt x="19872" y="13628"/>
                </a:lnTo>
                <a:lnTo>
                  <a:pt x="19877" y="13628"/>
                </a:lnTo>
                <a:cubicBezTo>
                  <a:pt x="19880" y="13628"/>
                  <a:pt x="19882" y="13624"/>
                  <a:pt x="19882" y="13618"/>
                </a:cubicBezTo>
                <a:lnTo>
                  <a:pt x="19882" y="13587"/>
                </a:lnTo>
                <a:cubicBezTo>
                  <a:pt x="19882" y="13582"/>
                  <a:pt x="19880" y="13577"/>
                  <a:pt x="19877" y="13577"/>
                </a:cubicBezTo>
                <a:lnTo>
                  <a:pt x="19872" y="13577"/>
                </a:lnTo>
                <a:lnTo>
                  <a:pt x="19872" y="13460"/>
                </a:lnTo>
                <a:lnTo>
                  <a:pt x="19849" y="13403"/>
                </a:lnTo>
                <a:lnTo>
                  <a:pt x="19849" y="13349"/>
                </a:lnTo>
                <a:cubicBezTo>
                  <a:pt x="19849" y="13345"/>
                  <a:pt x="19848" y="13343"/>
                  <a:pt x="19847" y="13343"/>
                </a:cubicBezTo>
                <a:lnTo>
                  <a:pt x="19840" y="13343"/>
                </a:lnTo>
                <a:lnTo>
                  <a:pt x="19840" y="13256"/>
                </a:lnTo>
                <a:cubicBezTo>
                  <a:pt x="19840" y="13246"/>
                  <a:pt x="19836" y="13237"/>
                  <a:pt x="19831" y="13237"/>
                </a:cubicBezTo>
                <a:lnTo>
                  <a:pt x="19824" y="13237"/>
                </a:lnTo>
                <a:cubicBezTo>
                  <a:pt x="19824" y="13235"/>
                  <a:pt x="19824" y="13234"/>
                  <a:pt x="19824" y="13232"/>
                </a:cubicBezTo>
                <a:lnTo>
                  <a:pt x="19817" y="12568"/>
                </a:lnTo>
                <a:cubicBezTo>
                  <a:pt x="19817" y="12561"/>
                  <a:pt x="19817" y="12554"/>
                  <a:pt x="19816" y="12547"/>
                </a:cubicBezTo>
                <a:cubicBezTo>
                  <a:pt x="19816" y="12547"/>
                  <a:pt x="19816" y="12546"/>
                  <a:pt x="19816" y="12546"/>
                </a:cubicBezTo>
                <a:cubicBezTo>
                  <a:pt x="19812" y="12512"/>
                  <a:pt x="19799" y="12487"/>
                  <a:pt x="19783" y="12483"/>
                </a:cubicBezTo>
                <a:lnTo>
                  <a:pt x="19782" y="12452"/>
                </a:lnTo>
                <a:lnTo>
                  <a:pt x="19782" y="12432"/>
                </a:lnTo>
                <a:lnTo>
                  <a:pt x="19804" y="12405"/>
                </a:lnTo>
                <a:lnTo>
                  <a:pt x="19795" y="12388"/>
                </a:lnTo>
                <a:lnTo>
                  <a:pt x="19791" y="12334"/>
                </a:lnTo>
                <a:lnTo>
                  <a:pt x="19788" y="12374"/>
                </a:lnTo>
                <a:lnTo>
                  <a:pt x="19781" y="12362"/>
                </a:lnTo>
                <a:lnTo>
                  <a:pt x="19778" y="12192"/>
                </a:lnTo>
                <a:lnTo>
                  <a:pt x="19775" y="12362"/>
                </a:lnTo>
                <a:lnTo>
                  <a:pt x="19768" y="12374"/>
                </a:lnTo>
                <a:lnTo>
                  <a:pt x="19765" y="12334"/>
                </a:lnTo>
                <a:lnTo>
                  <a:pt x="19761" y="12388"/>
                </a:lnTo>
                <a:lnTo>
                  <a:pt x="19752" y="12405"/>
                </a:lnTo>
                <a:lnTo>
                  <a:pt x="19774" y="12432"/>
                </a:lnTo>
                <a:lnTo>
                  <a:pt x="19774" y="12452"/>
                </a:lnTo>
                <a:lnTo>
                  <a:pt x="19773" y="12483"/>
                </a:lnTo>
                <a:cubicBezTo>
                  <a:pt x="19757" y="12487"/>
                  <a:pt x="19744" y="12512"/>
                  <a:pt x="19740" y="12546"/>
                </a:cubicBezTo>
                <a:lnTo>
                  <a:pt x="19740" y="12547"/>
                </a:lnTo>
                <a:cubicBezTo>
                  <a:pt x="19739" y="12554"/>
                  <a:pt x="19739" y="12561"/>
                  <a:pt x="19739" y="12568"/>
                </a:cubicBezTo>
                <a:lnTo>
                  <a:pt x="19734" y="13053"/>
                </a:lnTo>
                <a:lnTo>
                  <a:pt x="19715" y="13053"/>
                </a:lnTo>
                <a:lnTo>
                  <a:pt x="19715" y="13036"/>
                </a:lnTo>
                <a:lnTo>
                  <a:pt x="19691" y="12957"/>
                </a:lnTo>
                <a:lnTo>
                  <a:pt x="19691" y="12857"/>
                </a:lnTo>
                <a:lnTo>
                  <a:pt x="19704" y="12822"/>
                </a:lnTo>
                <a:lnTo>
                  <a:pt x="19704" y="12755"/>
                </a:lnTo>
                <a:lnTo>
                  <a:pt x="19691" y="12755"/>
                </a:lnTo>
                <a:lnTo>
                  <a:pt x="19691" y="12660"/>
                </a:lnTo>
                <a:cubicBezTo>
                  <a:pt x="19691" y="12649"/>
                  <a:pt x="19689" y="12640"/>
                  <a:pt x="19686" y="12634"/>
                </a:cubicBezTo>
                <a:lnTo>
                  <a:pt x="19686" y="12595"/>
                </a:lnTo>
                <a:lnTo>
                  <a:pt x="19675" y="12589"/>
                </a:lnTo>
                <a:lnTo>
                  <a:pt x="19675" y="12565"/>
                </a:lnTo>
                <a:lnTo>
                  <a:pt x="19658" y="12565"/>
                </a:lnTo>
                <a:lnTo>
                  <a:pt x="19658" y="12517"/>
                </a:lnTo>
                <a:cubicBezTo>
                  <a:pt x="19660" y="12511"/>
                  <a:pt x="19661" y="12506"/>
                  <a:pt x="19661" y="12499"/>
                </a:cubicBezTo>
                <a:lnTo>
                  <a:pt x="19658" y="12214"/>
                </a:lnTo>
                <a:cubicBezTo>
                  <a:pt x="19657" y="12195"/>
                  <a:pt x="19650" y="12179"/>
                  <a:pt x="19641" y="12179"/>
                </a:cubicBezTo>
                <a:lnTo>
                  <a:pt x="19638" y="12179"/>
                </a:lnTo>
                <a:lnTo>
                  <a:pt x="19638" y="12114"/>
                </a:lnTo>
                <a:lnTo>
                  <a:pt x="19641" y="12114"/>
                </a:lnTo>
                <a:cubicBezTo>
                  <a:pt x="19649" y="12114"/>
                  <a:pt x="19656" y="12098"/>
                  <a:pt x="19656" y="12079"/>
                </a:cubicBezTo>
                <a:lnTo>
                  <a:pt x="19652" y="11794"/>
                </a:lnTo>
                <a:cubicBezTo>
                  <a:pt x="19652" y="11775"/>
                  <a:pt x="19645" y="11759"/>
                  <a:pt x="19636" y="11759"/>
                </a:cubicBezTo>
                <a:lnTo>
                  <a:pt x="19633" y="11759"/>
                </a:lnTo>
                <a:lnTo>
                  <a:pt x="19632" y="11694"/>
                </a:lnTo>
                <a:lnTo>
                  <a:pt x="19635" y="11694"/>
                </a:lnTo>
                <a:cubicBezTo>
                  <a:pt x="19644" y="11694"/>
                  <a:pt x="19651" y="11678"/>
                  <a:pt x="19650" y="11659"/>
                </a:cubicBezTo>
                <a:lnTo>
                  <a:pt x="19646" y="11375"/>
                </a:lnTo>
                <a:cubicBezTo>
                  <a:pt x="19646" y="11355"/>
                  <a:pt x="19639" y="11340"/>
                  <a:pt x="19630" y="11340"/>
                </a:cubicBezTo>
                <a:lnTo>
                  <a:pt x="19627" y="11340"/>
                </a:lnTo>
                <a:lnTo>
                  <a:pt x="19627" y="11274"/>
                </a:lnTo>
                <a:lnTo>
                  <a:pt x="19629" y="11274"/>
                </a:lnTo>
                <a:cubicBezTo>
                  <a:pt x="19638" y="11274"/>
                  <a:pt x="19645" y="11259"/>
                  <a:pt x="19645" y="11240"/>
                </a:cubicBezTo>
                <a:lnTo>
                  <a:pt x="19641" y="10955"/>
                </a:lnTo>
                <a:cubicBezTo>
                  <a:pt x="19641" y="10936"/>
                  <a:pt x="19633" y="10920"/>
                  <a:pt x="19625" y="10920"/>
                </a:cubicBezTo>
                <a:lnTo>
                  <a:pt x="19622" y="10920"/>
                </a:lnTo>
                <a:lnTo>
                  <a:pt x="19621" y="10855"/>
                </a:lnTo>
                <a:lnTo>
                  <a:pt x="19624" y="10855"/>
                </a:lnTo>
                <a:cubicBezTo>
                  <a:pt x="19633" y="10855"/>
                  <a:pt x="19639" y="10839"/>
                  <a:pt x="19639" y="10820"/>
                </a:cubicBezTo>
                <a:lnTo>
                  <a:pt x="19635" y="10535"/>
                </a:lnTo>
                <a:cubicBezTo>
                  <a:pt x="19635" y="10516"/>
                  <a:pt x="19628" y="10500"/>
                  <a:pt x="19619" y="10500"/>
                </a:cubicBezTo>
                <a:lnTo>
                  <a:pt x="19616" y="10500"/>
                </a:lnTo>
                <a:lnTo>
                  <a:pt x="19614" y="10323"/>
                </a:lnTo>
                <a:cubicBezTo>
                  <a:pt x="19614" y="10308"/>
                  <a:pt x="19608" y="10296"/>
                  <a:pt x="19601" y="10296"/>
                </a:cubicBezTo>
                <a:lnTo>
                  <a:pt x="19600" y="10296"/>
                </a:lnTo>
                <a:cubicBezTo>
                  <a:pt x="19596" y="10017"/>
                  <a:pt x="19529" y="9785"/>
                  <a:pt x="19438" y="9708"/>
                </a:cubicBezTo>
                <a:lnTo>
                  <a:pt x="19442" y="9708"/>
                </a:lnTo>
                <a:lnTo>
                  <a:pt x="19496" y="9542"/>
                </a:lnTo>
                <a:lnTo>
                  <a:pt x="19508" y="9453"/>
                </a:lnTo>
                <a:lnTo>
                  <a:pt x="19479" y="9542"/>
                </a:lnTo>
                <a:lnTo>
                  <a:pt x="19441" y="9633"/>
                </a:lnTo>
                <a:lnTo>
                  <a:pt x="19440" y="9559"/>
                </a:lnTo>
                <a:lnTo>
                  <a:pt x="19477" y="9443"/>
                </a:lnTo>
                <a:lnTo>
                  <a:pt x="19486" y="9378"/>
                </a:lnTo>
                <a:lnTo>
                  <a:pt x="19465" y="9443"/>
                </a:lnTo>
                <a:lnTo>
                  <a:pt x="19439" y="9505"/>
                </a:lnTo>
                <a:lnTo>
                  <a:pt x="19436" y="9358"/>
                </a:lnTo>
                <a:lnTo>
                  <a:pt x="19448" y="9358"/>
                </a:lnTo>
                <a:lnTo>
                  <a:pt x="19462" y="9358"/>
                </a:lnTo>
                <a:lnTo>
                  <a:pt x="19476" y="9358"/>
                </a:lnTo>
                <a:lnTo>
                  <a:pt x="19462" y="9178"/>
                </a:lnTo>
                <a:lnTo>
                  <a:pt x="19451" y="9314"/>
                </a:lnTo>
                <a:lnTo>
                  <a:pt x="19435" y="9284"/>
                </a:lnTo>
                <a:lnTo>
                  <a:pt x="19434" y="9212"/>
                </a:lnTo>
                <a:lnTo>
                  <a:pt x="19430" y="9015"/>
                </a:lnTo>
                <a:lnTo>
                  <a:pt x="19455" y="8991"/>
                </a:lnTo>
                <a:lnTo>
                  <a:pt x="19429" y="8909"/>
                </a:lnTo>
                <a:lnTo>
                  <a:pt x="19426" y="8716"/>
                </a:lnTo>
                <a:lnTo>
                  <a:pt x="19422" y="8909"/>
                </a:lnTo>
                <a:lnTo>
                  <a:pt x="19396" y="8991"/>
                </a:lnTo>
                <a:lnTo>
                  <a:pt x="19420" y="9014"/>
                </a:lnTo>
                <a:lnTo>
                  <a:pt x="19417" y="9212"/>
                </a:lnTo>
                <a:lnTo>
                  <a:pt x="19416" y="9284"/>
                </a:lnTo>
                <a:lnTo>
                  <a:pt x="19400" y="9314"/>
                </a:lnTo>
                <a:lnTo>
                  <a:pt x="19389" y="9178"/>
                </a:lnTo>
                <a:lnTo>
                  <a:pt x="19375" y="9358"/>
                </a:lnTo>
                <a:lnTo>
                  <a:pt x="19389" y="9358"/>
                </a:lnTo>
                <a:lnTo>
                  <a:pt x="19403" y="9358"/>
                </a:lnTo>
                <a:lnTo>
                  <a:pt x="19415" y="9358"/>
                </a:lnTo>
                <a:lnTo>
                  <a:pt x="19412" y="9505"/>
                </a:lnTo>
                <a:lnTo>
                  <a:pt x="19386" y="9443"/>
                </a:lnTo>
                <a:lnTo>
                  <a:pt x="19365" y="9378"/>
                </a:lnTo>
                <a:lnTo>
                  <a:pt x="19374" y="9443"/>
                </a:lnTo>
                <a:lnTo>
                  <a:pt x="19411" y="9559"/>
                </a:lnTo>
                <a:lnTo>
                  <a:pt x="19410" y="9633"/>
                </a:lnTo>
                <a:lnTo>
                  <a:pt x="19372" y="9542"/>
                </a:lnTo>
                <a:lnTo>
                  <a:pt x="19343" y="9453"/>
                </a:lnTo>
                <a:lnTo>
                  <a:pt x="19355" y="9542"/>
                </a:lnTo>
                <a:lnTo>
                  <a:pt x="19409" y="9708"/>
                </a:lnTo>
                <a:lnTo>
                  <a:pt x="19413" y="9708"/>
                </a:lnTo>
                <a:cubicBezTo>
                  <a:pt x="19322" y="9785"/>
                  <a:pt x="19255" y="10017"/>
                  <a:pt x="19251" y="10296"/>
                </a:cubicBezTo>
                <a:lnTo>
                  <a:pt x="19250" y="10296"/>
                </a:lnTo>
                <a:cubicBezTo>
                  <a:pt x="19243" y="10296"/>
                  <a:pt x="19237" y="10308"/>
                  <a:pt x="19237" y="10323"/>
                </a:cubicBezTo>
                <a:lnTo>
                  <a:pt x="19235" y="10500"/>
                </a:lnTo>
                <a:lnTo>
                  <a:pt x="19232" y="10500"/>
                </a:lnTo>
                <a:cubicBezTo>
                  <a:pt x="19223" y="10500"/>
                  <a:pt x="19216" y="10516"/>
                  <a:pt x="19216" y="10535"/>
                </a:cubicBezTo>
                <a:lnTo>
                  <a:pt x="19212" y="10820"/>
                </a:lnTo>
                <a:cubicBezTo>
                  <a:pt x="19212" y="10839"/>
                  <a:pt x="19219" y="10855"/>
                  <a:pt x="19227" y="10855"/>
                </a:cubicBezTo>
                <a:lnTo>
                  <a:pt x="19230" y="10855"/>
                </a:lnTo>
                <a:lnTo>
                  <a:pt x="19229" y="10920"/>
                </a:lnTo>
                <a:lnTo>
                  <a:pt x="19226" y="10920"/>
                </a:lnTo>
                <a:cubicBezTo>
                  <a:pt x="19218" y="10920"/>
                  <a:pt x="19210" y="10936"/>
                  <a:pt x="19210" y="10955"/>
                </a:cubicBezTo>
                <a:lnTo>
                  <a:pt x="19206" y="11240"/>
                </a:lnTo>
                <a:cubicBezTo>
                  <a:pt x="19206" y="11259"/>
                  <a:pt x="19213" y="11274"/>
                  <a:pt x="19222" y="11274"/>
                </a:cubicBezTo>
                <a:lnTo>
                  <a:pt x="19225" y="11274"/>
                </a:lnTo>
                <a:lnTo>
                  <a:pt x="19224" y="11340"/>
                </a:lnTo>
                <a:lnTo>
                  <a:pt x="19221" y="11340"/>
                </a:lnTo>
                <a:cubicBezTo>
                  <a:pt x="19212" y="11340"/>
                  <a:pt x="19205" y="11355"/>
                  <a:pt x="19205" y="11375"/>
                </a:cubicBezTo>
                <a:lnTo>
                  <a:pt x="19201" y="11659"/>
                </a:lnTo>
                <a:cubicBezTo>
                  <a:pt x="19200" y="11678"/>
                  <a:pt x="19207" y="11694"/>
                  <a:pt x="19216" y="11694"/>
                </a:cubicBezTo>
                <a:lnTo>
                  <a:pt x="19219" y="11694"/>
                </a:lnTo>
                <a:lnTo>
                  <a:pt x="19218" y="11759"/>
                </a:lnTo>
                <a:lnTo>
                  <a:pt x="19215" y="11759"/>
                </a:lnTo>
                <a:cubicBezTo>
                  <a:pt x="19207" y="11759"/>
                  <a:pt x="19199" y="11775"/>
                  <a:pt x="19199" y="11794"/>
                </a:cubicBezTo>
                <a:lnTo>
                  <a:pt x="19195" y="12079"/>
                </a:lnTo>
                <a:cubicBezTo>
                  <a:pt x="19195" y="12098"/>
                  <a:pt x="19202" y="12114"/>
                  <a:pt x="19211" y="12114"/>
                </a:cubicBezTo>
                <a:lnTo>
                  <a:pt x="19213" y="12114"/>
                </a:lnTo>
                <a:lnTo>
                  <a:pt x="19213" y="12179"/>
                </a:lnTo>
                <a:lnTo>
                  <a:pt x="19210" y="12179"/>
                </a:lnTo>
                <a:cubicBezTo>
                  <a:pt x="19201" y="12179"/>
                  <a:pt x="19194" y="12195"/>
                  <a:pt x="19193" y="12214"/>
                </a:cubicBezTo>
                <a:lnTo>
                  <a:pt x="19190" y="12499"/>
                </a:lnTo>
                <a:cubicBezTo>
                  <a:pt x="19190" y="12506"/>
                  <a:pt x="19191" y="12511"/>
                  <a:pt x="19193" y="12517"/>
                </a:cubicBezTo>
                <a:lnTo>
                  <a:pt x="19193" y="12565"/>
                </a:lnTo>
                <a:lnTo>
                  <a:pt x="19176" y="12565"/>
                </a:lnTo>
                <a:lnTo>
                  <a:pt x="19176" y="12589"/>
                </a:lnTo>
                <a:lnTo>
                  <a:pt x="19166" y="12595"/>
                </a:lnTo>
                <a:lnTo>
                  <a:pt x="19166" y="12634"/>
                </a:lnTo>
                <a:cubicBezTo>
                  <a:pt x="19162" y="12640"/>
                  <a:pt x="19160" y="12649"/>
                  <a:pt x="19160" y="12660"/>
                </a:cubicBezTo>
                <a:lnTo>
                  <a:pt x="19160" y="12755"/>
                </a:lnTo>
                <a:lnTo>
                  <a:pt x="19147" y="12755"/>
                </a:lnTo>
                <a:lnTo>
                  <a:pt x="19147" y="12822"/>
                </a:lnTo>
                <a:lnTo>
                  <a:pt x="19160" y="12857"/>
                </a:lnTo>
                <a:lnTo>
                  <a:pt x="19160" y="12957"/>
                </a:lnTo>
                <a:lnTo>
                  <a:pt x="19136" y="13036"/>
                </a:lnTo>
                <a:lnTo>
                  <a:pt x="19136" y="13053"/>
                </a:lnTo>
                <a:lnTo>
                  <a:pt x="19117" y="13053"/>
                </a:lnTo>
                <a:lnTo>
                  <a:pt x="19112" y="12568"/>
                </a:lnTo>
                <a:cubicBezTo>
                  <a:pt x="19112" y="12561"/>
                  <a:pt x="19112" y="12554"/>
                  <a:pt x="19111" y="12547"/>
                </a:cubicBezTo>
                <a:lnTo>
                  <a:pt x="19111" y="12546"/>
                </a:lnTo>
                <a:cubicBezTo>
                  <a:pt x="19107" y="12512"/>
                  <a:pt x="19094" y="12487"/>
                  <a:pt x="19078" y="12483"/>
                </a:cubicBezTo>
                <a:lnTo>
                  <a:pt x="19077" y="12452"/>
                </a:lnTo>
                <a:lnTo>
                  <a:pt x="19077" y="12432"/>
                </a:lnTo>
                <a:lnTo>
                  <a:pt x="19099" y="12405"/>
                </a:lnTo>
                <a:lnTo>
                  <a:pt x="19090" y="12388"/>
                </a:lnTo>
                <a:lnTo>
                  <a:pt x="19086" y="12334"/>
                </a:lnTo>
                <a:lnTo>
                  <a:pt x="19083" y="12374"/>
                </a:lnTo>
                <a:lnTo>
                  <a:pt x="19076" y="12362"/>
                </a:lnTo>
                <a:lnTo>
                  <a:pt x="19073" y="12192"/>
                </a:lnTo>
                <a:lnTo>
                  <a:pt x="19070" y="12362"/>
                </a:lnTo>
                <a:lnTo>
                  <a:pt x="19063" y="12374"/>
                </a:lnTo>
                <a:lnTo>
                  <a:pt x="19060" y="12334"/>
                </a:lnTo>
                <a:lnTo>
                  <a:pt x="19056" y="12388"/>
                </a:lnTo>
                <a:lnTo>
                  <a:pt x="19047" y="12405"/>
                </a:lnTo>
                <a:lnTo>
                  <a:pt x="19069" y="12432"/>
                </a:lnTo>
                <a:lnTo>
                  <a:pt x="19069" y="12452"/>
                </a:lnTo>
                <a:lnTo>
                  <a:pt x="19068" y="12483"/>
                </a:lnTo>
                <a:cubicBezTo>
                  <a:pt x="19052" y="12487"/>
                  <a:pt x="19039" y="12512"/>
                  <a:pt x="19035" y="12546"/>
                </a:cubicBezTo>
                <a:lnTo>
                  <a:pt x="19035" y="12547"/>
                </a:lnTo>
                <a:cubicBezTo>
                  <a:pt x="19034" y="12554"/>
                  <a:pt x="19034" y="12561"/>
                  <a:pt x="19034" y="12568"/>
                </a:cubicBezTo>
                <a:lnTo>
                  <a:pt x="19027" y="13232"/>
                </a:lnTo>
                <a:cubicBezTo>
                  <a:pt x="19027" y="13234"/>
                  <a:pt x="19027" y="13235"/>
                  <a:pt x="19027" y="13237"/>
                </a:cubicBezTo>
                <a:lnTo>
                  <a:pt x="19020" y="13237"/>
                </a:lnTo>
                <a:cubicBezTo>
                  <a:pt x="19015" y="13237"/>
                  <a:pt x="19011" y="13246"/>
                  <a:pt x="19011" y="13256"/>
                </a:cubicBezTo>
                <a:lnTo>
                  <a:pt x="19011" y="13343"/>
                </a:lnTo>
                <a:lnTo>
                  <a:pt x="19004" y="13343"/>
                </a:lnTo>
                <a:cubicBezTo>
                  <a:pt x="19003" y="13343"/>
                  <a:pt x="19002" y="13345"/>
                  <a:pt x="19002" y="13349"/>
                </a:cubicBezTo>
                <a:lnTo>
                  <a:pt x="19002" y="13403"/>
                </a:lnTo>
                <a:lnTo>
                  <a:pt x="18979" y="13460"/>
                </a:lnTo>
                <a:lnTo>
                  <a:pt x="18979" y="13577"/>
                </a:lnTo>
                <a:lnTo>
                  <a:pt x="18974" y="13577"/>
                </a:lnTo>
                <a:cubicBezTo>
                  <a:pt x="18971" y="13577"/>
                  <a:pt x="18969" y="13582"/>
                  <a:pt x="18969" y="13587"/>
                </a:cubicBezTo>
                <a:lnTo>
                  <a:pt x="18969" y="13618"/>
                </a:lnTo>
                <a:cubicBezTo>
                  <a:pt x="18969" y="13624"/>
                  <a:pt x="18971" y="13628"/>
                  <a:pt x="18974" y="13628"/>
                </a:cubicBezTo>
                <a:lnTo>
                  <a:pt x="18979" y="13628"/>
                </a:lnTo>
                <a:lnTo>
                  <a:pt x="18979" y="13658"/>
                </a:lnTo>
                <a:lnTo>
                  <a:pt x="18969" y="13658"/>
                </a:lnTo>
                <a:cubicBezTo>
                  <a:pt x="18967" y="13658"/>
                  <a:pt x="18965" y="13662"/>
                  <a:pt x="18965" y="13668"/>
                </a:cubicBezTo>
                <a:lnTo>
                  <a:pt x="18965" y="13717"/>
                </a:lnTo>
                <a:lnTo>
                  <a:pt x="18932" y="13639"/>
                </a:lnTo>
                <a:lnTo>
                  <a:pt x="18912" y="13578"/>
                </a:lnTo>
                <a:lnTo>
                  <a:pt x="18920" y="13639"/>
                </a:lnTo>
                <a:lnTo>
                  <a:pt x="18955" y="13746"/>
                </a:lnTo>
                <a:lnTo>
                  <a:pt x="18955" y="13804"/>
                </a:lnTo>
                <a:cubicBezTo>
                  <a:pt x="18955" y="13811"/>
                  <a:pt x="18957" y="13816"/>
                  <a:pt x="18960" y="13816"/>
                </a:cubicBezTo>
                <a:lnTo>
                  <a:pt x="18969" y="13816"/>
                </a:lnTo>
                <a:lnTo>
                  <a:pt x="18969" y="13841"/>
                </a:lnTo>
                <a:lnTo>
                  <a:pt x="18981" y="13841"/>
                </a:lnTo>
                <a:lnTo>
                  <a:pt x="18981" y="13902"/>
                </a:lnTo>
                <a:lnTo>
                  <a:pt x="18969" y="13902"/>
                </a:lnTo>
                <a:lnTo>
                  <a:pt x="18950" y="14003"/>
                </a:lnTo>
                <a:lnTo>
                  <a:pt x="18922" y="13938"/>
                </a:lnTo>
                <a:lnTo>
                  <a:pt x="18903" y="13877"/>
                </a:lnTo>
                <a:lnTo>
                  <a:pt x="18911" y="13938"/>
                </a:lnTo>
                <a:lnTo>
                  <a:pt x="18941" y="14032"/>
                </a:lnTo>
                <a:lnTo>
                  <a:pt x="18941" y="14071"/>
                </a:lnTo>
                <a:cubicBezTo>
                  <a:pt x="18941" y="14078"/>
                  <a:pt x="18944" y="14083"/>
                  <a:pt x="18947" y="14083"/>
                </a:cubicBezTo>
                <a:lnTo>
                  <a:pt x="18952" y="14083"/>
                </a:lnTo>
                <a:lnTo>
                  <a:pt x="18952" y="14117"/>
                </a:lnTo>
                <a:cubicBezTo>
                  <a:pt x="18952" y="14124"/>
                  <a:pt x="18955" y="14130"/>
                  <a:pt x="18958" y="14130"/>
                </a:cubicBezTo>
                <a:lnTo>
                  <a:pt x="18960" y="14130"/>
                </a:lnTo>
                <a:lnTo>
                  <a:pt x="18960" y="14236"/>
                </a:lnTo>
                <a:lnTo>
                  <a:pt x="18941" y="14236"/>
                </a:lnTo>
                <a:cubicBezTo>
                  <a:pt x="18940" y="14236"/>
                  <a:pt x="18939" y="14238"/>
                  <a:pt x="18939" y="14240"/>
                </a:cubicBezTo>
                <a:lnTo>
                  <a:pt x="18939" y="14280"/>
                </a:lnTo>
                <a:lnTo>
                  <a:pt x="18925" y="14280"/>
                </a:lnTo>
                <a:lnTo>
                  <a:pt x="18925" y="14303"/>
                </a:lnTo>
                <a:lnTo>
                  <a:pt x="18944" y="14303"/>
                </a:lnTo>
                <a:lnTo>
                  <a:pt x="18944" y="14376"/>
                </a:lnTo>
                <a:lnTo>
                  <a:pt x="18936" y="14376"/>
                </a:lnTo>
                <a:lnTo>
                  <a:pt x="18936" y="14409"/>
                </a:lnTo>
                <a:lnTo>
                  <a:pt x="18944" y="14409"/>
                </a:lnTo>
                <a:lnTo>
                  <a:pt x="18944" y="14448"/>
                </a:lnTo>
                <a:lnTo>
                  <a:pt x="18936" y="14448"/>
                </a:lnTo>
                <a:lnTo>
                  <a:pt x="18936" y="14482"/>
                </a:lnTo>
                <a:lnTo>
                  <a:pt x="18944" y="14482"/>
                </a:lnTo>
                <a:lnTo>
                  <a:pt x="18944" y="14765"/>
                </a:lnTo>
                <a:lnTo>
                  <a:pt x="18930" y="14765"/>
                </a:lnTo>
                <a:lnTo>
                  <a:pt x="18930" y="14784"/>
                </a:lnTo>
                <a:cubicBezTo>
                  <a:pt x="18896" y="14815"/>
                  <a:pt x="18871" y="14911"/>
                  <a:pt x="18871" y="15026"/>
                </a:cubicBezTo>
                <a:cubicBezTo>
                  <a:pt x="18871" y="15126"/>
                  <a:pt x="18890" y="15213"/>
                  <a:pt x="18918" y="15254"/>
                </a:cubicBezTo>
                <a:lnTo>
                  <a:pt x="18918" y="15283"/>
                </a:lnTo>
                <a:cubicBezTo>
                  <a:pt x="18908" y="15291"/>
                  <a:pt x="18901" y="15311"/>
                  <a:pt x="18901" y="15336"/>
                </a:cubicBezTo>
                <a:lnTo>
                  <a:pt x="18901" y="15376"/>
                </a:lnTo>
                <a:cubicBezTo>
                  <a:pt x="18901" y="15401"/>
                  <a:pt x="18908" y="15422"/>
                  <a:pt x="18919" y="15429"/>
                </a:cubicBezTo>
                <a:lnTo>
                  <a:pt x="18919" y="15523"/>
                </a:lnTo>
                <a:lnTo>
                  <a:pt x="18912" y="15523"/>
                </a:lnTo>
                <a:cubicBezTo>
                  <a:pt x="18897" y="15523"/>
                  <a:pt x="18886" y="15548"/>
                  <a:pt x="18886" y="15579"/>
                </a:cubicBezTo>
                <a:lnTo>
                  <a:pt x="18886" y="15619"/>
                </a:lnTo>
                <a:cubicBezTo>
                  <a:pt x="18886" y="15641"/>
                  <a:pt x="18892" y="15660"/>
                  <a:pt x="18900" y="15669"/>
                </a:cubicBezTo>
                <a:lnTo>
                  <a:pt x="18900" y="15759"/>
                </a:lnTo>
                <a:lnTo>
                  <a:pt x="18893" y="15759"/>
                </a:lnTo>
                <a:cubicBezTo>
                  <a:pt x="18870" y="15759"/>
                  <a:pt x="18851" y="15801"/>
                  <a:pt x="18851" y="15852"/>
                </a:cubicBezTo>
                <a:lnTo>
                  <a:pt x="18851" y="15920"/>
                </a:lnTo>
                <a:cubicBezTo>
                  <a:pt x="18851" y="15957"/>
                  <a:pt x="18861" y="15989"/>
                  <a:pt x="18875" y="16004"/>
                </a:cubicBezTo>
                <a:lnTo>
                  <a:pt x="18875" y="16056"/>
                </a:lnTo>
                <a:lnTo>
                  <a:pt x="18870" y="16056"/>
                </a:lnTo>
                <a:cubicBezTo>
                  <a:pt x="18845" y="16056"/>
                  <a:pt x="18825" y="16101"/>
                  <a:pt x="18825" y="16156"/>
                </a:cubicBezTo>
                <a:lnTo>
                  <a:pt x="18825" y="16227"/>
                </a:lnTo>
                <a:cubicBezTo>
                  <a:pt x="18825" y="16258"/>
                  <a:pt x="18832" y="16284"/>
                  <a:pt x="18842" y="16303"/>
                </a:cubicBezTo>
                <a:lnTo>
                  <a:pt x="18842" y="16338"/>
                </a:lnTo>
                <a:lnTo>
                  <a:pt x="18818" y="16338"/>
                </a:lnTo>
                <a:cubicBezTo>
                  <a:pt x="18794" y="16338"/>
                  <a:pt x="18773" y="16383"/>
                  <a:pt x="18773" y="16438"/>
                </a:cubicBezTo>
                <a:lnTo>
                  <a:pt x="18773" y="16509"/>
                </a:lnTo>
                <a:cubicBezTo>
                  <a:pt x="18773" y="16550"/>
                  <a:pt x="18785" y="16586"/>
                  <a:pt x="18801" y="16601"/>
                </a:cubicBezTo>
                <a:lnTo>
                  <a:pt x="18801" y="16634"/>
                </a:lnTo>
                <a:lnTo>
                  <a:pt x="18800" y="16634"/>
                </a:lnTo>
                <a:cubicBezTo>
                  <a:pt x="18763" y="16634"/>
                  <a:pt x="18732" y="16701"/>
                  <a:pt x="18732" y="16785"/>
                </a:cubicBezTo>
                <a:lnTo>
                  <a:pt x="18732" y="16870"/>
                </a:lnTo>
                <a:lnTo>
                  <a:pt x="18684" y="16898"/>
                </a:lnTo>
                <a:lnTo>
                  <a:pt x="18684" y="16942"/>
                </a:lnTo>
                <a:lnTo>
                  <a:pt x="18660" y="16942"/>
                </a:lnTo>
                <a:lnTo>
                  <a:pt x="18660" y="17117"/>
                </a:lnTo>
                <a:lnTo>
                  <a:pt x="18662" y="17117"/>
                </a:lnTo>
                <a:lnTo>
                  <a:pt x="18662" y="17343"/>
                </a:lnTo>
                <a:lnTo>
                  <a:pt x="18572" y="17343"/>
                </a:lnTo>
                <a:lnTo>
                  <a:pt x="18572" y="17509"/>
                </a:lnTo>
                <a:lnTo>
                  <a:pt x="18589" y="17509"/>
                </a:lnTo>
                <a:lnTo>
                  <a:pt x="18589" y="17542"/>
                </a:lnTo>
                <a:lnTo>
                  <a:pt x="18619" y="17591"/>
                </a:lnTo>
                <a:lnTo>
                  <a:pt x="18619" y="17842"/>
                </a:lnTo>
                <a:lnTo>
                  <a:pt x="18561" y="17842"/>
                </a:lnTo>
                <a:lnTo>
                  <a:pt x="18561" y="17816"/>
                </a:lnTo>
                <a:lnTo>
                  <a:pt x="18568" y="17816"/>
                </a:lnTo>
                <a:lnTo>
                  <a:pt x="18568" y="17775"/>
                </a:lnTo>
                <a:lnTo>
                  <a:pt x="18572" y="17775"/>
                </a:lnTo>
                <a:lnTo>
                  <a:pt x="18572" y="17742"/>
                </a:lnTo>
                <a:lnTo>
                  <a:pt x="18560" y="17742"/>
                </a:lnTo>
                <a:lnTo>
                  <a:pt x="18554" y="17698"/>
                </a:lnTo>
                <a:lnTo>
                  <a:pt x="18545" y="17635"/>
                </a:lnTo>
                <a:lnTo>
                  <a:pt x="18536" y="17698"/>
                </a:lnTo>
                <a:lnTo>
                  <a:pt x="18530" y="17742"/>
                </a:lnTo>
                <a:lnTo>
                  <a:pt x="18517" y="17742"/>
                </a:lnTo>
                <a:lnTo>
                  <a:pt x="18517" y="17775"/>
                </a:lnTo>
                <a:lnTo>
                  <a:pt x="18522" y="17775"/>
                </a:lnTo>
                <a:lnTo>
                  <a:pt x="18522" y="17816"/>
                </a:lnTo>
                <a:lnTo>
                  <a:pt x="18529" y="17816"/>
                </a:lnTo>
                <a:lnTo>
                  <a:pt x="18529" y="17842"/>
                </a:lnTo>
                <a:lnTo>
                  <a:pt x="18470" y="17842"/>
                </a:lnTo>
                <a:lnTo>
                  <a:pt x="18470" y="17816"/>
                </a:lnTo>
                <a:lnTo>
                  <a:pt x="18477" y="17816"/>
                </a:lnTo>
                <a:lnTo>
                  <a:pt x="18477" y="17775"/>
                </a:lnTo>
                <a:lnTo>
                  <a:pt x="18482" y="17775"/>
                </a:lnTo>
                <a:lnTo>
                  <a:pt x="18482" y="17742"/>
                </a:lnTo>
                <a:lnTo>
                  <a:pt x="18469" y="17742"/>
                </a:lnTo>
                <a:lnTo>
                  <a:pt x="18463" y="17698"/>
                </a:lnTo>
                <a:lnTo>
                  <a:pt x="18454" y="17635"/>
                </a:lnTo>
                <a:lnTo>
                  <a:pt x="18445" y="17698"/>
                </a:lnTo>
                <a:lnTo>
                  <a:pt x="18439" y="17742"/>
                </a:lnTo>
                <a:lnTo>
                  <a:pt x="18426" y="17742"/>
                </a:lnTo>
                <a:lnTo>
                  <a:pt x="18426" y="17775"/>
                </a:lnTo>
                <a:lnTo>
                  <a:pt x="18431" y="17775"/>
                </a:lnTo>
                <a:lnTo>
                  <a:pt x="18431" y="17816"/>
                </a:lnTo>
                <a:lnTo>
                  <a:pt x="18438" y="17816"/>
                </a:lnTo>
                <a:lnTo>
                  <a:pt x="18438" y="17842"/>
                </a:lnTo>
                <a:lnTo>
                  <a:pt x="18379" y="17842"/>
                </a:lnTo>
                <a:lnTo>
                  <a:pt x="18379" y="17816"/>
                </a:lnTo>
                <a:lnTo>
                  <a:pt x="18386" y="17816"/>
                </a:lnTo>
                <a:lnTo>
                  <a:pt x="18386" y="17775"/>
                </a:lnTo>
                <a:lnTo>
                  <a:pt x="18391" y="17775"/>
                </a:lnTo>
                <a:lnTo>
                  <a:pt x="18391" y="17742"/>
                </a:lnTo>
                <a:lnTo>
                  <a:pt x="18378" y="17742"/>
                </a:lnTo>
                <a:lnTo>
                  <a:pt x="18372" y="17698"/>
                </a:lnTo>
                <a:lnTo>
                  <a:pt x="18363" y="17635"/>
                </a:lnTo>
                <a:lnTo>
                  <a:pt x="18354" y="17698"/>
                </a:lnTo>
                <a:lnTo>
                  <a:pt x="18348" y="17742"/>
                </a:lnTo>
                <a:lnTo>
                  <a:pt x="18336" y="17742"/>
                </a:lnTo>
                <a:lnTo>
                  <a:pt x="18336" y="17775"/>
                </a:lnTo>
                <a:lnTo>
                  <a:pt x="18340" y="17775"/>
                </a:lnTo>
                <a:lnTo>
                  <a:pt x="18340" y="17816"/>
                </a:lnTo>
                <a:lnTo>
                  <a:pt x="18347" y="17816"/>
                </a:lnTo>
                <a:lnTo>
                  <a:pt x="18347" y="17880"/>
                </a:lnTo>
                <a:lnTo>
                  <a:pt x="18338" y="17880"/>
                </a:lnTo>
                <a:lnTo>
                  <a:pt x="18338" y="18007"/>
                </a:lnTo>
                <a:lnTo>
                  <a:pt x="18335" y="18007"/>
                </a:lnTo>
                <a:lnTo>
                  <a:pt x="18335" y="18055"/>
                </a:lnTo>
                <a:lnTo>
                  <a:pt x="18351" y="18055"/>
                </a:lnTo>
                <a:lnTo>
                  <a:pt x="18351" y="18100"/>
                </a:lnTo>
                <a:lnTo>
                  <a:pt x="18320" y="18100"/>
                </a:lnTo>
                <a:lnTo>
                  <a:pt x="18320" y="18154"/>
                </a:lnTo>
                <a:lnTo>
                  <a:pt x="18312" y="18154"/>
                </a:lnTo>
                <a:lnTo>
                  <a:pt x="18162" y="18995"/>
                </a:lnTo>
                <a:cubicBezTo>
                  <a:pt x="18163" y="18948"/>
                  <a:pt x="18163" y="18902"/>
                  <a:pt x="18158" y="18853"/>
                </a:cubicBezTo>
                <a:cubicBezTo>
                  <a:pt x="18138" y="18626"/>
                  <a:pt x="18024" y="18447"/>
                  <a:pt x="18001" y="18279"/>
                </a:cubicBezTo>
                <a:cubicBezTo>
                  <a:pt x="17985" y="18161"/>
                  <a:pt x="17989" y="18000"/>
                  <a:pt x="17981" y="17867"/>
                </a:cubicBezTo>
                <a:cubicBezTo>
                  <a:pt x="17974" y="17741"/>
                  <a:pt x="17971" y="17573"/>
                  <a:pt x="17935" y="17513"/>
                </a:cubicBezTo>
                <a:cubicBezTo>
                  <a:pt x="17891" y="17807"/>
                  <a:pt x="17922" y="18110"/>
                  <a:pt x="17883" y="18397"/>
                </a:cubicBezTo>
                <a:cubicBezTo>
                  <a:pt x="17862" y="18550"/>
                  <a:pt x="17785" y="18699"/>
                  <a:pt x="17765" y="18839"/>
                </a:cubicBezTo>
                <a:cubicBezTo>
                  <a:pt x="17745" y="18973"/>
                  <a:pt x="17748" y="19171"/>
                  <a:pt x="17738" y="19324"/>
                </a:cubicBezTo>
                <a:cubicBezTo>
                  <a:pt x="17735" y="19387"/>
                  <a:pt x="17734" y="19498"/>
                  <a:pt x="17726" y="19572"/>
                </a:cubicBezTo>
                <a:cubicBezTo>
                  <a:pt x="17702" y="19572"/>
                  <a:pt x="17677" y="19577"/>
                  <a:pt x="17656" y="19584"/>
                </a:cubicBezTo>
                <a:cubicBezTo>
                  <a:pt x="17654" y="19491"/>
                  <a:pt x="17650" y="19400"/>
                  <a:pt x="17640" y="19324"/>
                </a:cubicBezTo>
                <a:cubicBezTo>
                  <a:pt x="17605" y="19289"/>
                  <a:pt x="17553" y="19294"/>
                  <a:pt x="17502" y="19295"/>
                </a:cubicBezTo>
                <a:cubicBezTo>
                  <a:pt x="17491" y="19368"/>
                  <a:pt x="17487" y="19458"/>
                  <a:pt x="17489" y="19560"/>
                </a:cubicBezTo>
                <a:cubicBezTo>
                  <a:pt x="17445" y="19517"/>
                  <a:pt x="17424" y="19421"/>
                  <a:pt x="17377" y="19383"/>
                </a:cubicBezTo>
                <a:cubicBezTo>
                  <a:pt x="17348" y="19429"/>
                  <a:pt x="17309" y="19487"/>
                  <a:pt x="17264" y="19538"/>
                </a:cubicBezTo>
                <a:cubicBezTo>
                  <a:pt x="17252" y="19532"/>
                  <a:pt x="17243" y="19527"/>
                  <a:pt x="17237" y="19524"/>
                </a:cubicBezTo>
                <a:cubicBezTo>
                  <a:pt x="17210" y="19511"/>
                  <a:pt x="17149" y="19511"/>
                  <a:pt x="17129" y="19503"/>
                </a:cubicBezTo>
                <a:cubicBezTo>
                  <a:pt x="17110" y="19494"/>
                  <a:pt x="17114" y="19478"/>
                  <a:pt x="17097" y="19473"/>
                </a:cubicBezTo>
                <a:cubicBezTo>
                  <a:pt x="17080" y="19469"/>
                  <a:pt x="16990" y="19448"/>
                  <a:pt x="16982" y="19448"/>
                </a:cubicBezTo>
                <a:cubicBezTo>
                  <a:pt x="16974" y="19448"/>
                  <a:pt x="16965" y="19464"/>
                  <a:pt x="16951" y="19469"/>
                </a:cubicBezTo>
                <a:cubicBezTo>
                  <a:pt x="16946" y="19471"/>
                  <a:pt x="16935" y="19468"/>
                  <a:pt x="16923" y="19464"/>
                </a:cubicBezTo>
                <a:cubicBezTo>
                  <a:pt x="16907" y="19378"/>
                  <a:pt x="16899" y="19277"/>
                  <a:pt x="16865" y="19207"/>
                </a:cubicBezTo>
                <a:cubicBezTo>
                  <a:pt x="16846" y="19192"/>
                  <a:pt x="16829" y="19188"/>
                  <a:pt x="16811" y="19191"/>
                </a:cubicBezTo>
                <a:lnTo>
                  <a:pt x="16811" y="19181"/>
                </a:lnTo>
                <a:lnTo>
                  <a:pt x="16838" y="19181"/>
                </a:lnTo>
                <a:lnTo>
                  <a:pt x="16838" y="19098"/>
                </a:lnTo>
                <a:lnTo>
                  <a:pt x="16811" y="19098"/>
                </a:lnTo>
                <a:lnTo>
                  <a:pt x="16811" y="18907"/>
                </a:lnTo>
                <a:lnTo>
                  <a:pt x="16810" y="18907"/>
                </a:lnTo>
                <a:lnTo>
                  <a:pt x="16810" y="18906"/>
                </a:lnTo>
                <a:lnTo>
                  <a:pt x="16576" y="18906"/>
                </a:lnTo>
                <a:cubicBezTo>
                  <a:pt x="16558" y="18891"/>
                  <a:pt x="16543" y="18873"/>
                  <a:pt x="16527" y="18853"/>
                </a:cubicBezTo>
                <a:cubicBezTo>
                  <a:pt x="16527" y="18827"/>
                  <a:pt x="16527" y="18799"/>
                  <a:pt x="16527" y="18772"/>
                </a:cubicBezTo>
                <a:lnTo>
                  <a:pt x="16554" y="18772"/>
                </a:lnTo>
                <a:lnTo>
                  <a:pt x="16554" y="18679"/>
                </a:lnTo>
                <a:lnTo>
                  <a:pt x="16527" y="18679"/>
                </a:lnTo>
                <a:cubicBezTo>
                  <a:pt x="16527" y="18666"/>
                  <a:pt x="16527" y="18654"/>
                  <a:pt x="16527" y="18643"/>
                </a:cubicBezTo>
                <a:cubicBezTo>
                  <a:pt x="16533" y="18632"/>
                  <a:pt x="16539" y="18620"/>
                  <a:pt x="16542" y="18620"/>
                </a:cubicBezTo>
                <a:cubicBezTo>
                  <a:pt x="16547" y="18620"/>
                  <a:pt x="16592" y="18617"/>
                  <a:pt x="16592" y="18617"/>
                </a:cubicBezTo>
                <a:cubicBezTo>
                  <a:pt x="16601" y="18609"/>
                  <a:pt x="16625" y="18584"/>
                  <a:pt x="16625" y="18584"/>
                </a:cubicBezTo>
                <a:lnTo>
                  <a:pt x="16625" y="18505"/>
                </a:lnTo>
                <a:cubicBezTo>
                  <a:pt x="16634" y="18525"/>
                  <a:pt x="16689" y="18582"/>
                  <a:pt x="16689" y="18582"/>
                </a:cubicBezTo>
                <a:lnTo>
                  <a:pt x="16700" y="18469"/>
                </a:lnTo>
                <a:cubicBezTo>
                  <a:pt x="16707" y="18488"/>
                  <a:pt x="16768" y="18552"/>
                  <a:pt x="16768" y="18552"/>
                </a:cubicBezTo>
                <a:lnTo>
                  <a:pt x="16789" y="18461"/>
                </a:lnTo>
                <a:cubicBezTo>
                  <a:pt x="16807" y="18484"/>
                  <a:pt x="16873" y="18541"/>
                  <a:pt x="16873" y="18541"/>
                </a:cubicBezTo>
                <a:lnTo>
                  <a:pt x="16887" y="18450"/>
                </a:lnTo>
                <a:cubicBezTo>
                  <a:pt x="16882" y="18446"/>
                  <a:pt x="16848" y="18412"/>
                  <a:pt x="16829" y="18392"/>
                </a:cubicBezTo>
                <a:cubicBezTo>
                  <a:pt x="16865" y="18383"/>
                  <a:pt x="16898" y="18375"/>
                  <a:pt x="16928" y="18366"/>
                </a:cubicBezTo>
                <a:cubicBezTo>
                  <a:pt x="16944" y="18383"/>
                  <a:pt x="16974" y="18395"/>
                  <a:pt x="16981" y="18391"/>
                </a:cubicBezTo>
                <a:cubicBezTo>
                  <a:pt x="16981" y="18382"/>
                  <a:pt x="16981" y="18365"/>
                  <a:pt x="16981" y="18348"/>
                </a:cubicBezTo>
                <a:cubicBezTo>
                  <a:pt x="17191" y="18272"/>
                  <a:pt x="17242" y="18181"/>
                  <a:pt x="17265" y="18139"/>
                </a:cubicBezTo>
                <a:cubicBezTo>
                  <a:pt x="17274" y="18146"/>
                  <a:pt x="17320" y="18139"/>
                  <a:pt x="17320" y="18139"/>
                </a:cubicBezTo>
                <a:lnTo>
                  <a:pt x="17320" y="18079"/>
                </a:lnTo>
                <a:lnTo>
                  <a:pt x="17347" y="18079"/>
                </a:lnTo>
                <a:lnTo>
                  <a:pt x="17338" y="18044"/>
                </a:lnTo>
                <a:lnTo>
                  <a:pt x="17313" y="18044"/>
                </a:lnTo>
                <a:lnTo>
                  <a:pt x="17313" y="17996"/>
                </a:lnTo>
                <a:cubicBezTo>
                  <a:pt x="17370" y="17939"/>
                  <a:pt x="17415" y="17837"/>
                  <a:pt x="17415" y="17837"/>
                </a:cubicBezTo>
                <a:lnTo>
                  <a:pt x="17406" y="17793"/>
                </a:lnTo>
                <a:cubicBezTo>
                  <a:pt x="17402" y="17812"/>
                  <a:pt x="17376" y="17825"/>
                  <a:pt x="17376" y="17825"/>
                </a:cubicBezTo>
                <a:lnTo>
                  <a:pt x="17366" y="17802"/>
                </a:lnTo>
                <a:cubicBezTo>
                  <a:pt x="17376" y="17790"/>
                  <a:pt x="17393" y="17739"/>
                  <a:pt x="17393" y="17739"/>
                </a:cubicBezTo>
                <a:lnTo>
                  <a:pt x="17374" y="17704"/>
                </a:lnTo>
                <a:cubicBezTo>
                  <a:pt x="17383" y="17695"/>
                  <a:pt x="17390" y="17663"/>
                  <a:pt x="17390" y="17663"/>
                </a:cubicBezTo>
                <a:lnTo>
                  <a:pt x="17377" y="17643"/>
                </a:lnTo>
                <a:cubicBezTo>
                  <a:pt x="17347" y="17777"/>
                  <a:pt x="17209" y="17755"/>
                  <a:pt x="17177" y="17733"/>
                </a:cubicBezTo>
                <a:cubicBezTo>
                  <a:pt x="17182" y="17723"/>
                  <a:pt x="17187" y="17707"/>
                  <a:pt x="17187" y="17707"/>
                </a:cubicBezTo>
                <a:lnTo>
                  <a:pt x="17173" y="17678"/>
                </a:lnTo>
                <a:cubicBezTo>
                  <a:pt x="17180" y="17666"/>
                  <a:pt x="17187" y="17628"/>
                  <a:pt x="17187" y="17628"/>
                </a:cubicBezTo>
                <a:lnTo>
                  <a:pt x="17176" y="17609"/>
                </a:lnTo>
                <a:cubicBezTo>
                  <a:pt x="17170" y="17634"/>
                  <a:pt x="17163" y="17659"/>
                  <a:pt x="17137" y="17669"/>
                </a:cubicBezTo>
                <a:cubicBezTo>
                  <a:pt x="17003" y="17723"/>
                  <a:pt x="16739" y="17532"/>
                  <a:pt x="16739" y="17532"/>
                </a:cubicBezTo>
                <a:lnTo>
                  <a:pt x="16739" y="17472"/>
                </a:lnTo>
                <a:lnTo>
                  <a:pt x="16726" y="17472"/>
                </a:lnTo>
                <a:lnTo>
                  <a:pt x="16735" y="17412"/>
                </a:lnTo>
                <a:lnTo>
                  <a:pt x="16769" y="17412"/>
                </a:lnTo>
                <a:lnTo>
                  <a:pt x="16769" y="17342"/>
                </a:lnTo>
                <a:lnTo>
                  <a:pt x="16735" y="17342"/>
                </a:lnTo>
                <a:lnTo>
                  <a:pt x="16725" y="17277"/>
                </a:lnTo>
                <a:lnTo>
                  <a:pt x="16706" y="17277"/>
                </a:lnTo>
                <a:lnTo>
                  <a:pt x="16706" y="17232"/>
                </a:lnTo>
                <a:lnTo>
                  <a:pt x="16737" y="17232"/>
                </a:lnTo>
                <a:lnTo>
                  <a:pt x="16737" y="17210"/>
                </a:lnTo>
                <a:lnTo>
                  <a:pt x="16706" y="17210"/>
                </a:lnTo>
                <a:lnTo>
                  <a:pt x="16706" y="17171"/>
                </a:lnTo>
                <a:lnTo>
                  <a:pt x="16737" y="17171"/>
                </a:lnTo>
                <a:lnTo>
                  <a:pt x="16737" y="17148"/>
                </a:lnTo>
                <a:lnTo>
                  <a:pt x="16717" y="17148"/>
                </a:lnTo>
                <a:lnTo>
                  <a:pt x="16708" y="17137"/>
                </a:lnTo>
                <a:lnTo>
                  <a:pt x="16693" y="17148"/>
                </a:lnTo>
                <a:lnTo>
                  <a:pt x="16482" y="17148"/>
                </a:lnTo>
                <a:cubicBezTo>
                  <a:pt x="16482" y="17139"/>
                  <a:pt x="16482" y="17130"/>
                  <a:pt x="16482" y="17121"/>
                </a:cubicBezTo>
                <a:cubicBezTo>
                  <a:pt x="16482" y="17095"/>
                  <a:pt x="16482" y="17068"/>
                  <a:pt x="16482" y="17042"/>
                </a:cubicBezTo>
                <a:lnTo>
                  <a:pt x="16499" y="17042"/>
                </a:lnTo>
                <a:lnTo>
                  <a:pt x="16499" y="16945"/>
                </a:lnTo>
                <a:lnTo>
                  <a:pt x="16482" y="16945"/>
                </a:lnTo>
                <a:cubicBezTo>
                  <a:pt x="16482" y="16918"/>
                  <a:pt x="16482" y="16900"/>
                  <a:pt x="16482" y="16900"/>
                </a:cubicBezTo>
                <a:cubicBezTo>
                  <a:pt x="16492" y="16898"/>
                  <a:pt x="16501" y="16893"/>
                  <a:pt x="16510" y="16888"/>
                </a:cubicBezTo>
                <a:cubicBezTo>
                  <a:pt x="16522" y="16909"/>
                  <a:pt x="16539" y="16932"/>
                  <a:pt x="16539" y="16932"/>
                </a:cubicBezTo>
                <a:lnTo>
                  <a:pt x="16556" y="16884"/>
                </a:lnTo>
                <a:cubicBezTo>
                  <a:pt x="16556" y="16884"/>
                  <a:pt x="16556" y="16822"/>
                  <a:pt x="16556" y="16792"/>
                </a:cubicBezTo>
                <a:cubicBezTo>
                  <a:pt x="16565" y="16811"/>
                  <a:pt x="16614" y="16857"/>
                  <a:pt x="16624" y="16862"/>
                </a:cubicBezTo>
                <a:cubicBezTo>
                  <a:pt x="16626" y="16852"/>
                  <a:pt x="16631" y="16820"/>
                  <a:pt x="16633" y="16805"/>
                </a:cubicBezTo>
                <a:cubicBezTo>
                  <a:pt x="16642" y="16803"/>
                  <a:pt x="16651" y="16802"/>
                  <a:pt x="16659" y="16801"/>
                </a:cubicBezTo>
                <a:cubicBezTo>
                  <a:pt x="16683" y="16817"/>
                  <a:pt x="16704" y="16816"/>
                  <a:pt x="16704" y="16816"/>
                </a:cubicBezTo>
                <a:lnTo>
                  <a:pt x="16704" y="16790"/>
                </a:lnTo>
                <a:cubicBezTo>
                  <a:pt x="16723" y="16783"/>
                  <a:pt x="16737" y="16776"/>
                  <a:pt x="16748" y="16767"/>
                </a:cubicBezTo>
                <a:cubicBezTo>
                  <a:pt x="16783" y="16780"/>
                  <a:pt x="16807" y="16777"/>
                  <a:pt x="16807" y="16777"/>
                </a:cubicBezTo>
                <a:lnTo>
                  <a:pt x="16807" y="16723"/>
                </a:lnTo>
                <a:cubicBezTo>
                  <a:pt x="16808" y="16723"/>
                  <a:pt x="16809" y="16723"/>
                  <a:pt x="16809" y="16722"/>
                </a:cubicBezTo>
                <a:cubicBezTo>
                  <a:pt x="17026" y="16611"/>
                  <a:pt x="17138" y="16479"/>
                  <a:pt x="17199" y="16369"/>
                </a:cubicBezTo>
                <a:lnTo>
                  <a:pt x="17248" y="16369"/>
                </a:lnTo>
                <a:lnTo>
                  <a:pt x="17248" y="16312"/>
                </a:lnTo>
                <a:lnTo>
                  <a:pt x="17270" y="16312"/>
                </a:lnTo>
                <a:lnTo>
                  <a:pt x="17270" y="16278"/>
                </a:lnTo>
                <a:lnTo>
                  <a:pt x="17257" y="16278"/>
                </a:lnTo>
                <a:lnTo>
                  <a:pt x="17257" y="16229"/>
                </a:lnTo>
                <a:cubicBezTo>
                  <a:pt x="17317" y="16132"/>
                  <a:pt x="17342" y="16051"/>
                  <a:pt x="17342" y="16051"/>
                </a:cubicBezTo>
                <a:lnTo>
                  <a:pt x="17337" y="16028"/>
                </a:lnTo>
                <a:cubicBezTo>
                  <a:pt x="17330" y="16041"/>
                  <a:pt x="17318" y="16045"/>
                  <a:pt x="17309" y="16049"/>
                </a:cubicBezTo>
                <a:cubicBezTo>
                  <a:pt x="17309" y="16049"/>
                  <a:pt x="17302" y="16030"/>
                  <a:pt x="17299" y="16021"/>
                </a:cubicBezTo>
                <a:cubicBezTo>
                  <a:pt x="17307" y="16009"/>
                  <a:pt x="17316" y="15981"/>
                  <a:pt x="17316" y="15981"/>
                </a:cubicBezTo>
                <a:lnTo>
                  <a:pt x="17306" y="15951"/>
                </a:lnTo>
                <a:cubicBezTo>
                  <a:pt x="17316" y="15937"/>
                  <a:pt x="17323" y="15903"/>
                  <a:pt x="17323" y="15903"/>
                </a:cubicBezTo>
                <a:lnTo>
                  <a:pt x="17314" y="15888"/>
                </a:lnTo>
                <a:cubicBezTo>
                  <a:pt x="17307" y="15913"/>
                  <a:pt x="17294" y="15937"/>
                  <a:pt x="17277" y="15941"/>
                </a:cubicBezTo>
                <a:cubicBezTo>
                  <a:pt x="17156" y="15971"/>
                  <a:pt x="17068" y="15922"/>
                  <a:pt x="17051" y="15896"/>
                </a:cubicBezTo>
                <a:cubicBezTo>
                  <a:pt x="17062" y="15882"/>
                  <a:pt x="17069" y="15854"/>
                  <a:pt x="17069" y="15854"/>
                </a:cubicBezTo>
                <a:lnTo>
                  <a:pt x="17062" y="15835"/>
                </a:lnTo>
                <a:cubicBezTo>
                  <a:pt x="17066" y="15827"/>
                  <a:pt x="17076" y="15793"/>
                  <a:pt x="17076" y="15793"/>
                </a:cubicBezTo>
                <a:lnTo>
                  <a:pt x="17067" y="15776"/>
                </a:lnTo>
                <a:cubicBezTo>
                  <a:pt x="17054" y="15814"/>
                  <a:pt x="17040" y="15831"/>
                  <a:pt x="16993" y="15814"/>
                </a:cubicBezTo>
                <a:cubicBezTo>
                  <a:pt x="16700" y="15708"/>
                  <a:pt x="16142" y="14823"/>
                  <a:pt x="16142" y="14823"/>
                </a:cubicBezTo>
                <a:lnTo>
                  <a:pt x="16119" y="14823"/>
                </a:lnTo>
                <a:lnTo>
                  <a:pt x="16119" y="14604"/>
                </a:lnTo>
                <a:lnTo>
                  <a:pt x="16039" y="14604"/>
                </a:lnTo>
                <a:lnTo>
                  <a:pt x="16033" y="14464"/>
                </a:lnTo>
                <a:lnTo>
                  <a:pt x="15983" y="14410"/>
                </a:lnTo>
                <a:lnTo>
                  <a:pt x="15983" y="14356"/>
                </a:lnTo>
                <a:cubicBezTo>
                  <a:pt x="15994" y="14347"/>
                  <a:pt x="16020" y="14318"/>
                  <a:pt x="16023" y="14299"/>
                </a:cubicBezTo>
                <a:cubicBezTo>
                  <a:pt x="16026" y="14280"/>
                  <a:pt x="16030" y="14181"/>
                  <a:pt x="16027" y="14156"/>
                </a:cubicBezTo>
                <a:cubicBezTo>
                  <a:pt x="16027" y="14157"/>
                  <a:pt x="16026" y="14158"/>
                  <a:pt x="16025" y="14159"/>
                </a:cubicBezTo>
                <a:lnTo>
                  <a:pt x="16025" y="14155"/>
                </a:lnTo>
                <a:lnTo>
                  <a:pt x="16027" y="14155"/>
                </a:lnTo>
                <a:lnTo>
                  <a:pt x="16025" y="14151"/>
                </a:lnTo>
                <a:lnTo>
                  <a:pt x="16025" y="14150"/>
                </a:lnTo>
                <a:lnTo>
                  <a:pt x="15974" y="14040"/>
                </a:lnTo>
                <a:cubicBezTo>
                  <a:pt x="15996" y="14038"/>
                  <a:pt x="16016" y="14036"/>
                  <a:pt x="16022" y="14033"/>
                </a:cubicBezTo>
                <a:cubicBezTo>
                  <a:pt x="16035" y="14027"/>
                  <a:pt x="16032" y="14006"/>
                  <a:pt x="16032" y="13975"/>
                </a:cubicBezTo>
                <a:cubicBezTo>
                  <a:pt x="16032" y="13956"/>
                  <a:pt x="16033" y="13939"/>
                  <a:pt x="16030" y="13929"/>
                </a:cubicBezTo>
                <a:lnTo>
                  <a:pt x="16033" y="13929"/>
                </a:lnTo>
                <a:lnTo>
                  <a:pt x="15965" y="13806"/>
                </a:lnTo>
                <a:cubicBezTo>
                  <a:pt x="15989" y="13805"/>
                  <a:pt x="16014" y="13802"/>
                  <a:pt x="16021" y="13798"/>
                </a:cubicBezTo>
                <a:cubicBezTo>
                  <a:pt x="16033" y="13792"/>
                  <a:pt x="16030" y="13781"/>
                  <a:pt x="16030" y="13751"/>
                </a:cubicBezTo>
                <a:lnTo>
                  <a:pt x="16030" y="13730"/>
                </a:lnTo>
                <a:cubicBezTo>
                  <a:pt x="16030" y="13703"/>
                  <a:pt x="16032" y="13691"/>
                  <a:pt x="16025" y="13685"/>
                </a:cubicBezTo>
                <a:lnTo>
                  <a:pt x="16027" y="13685"/>
                </a:lnTo>
                <a:lnTo>
                  <a:pt x="15967" y="13567"/>
                </a:lnTo>
                <a:cubicBezTo>
                  <a:pt x="15989" y="13566"/>
                  <a:pt x="16011" y="13563"/>
                  <a:pt x="16017" y="13560"/>
                </a:cubicBezTo>
                <a:cubicBezTo>
                  <a:pt x="16029" y="13554"/>
                  <a:pt x="16026" y="13543"/>
                  <a:pt x="16026" y="13513"/>
                </a:cubicBezTo>
                <a:lnTo>
                  <a:pt x="16026" y="13491"/>
                </a:lnTo>
                <a:cubicBezTo>
                  <a:pt x="16026" y="13476"/>
                  <a:pt x="16027" y="13466"/>
                  <a:pt x="16026" y="13459"/>
                </a:cubicBezTo>
                <a:lnTo>
                  <a:pt x="16027" y="13459"/>
                </a:lnTo>
                <a:lnTo>
                  <a:pt x="16026" y="13458"/>
                </a:lnTo>
                <a:cubicBezTo>
                  <a:pt x="16025" y="13452"/>
                  <a:pt x="16024" y="13448"/>
                  <a:pt x="16020" y="13446"/>
                </a:cubicBezTo>
                <a:lnTo>
                  <a:pt x="15965" y="13337"/>
                </a:lnTo>
                <a:cubicBezTo>
                  <a:pt x="15987" y="13336"/>
                  <a:pt x="16009" y="13333"/>
                  <a:pt x="16014" y="13330"/>
                </a:cubicBezTo>
                <a:cubicBezTo>
                  <a:pt x="16025" y="13323"/>
                  <a:pt x="16023" y="13313"/>
                  <a:pt x="16023" y="13282"/>
                </a:cubicBezTo>
                <a:lnTo>
                  <a:pt x="16023" y="13261"/>
                </a:lnTo>
                <a:cubicBezTo>
                  <a:pt x="16023" y="13242"/>
                  <a:pt x="16024" y="13231"/>
                  <a:pt x="16022" y="13224"/>
                </a:cubicBezTo>
                <a:lnTo>
                  <a:pt x="16021" y="13221"/>
                </a:lnTo>
                <a:cubicBezTo>
                  <a:pt x="16021" y="13220"/>
                  <a:pt x="16020" y="13219"/>
                  <a:pt x="16020" y="13219"/>
                </a:cubicBezTo>
                <a:lnTo>
                  <a:pt x="15966" y="13104"/>
                </a:lnTo>
                <a:cubicBezTo>
                  <a:pt x="15987" y="13103"/>
                  <a:pt x="16007" y="13100"/>
                  <a:pt x="16013" y="13097"/>
                </a:cubicBezTo>
                <a:cubicBezTo>
                  <a:pt x="16024" y="13091"/>
                  <a:pt x="16021" y="13080"/>
                  <a:pt x="16021" y="13050"/>
                </a:cubicBezTo>
                <a:lnTo>
                  <a:pt x="16021" y="13028"/>
                </a:lnTo>
                <a:cubicBezTo>
                  <a:pt x="16021" y="13011"/>
                  <a:pt x="16022" y="13001"/>
                  <a:pt x="16020" y="12993"/>
                </a:cubicBezTo>
                <a:lnTo>
                  <a:pt x="16022" y="12993"/>
                </a:lnTo>
                <a:lnTo>
                  <a:pt x="15958" y="12867"/>
                </a:lnTo>
                <a:cubicBezTo>
                  <a:pt x="15980" y="12866"/>
                  <a:pt x="16004" y="12862"/>
                  <a:pt x="16009" y="12859"/>
                </a:cubicBezTo>
                <a:cubicBezTo>
                  <a:pt x="16020" y="12853"/>
                  <a:pt x="16017" y="12842"/>
                  <a:pt x="16017" y="12812"/>
                </a:cubicBezTo>
                <a:lnTo>
                  <a:pt x="16017" y="12790"/>
                </a:lnTo>
                <a:cubicBezTo>
                  <a:pt x="16017" y="12760"/>
                  <a:pt x="16020" y="12749"/>
                  <a:pt x="16009" y="12743"/>
                </a:cubicBezTo>
                <a:cubicBezTo>
                  <a:pt x="16009" y="12743"/>
                  <a:pt x="16009" y="12743"/>
                  <a:pt x="16009" y="12743"/>
                </a:cubicBezTo>
                <a:lnTo>
                  <a:pt x="15962" y="12640"/>
                </a:lnTo>
                <a:cubicBezTo>
                  <a:pt x="15981" y="12639"/>
                  <a:pt x="16001" y="12636"/>
                  <a:pt x="16006" y="12633"/>
                </a:cubicBezTo>
                <a:cubicBezTo>
                  <a:pt x="16016" y="12627"/>
                  <a:pt x="16014" y="12616"/>
                  <a:pt x="16014" y="12586"/>
                </a:cubicBezTo>
                <a:lnTo>
                  <a:pt x="16014" y="12564"/>
                </a:lnTo>
                <a:cubicBezTo>
                  <a:pt x="16014" y="12552"/>
                  <a:pt x="16014" y="12544"/>
                  <a:pt x="16014" y="12537"/>
                </a:cubicBezTo>
                <a:lnTo>
                  <a:pt x="16016" y="12537"/>
                </a:lnTo>
                <a:lnTo>
                  <a:pt x="16014" y="12532"/>
                </a:lnTo>
                <a:cubicBezTo>
                  <a:pt x="16013" y="12525"/>
                  <a:pt x="16011" y="12521"/>
                  <a:pt x="16007" y="12518"/>
                </a:cubicBezTo>
                <a:lnTo>
                  <a:pt x="15960" y="12415"/>
                </a:lnTo>
                <a:cubicBezTo>
                  <a:pt x="15979" y="12413"/>
                  <a:pt x="15998" y="12410"/>
                  <a:pt x="16003" y="12407"/>
                </a:cubicBezTo>
                <a:cubicBezTo>
                  <a:pt x="16012" y="12401"/>
                  <a:pt x="16010" y="12390"/>
                  <a:pt x="16010" y="12360"/>
                </a:cubicBezTo>
                <a:lnTo>
                  <a:pt x="16010" y="12338"/>
                </a:lnTo>
                <a:cubicBezTo>
                  <a:pt x="16010" y="12308"/>
                  <a:pt x="16012" y="12297"/>
                  <a:pt x="16003" y="12291"/>
                </a:cubicBezTo>
                <a:cubicBezTo>
                  <a:pt x="16003" y="12291"/>
                  <a:pt x="16002" y="12290"/>
                  <a:pt x="16002" y="12290"/>
                </a:cubicBezTo>
                <a:lnTo>
                  <a:pt x="15955" y="12191"/>
                </a:lnTo>
                <a:lnTo>
                  <a:pt x="15955" y="12189"/>
                </a:lnTo>
                <a:cubicBezTo>
                  <a:pt x="15974" y="12188"/>
                  <a:pt x="15995" y="12184"/>
                  <a:pt x="16000" y="12181"/>
                </a:cubicBezTo>
                <a:cubicBezTo>
                  <a:pt x="16009" y="12175"/>
                  <a:pt x="16007" y="12164"/>
                  <a:pt x="16007" y="12134"/>
                </a:cubicBezTo>
                <a:lnTo>
                  <a:pt x="16007" y="12112"/>
                </a:lnTo>
                <a:cubicBezTo>
                  <a:pt x="16007" y="12094"/>
                  <a:pt x="16007" y="12083"/>
                  <a:pt x="16006" y="12076"/>
                </a:cubicBezTo>
                <a:lnTo>
                  <a:pt x="16007" y="12076"/>
                </a:lnTo>
                <a:lnTo>
                  <a:pt x="15953" y="11958"/>
                </a:lnTo>
                <a:lnTo>
                  <a:pt x="15953" y="11948"/>
                </a:lnTo>
                <a:cubicBezTo>
                  <a:pt x="15977" y="11946"/>
                  <a:pt x="15989" y="11926"/>
                  <a:pt x="15989" y="11872"/>
                </a:cubicBezTo>
                <a:lnTo>
                  <a:pt x="15989" y="11507"/>
                </a:lnTo>
                <a:cubicBezTo>
                  <a:pt x="15989" y="11451"/>
                  <a:pt x="15976" y="11432"/>
                  <a:pt x="15950" y="11430"/>
                </a:cubicBezTo>
                <a:lnTo>
                  <a:pt x="15950" y="11435"/>
                </a:lnTo>
                <a:lnTo>
                  <a:pt x="15920" y="11435"/>
                </a:lnTo>
                <a:lnTo>
                  <a:pt x="15920" y="11430"/>
                </a:lnTo>
                <a:cubicBezTo>
                  <a:pt x="15894" y="11432"/>
                  <a:pt x="15881" y="11451"/>
                  <a:pt x="15881" y="11507"/>
                </a:cubicBezTo>
                <a:lnTo>
                  <a:pt x="15881" y="11872"/>
                </a:lnTo>
                <a:cubicBezTo>
                  <a:pt x="15881" y="11926"/>
                  <a:pt x="15893" y="11946"/>
                  <a:pt x="15917" y="11948"/>
                </a:cubicBezTo>
                <a:lnTo>
                  <a:pt x="15917" y="11953"/>
                </a:lnTo>
                <a:lnTo>
                  <a:pt x="15866" y="12070"/>
                </a:lnTo>
                <a:cubicBezTo>
                  <a:pt x="15866" y="12071"/>
                  <a:pt x="15866" y="12071"/>
                  <a:pt x="15866" y="12071"/>
                </a:cubicBezTo>
                <a:lnTo>
                  <a:pt x="15863" y="12076"/>
                </a:lnTo>
                <a:lnTo>
                  <a:pt x="15864" y="12076"/>
                </a:lnTo>
                <a:cubicBezTo>
                  <a:pt x="15863" y="12083"/>
                  <a:pt x="15864" y="12094"/>
                  <a:pt x="15864" y="12112"/>
                </a:cubicBezTo>
                <a:lnTo>
                  <a:pt x="15864" y="12134"/>
                </a:lnTo>
                <a:cubicBezTo>
                  <a:pt x="15864" y="12164"/>
                  <a:pt x="15861" y="12175"/>
                  <a:pt x="15870" y="12181"/>
                </a:cubicBezTo>
                <a:cubicBezTo>
                  <a:pt x="15876" y="12184"/>
                  <a:pt x="15896" y="12188"/>
                  <a:pt x="15914" y="12189"/>
                </a:cubicBezTo>
                <a:lnTo>
                  <a:pt x="15868" y="12290"/>
                </a:lnTo>
                <a:cubicBezTo>
                  <a:pt x="15868" y="12290"/>
                  <a:pt x="15868" y="12291"/>
                  <a:pt x="15867" y="12291"/>
                </a:cubicBezTo>
                <a:cubicBezTo>
                  <a:pt x="15858" y="12297"/>
                  <a:pt x="15860" y="12308"/>
                  <a:pt x="15860" y="12338"/>
                </a:cubicBezTo>
                <a:lnTo>
                  <a:pt x="15860" y="12360"/>
                </a:lnTo>
                <a:cubicBezTo>
                  <a:pt x="15860" y="12390"/>
                  <a:pt x="15858" y="12401"/>
                  <a:pt x="15867" y="12407"/>
                </a:cubicBezTo>
                <a:cubicBezTo>
                  <a:pt x="15872" y="12410"/>
                  <a:pt x="15890" y="12413"/>
                  <a:pt x="15909" y="12414"/>
                </a:cubicBezTo>
                <a:lnTo>
                  <a:pt x="15864" y="12517"/>
                </a:lnTo>
                <a:cubicBezTo>
                  <a:pt x="15859" y="12521"/>
                  <a:pt x="15857" y="12525"/>
                  <a:pt x="15856" y="12534"/>
                </a:cubicBezTo>
                <a:lnTo>
                  <a:pt x="15855" y="12537"/>
                </a:lnTo>
                <a:lnTo>
                  <a:pt x="15856" y="12537"/>
                </a:lnTo>
                <a:cubicBezTo>
                  <a:pt x="15856" y="12544"/>
                  <a:pt x="15857" y="12552"/>
                  <a:pt x="15857" y="12564"/>
                </a:cubicBezTo>
                <a:lnTo>
                  <a:pt x="15857" y="12586"/>
                </a:lnTo>
                <a:cubicBezTo>
                  <a:pt x="15857" y="12616"/>
                  <a:pt x="15854" y="12627"/>
                  <a:pt x="15864" y="12633"/>
                </a:cubicBezTo>
                <a:cubicBezTo>
                  <a:pt x="15869" y="12636"/>
                  <a:pt x="15888" y="12639"/>
                  <a:pt x="15907" y="12640"/>
                </a:cubicBezTo>
                <a:lnTo>
                  <a:pt x="15862" y="12743"/>
                </a:lnTo>
                <a:cubicBezTo>
                  <a:pt x="15862" y="12743"/>
                  <a:pt x="15861" y="12743"/>
                  <a:pt x="15861" y="12743"/>
                </a:cubicBezTo>
                <a:cubicBezTo>
                  <a:pt x="15850" y="12749"/>
                  <a:pt x="15853" y="12760"/>
                  <a:pt x="15853" y="12790"/>
                </a:cubicBezTo>
                <a:lnTo>
                  <a:pt x="15853" y="12812"/>
                </a:lnTo>
                <a:cubicBezTo>
                  <a:pt x="15853" y="12842"/>
                  <a:pt x="15850" y="12853"/>
                  <a:pt x="15861" y="12859"/>
                </a:cubicBezTo>
                <a:cubicBezTo>
                  <a:pt x="15867" y="12862"/>
                  <a:pt x="15889" y="12866"/>
                  <a:pt x="15910" y="12867"/>
                </a:cubicBezTo>
                <a:lnTo>
                  <a:pt x="15853" y="12985"/>
                </a:lnTo>
                <a:cubicBezTo>
                  <a:pt x="15852" y="12987"/>
                  <a:pt x="15851" y="12989"/>
                  <a:pt x="15850" y="12991"/>
                </a:cubicBezTo>
                <a:lnTo>
                  <a:pt x="15849" y="12993"/>
                </a:lnTo>
                <a:lnTo>
                  <a:pt x="15850" y="12993"/>
                </a:lnTo>
                <a:cubicBezTo>
                  <a:pt x="15849" y="13001"/>
                  <a:pt x="15849" y="13011"/>
                  <a:pt x="15849" y="13028"/>
                </a:cubicBezTo>
                <a:lnTo>
                  <a:pt x="15849" y="13050"/>
                </a:lnTo>
                <a:cubicBezTo>
                  <a:pt x="15849" y="13080"/>
                  <a:pt x="15847" y="13091"/>
                  <a:pt x="15857" y="13097"/>
                </a:cubicBezTo>
                <a:cubicBezTo>
                  <a:pt x="15863" y="13100"/>
                  <a:pt x="15883" y="13103"/>
                  <a:pt x="15903" y="13104"/>
                </a:cubicBezTo>
                <a:lnTo>
                  <a:pt x="15852" y="13216"/>
                </a:lnTo>
                <a:cubicBezTo>
                  <a:pt x="15846" y="13223"/>
                  <a:pt x="15848" y="13234"/>
                  <a:pt x="15848" y="13261"/>
                </a:cubicBezTo>
                <a:lnTo>
                  <a:pt x="15848" y="13282"/>
                </a:lnTo>
                <a:cubicBezTo>
                  <a:pt x="15848" y="13313"/>
                  <a:pt x="15845" y="13323"/>
                  <a:pt x="15856" y="13330"/>
                </a:cubicBezTo>
                <a:cubicBezTo>
                  <a:pt x="15862" y="13333"/>
                  <a:pt x="15883" y="13336"/>
                  <a:pt x="15904" y="13337"/>
                </a:cubicBezTo>
                <a:lnTo>
                  <a:pt x="15852" y="13445"/>
                </a:lnTo>
                <a:cubicBezTo>
                  <a:pt x="15842" y="13451"/>
                  <a:pt x="15844" y="13462"/>
                  <a:pt x="15844" y="13491"/>
                </a:cubicBezTo>
                <a:lnTo>
                  <a:pt x="15844" y="13513"/>
                </a:lnTo>
                <a:cubicBezTo>
                  <a:pt x="15844" y="13543"/>
                  <a:pt x="15841" y="13554"/>
                  <a:pt x="15853" y="13560"/>
                </a:cubicBezTo>
                <a:cubicBezTo>
                  <a:pt x="15859" y="13563"/>
                  <a:pt x="15880" y="13566"/>
                  <a:pt x="15902" y="13567"/>
                </a:cubicBezTo>
                <a:lnTo>
                  <a:pt x="15845" y="13685"/>
                </a:lnTo>
                <a:lnTo>
                  <a:pt x="15846" y="13685"/>
                </a:lnTo>
                <a:cubicBezTo>
                  <a:pt x="15838" y="13691"/>
                  <a:pt x="15841" y="13703"/>
                  <a:pt x="15841" y="13730"/>
                </a:cubicBezTo>
                <a:lnTo>
                  <a:pt x="15841" y="13751"/>
                </a:lnTo>
                <a:cubicBezTo>
                  <a:pt x="15841" y="13781"/>
                  <a:pt x="15838" y="13792"/>
                  <a:pt x="15850" y="13798"/>
                </a:cubicBezTo>
                <a:cubicBezTo>
                  <a:pt x="15856" y="13802"/>
                  <a:pt x="15880" y="13804"/>
                  <a:pt x="15904" y="13806"/>
                </a:cubicBezTo>
                <a:lnTo>
                  <a:pt x="15842" y="13922"/>
                </a:lnTo>
                <a:cubicBezTo>
                  <a:pt x="15842" y="13923"/>
                  <a:pt x="15841" y="13924"/>
                  <a:pt x="15841" y="13924"/>
                </a:cubicBezTo>
                <a:lnTo>
                  <a:pt x="15839" y="13929"/>
                </a:lnTo>
                <a:lnTo>
                  <a:pt x="15840" y="13929"/>
                </a:lnTo>
                <a:cubicBezTo>
                  <a:pt x="15838" y="13938"/>
                  <a:pt x="15839" y="13953"/>
                  <a:pt x="15839" y="13972"/>
                </a:cubicBezTo>
                <a:cubicBezTo>
                  <a:pt x="15839" y="13977"/>
                  <a:pt x="15839" y="13986"/>
                  <a:pt x="15839" y="13986"/>
                </a:cubicBezTo>
                <a:cubicBezTo>
                  <a:pt x="15839" y="14016"/>
                  <a:pt x="15836" y="14027"/>
                  <a:pt x="15848" y="14033"/>
                </a:cubicBezTo>
                <a:cubicBezTo>
                  <a:pt x="15854" y="14036"/>
                  <a:pt x="15874" y="14038"/>
                  <a:pt x="15895" y="14040"/>
                </a:cubicBezTo>
                <a:lnTo>
                  <a:pt x="15847" y="14150"/>
                </a:lnTo>
                <a:lnTo>
                  <a:pt x="15843" y="14150"/>
                </a:lnTo>
                <a:lnTo>
                  <a:pt x="15843" y="14159"/>
                </a:lnTo>
                <a:cubicBezTo>
                  <a:pt x="15842" y="14172"/>
                  <a:pt x="15842" y="14196"/>
                  <a:pt x="15843" y="14221"/>
                </a:cubicBezTo>
                <a:lnTo>
                  <a:pt x="15843" y="14259"/>
                </a:lnTo>
                <a:lnTo>
                  <a:pt x="15844" y="14259"/>
                </a:lnTo>
                <a:cubicBezTo>
                  <a:pt x="15845" y="14277"/>
                  <a:pt x="15846" y="14292"/>
                  <a:pt x="15847" y="14299"/>
                </a:cubicBezTo>
                <a:cubicBezTo>
                  <a:pt x="15850" y="14318"/>
                  <a:pt x="15876" y="14347"/>
                  <a:pt x="15888" y="14356"/>
                </a:cubicBezTo>
                <a:lnTo>
                  <a:pt x="15888" y="14410"/>
                </a:lnTo>
                <a:lnTo>
                  <a:pt x="15837" y="14464"/>
                </a:lnTo>
                <a:lnTo>
                  <a:pt x="15832" y="14604"/>
                </a:lnTo>
                <a:lnTo>
                  <a:pt x="15751" y="14604"/>
                </a:lnTo>
                <a:lnTo>
                  <a:pt x="15751" y="14823"/>
                </a:lnTo>
                <a:lnTo>
                  <a:pt x="15728" y="14823"/>
                </a:lnTo>
                <a:cubicBezTo>
                  <a:pt x="15728" y="14823"/>
                  <a:pt x="15170" y="15708"/>
                  <a:pt x="14877" y="15814"/>
                </a:cubicBezTo>
                <a:cubicBezTo>
                  <a:pt x="14830" y="15831"/>
                  <a:pt x="14816" y="15814"/>
                  <a:pt x="14803" y="15776"/>
                </a:cubicBezTo>
                <a:lnTo>
                  <a:pt x="14794" y="15793"/>
                </a:lnTo>
                <a:cubicBezTo>
                  <a:pt x="14794" y="15793"/>
                  <a:pt x="14804" y="15827"/>
                  <a:pt x="14809" y="15835"/>
                </a:cubicBezTo>
                <a:lnTo>
                  <a:pt x="14801" y="15854"/>
                </a:lnTo>
                <a:cubicBezTo>
                  <a:pt x="14801" y="15854"/>
                  <a:pt x="14809" y="15882"/>
                  <a:pt x="14819" y="15896"/>
                </a:cubicBezTo>
                <a:cubicBezTo>
                  <a:pt x="14802" y="15922"/>
                  <a:pt x="14715" y="15971"/>
                  <a:pt x="14593" y="15941"/>
                </a:cubicBezTo>
                <a:cubicBezTo>
                  <a:pt x="14576" y="15937"/>
                  <a:pt x="14563" y="15913"/>
                  <a:pt x="14557" y="15888"/>
                </a:cubicBezTo>
                <a:lnTo>
                  <a:pt x="14547" y="15903"/>
                </a:lnTo>
                <a:cubicBezTo>
                  <a:pt x="14547" y="15903"/>
                  <a:pt x="14554" y="15937"/>
                  <a:pt x="14564" y="15951"/>
                </a:cubicBezTo>
                <a:lnTo>
                  <a:pt x="14554" y="15981"/>
                </a:lnTo>
                <a:cubicBezTo>
                  <a:pt x="14554" y="15981"/>
                  <a:pt x="14563" y="16009"/>
                  <a:pt x="14571" y="16021"/>
                </a:cubicBezTo>
                <a:cubicBezTo>
                  <a:pt x="14568" y="16030"/>
                  <a:pt x="14561" y="16049"/>
                  <a:pt x="14561" y="16049"/>
                </a:cubicBezTo>
                <a:cubicBezTo>
                  <a:pt x="14552" y="16045"/>
                  <a:pt x="14540" y="16041"/>
                  <a:pt x="14533" y="16028"/>
                </a:cubicBezTo>
                <a:lnTo>
                  <a:pt x="14528" y="16051"/>
                </a:lnTo>
                <a:cubicBezTo>
                  <a:pt x="14528" y="16051"/>
                  <a:pt x="14553" y="16132"/>
                  <a:pt x="14614" y="16229"/>
                </a:cubicBezTo>
                <a:lnTo>
                  <a:pt x="14614" y="16278"/>
                </a:lnTo>
                <a:lnTo>
                  <a:pt x="14600" y="16278"/>
                </a:lnTo>
                <a:lnTo>
                  <a:pt x="14600" y="16312"/>
                </a:lnTo>
                <a:lnTo>
                  <a:pt x="14622" y="16312"/>
                </a:lnTo>
                <a:lnTo>
                  <a:pt x="14622" y="16369"/>
                </a:lnTo>
                <a:lnTo>
                  <a:pt x="14671" y="16369"/>
                </a:lnTo>
                <a:cubicBezTo>
                  <a:pt x="14732" y="16479"/>
                  <a:pt x="14844" y="16611"/>
                  <a:pt x="15061" y="16722"/>
                </a:cubicBezTo>
                <a:cubicBezTo>
                  <a:pt x="15062" y="16723"/>
                  <a:pt x="15062" y="16723"/>
                  <a:pt x="15063" y="16723"/>
                </a:cubicBezTo>
                <a:lnTo>
                  <a:pt x="15063" y="16777"/>
                </a:lnTo>
                <a:cubicBezTo>
                  <a:pt x="15063" y="16777"/>
                  <a:pt x="15087" y="16780"/>
                  <a:pt x="15122" y="16767"/>
                </a:cubicBezTo>
                <a:cubicBezTo>
                  <a:pt x="15134" y="16776"/>
                  <a:pt x="15147" y="16783"/>
                  <a:pt x="15166" y="16790"/>
                </a:cubicBezTo>
                <a:lnTo>
                  <a:pt x="15166" y="16816"/>
                </a:lnTo>
                <a:cubicBezTo>
                  <a:pt x="15166" y="16816"/>
                  <a:pt x="15187" y="16817"/>
                  <a:pt x="15211" y="16801"/>
                </a:cubicBezTo>
                <a:cubicBezTo>
                  <a:pt x="15219" y="16802"/>
                  <a:pt x="15228" y="16803"/>
                  <a:pt x="15237" y="16805"/>
                </a:cubicBezTo>
                <a:cubicBezTo>
                  <a:pt x="15240" y="16820"/>
                  <a:pt x="15245" y="16852"/>
                  <a:pt x="15246" y="16862"/>
                </a:cubicBezTo>
                <a:cubicBezTo>
                  <a:pt x="15256" y="16857"/>
                  <a:pt x="15306" y="16811"/>
                  <a:pt x="15314" y="16792"/>
                </a:cubicBezTo>
                <a:cubicBezTo>
                  <a:pt x="15314" y="16822"/>
                  <a:pt x="15314" y="16884"/>
                  <a:pt x="15314" y="16884"/>
                </a:cubicBezTo>
                <a:lnTo>
                  <a:pt x="15331" y="16932"/>
                </a:lnTo>
                <a:cubicBezTo>
                  <a:pt x="15331" y="16932"/>
                  <a:pt x="15348" y="16909"/>
                  <a:pt x="15360" y="16888"/>
                </a:cubicBezTo>
                <a:cubicBezTo>
                  <a:pt x="15369" y="16893"/>
                  <a:pt x="15379" y="16898"/>
                  <a:pt x="15388" y="16900"/>
                </a:cubicBezTo>
                <a:cubicBezTo>
                  <a:pt x="15388" y="16900"/>
                  <a:pt x="15388" y="16918"/>
                  <a:pt x="15388" y="16945"/>
                </a:cubicBezTo>
                <a:lnTo>
                  <a:pt x="15371" y="16945"/>
                </a:lnTo>
                <a:lnTo>
                  <a:pt x="15371" y="17042"/>
                </a:lnTo>
                <a:lnTo>
                  <a:pt x="15388" y="17042"/>
                </a:lnTo>
                <a:cubicBezTo>
                  <a:pt x="15388" y="17068"/>
                  <a:pt x="15388" y="17095"/>
                  <a:pt x="15388" y="17121"/>
                </a:cubicBezTo>
                <a:cubicBezTo>
                  <a:pt x="15388" y="17130"/>
                  <a:pt x="15388" y="17139"/>
                  <a:pt x="15388" y="17148"/>
                </a:cubicBezTo>
                <a:lnTo>
                  <a:pt x="15177" y="17148"/>
                </a:lnTo>
                <a:lnTo>
                  <a:pt x="15162" y="17137"/>
                </a:lnTo>
                <a:lnTo>
                  <a:pt x="15153" y="17148"/>
                </a:lnTo>
                <a:lnTo>
                  <a:pt x="15134" y="17148"/>
                </a:lnTo>
                <a:lnTo>
                  <a:pt x="15134" y="17171"/>
                </a:lnTo>
                <a:lnTo>
                  <a:pt x="15164" y="17171"/>
                </a:lnTo>
                <a:lnTo>
                  <a:pt x="15164" y="17210"/>
                </a:lnTo>
                <a:lnTo>
                  <a:pt x="15134" y="17210"/>
                </a:lnTo>
                <a:lnTo>
                  <a:pt x="15134" y="17232"/>
                </a:lnTo>
                <a:lnTo>
                  <a:pt x="15164" y="17232"/>
                </a:lnTo>
                <a:lnTo>
                  <a:pt x="15164" y="17277"/>
                </a:lnTo>
                <a:lnTo>
                  <a:pt x="15146" y="17277"/>
                </a:lnTo>
                <a:lnTo>
                  <a:pt x="15136" y="17342"/>
                </a:lnTo>
                <a:lnTo>
                  <a:pt x="15101" y="17342"/>
                </a:lnTo>
                <a:lnTo>
                  <a:pt x="15101" y="17412"/>
                </a:lnTo>
                <a:lnTo>
                  <a:pt x="15136" y="17412"/>
                </a:lnTo>
                <a:lnTo>
                  <a:pt x="15144" y="17472"/>
                </a:lnTo>
                <a:lnTo>
                  <a:pt x="15131" y="17472"/>
                </a:lnTo>
                <a:lnTo>
                  <a:pt x="15131" y="17532"/>
                </a:lnTo>
                <a:cubicBezTo>
                  <a:pt x="15131" y="17532"/>
                  <a:pt x="14867" y="17723"/>
                  <a:pt x="14733" y="17669"/>
                </a:cubicBezTo>
                <a:cubicBezTo>
                  <a:pt x="14708" y="17659"/>
                  <a:pt x="14700" y="17634"/>
                  <a:pt x="14694" y="17609"/>
                </a:cubicBezTo>
                <a:lnTo>
                  <a:pt x="14683" y="17628"/>
                </a:lnTo>
                <a:cubicBezTo>
                  <a:pt x="14683" y="17628"/>
                  <a:pt x="14690" y="17666"/>
                  <a:pt x="14697" y="17678"/>
                </a:cubicBezTo>
                <a:lnTo>
                  <a:pt x="14683" y="17707"/>
                </a:lnTo>
                <a:cubicBezTo>
                  <a:pt x="14683" y="17707"/>
                  <a:pt x="14688" y="17723"/>
                  <a:pt x="14693" y="17733"/>
                </a:cubicBezTo>
                <a:cubicBezTo>
                  <a:pt x="14661" y="17755"/>
                  <a:pt x="14523" y="17777"/>
                  <a:pt x="14493" y="17643"/>
                </a:cubicBezTo>
                <a:lnTo>
                  <a:pt x="14480" y="17663"/>
                </a:lnTo>
                <a:cubicBezTo>
                  <a:pt x="14480" y="17663"/>
                  <a:pt x="14487" y="17695"/>
                  <a:pt x="14496" y="17704"/>
                </a:cubicBezTo>
                <a:lnTo>
                  <a:pt x="14477" y="17739"/>
                </a:lnTo>
                <a:cubicBezTo>
                  <a:pt x="14477" y="17739"/>
                  <a:pt x="14495" y="17790"/>
                  <a:pt x="14505" y="17802"/>
                </a:cubicBezTo>
                <a:lnTo>
                  <a:pt x="14495" y="17825"/>
                </a:lnTo>
                <a:cubicBezTo>
                  <a:pt x="14495" y="17825"/>
                  <a:pt x="14468" y="17812"/>
                  <a:pt x="14464" y="17793"/>
                </a:cubicBezTo>
                <a:lnTo>
                  <a:pt x="14456" y="17837"/>
                </a:lnTo>
                <a:cubicBezTo>
                  <a:pt x="14456" y="17837"/>
                  <a:pt x="14500" y="17939"/>
                  <a:pt x="14558" y="17996"/>
                </a:cubicBezTo>
                <a:lnTo>
                  <a:pt x="14558" y="18044"/>
                </a:lnTo>
                <a:lnTo>
                  <a:pt x="14532" y="18044"/>
                </a:lnTo>
                <a:lnTo>
                  <a:pt x="14523" y="18079"/>
                </a:lnTo>
                <a:lnTo>
                  <a:pt x="14551" y="18079"/>
                </a:lnTo>
                <a:lnTo>
                  <a:pt x="14551" y="18139"/>
                </a:lnTo>
                <a:cubicBezTo>
                  <a:pt x="14551" y="18139"/>
                  <a:pt x="14596" y="18146"/>
                  <a:pt x="14605" y="18139"/>
                </a:cubicBezTo>
                <a:cubicBezTo>
                  <a:pt x="14629" y="18181"/>
                  <a:pt x="14679" y="18272"/>
                  <a:pt x="14889" y="18348"/>
                </a:cubicBezTo>
                <a:cubicBezTo>
                  <a:pt x="14889" y="18365"/>
                  <a:pt x="14889" y="18382"/>
                  <a:pt x="14889" y="18391"/>
                </a:cubicBezTo>
                <a:cubicBezTo>
                  <a:pt x="14896" y="18395"/>
                  <a:pt x="14926" y="18383"/>
                  <a:pt x="14942" y="18366"/>
                </a:cubicBezTo>
                <a:cubicBezTo>
                  <a:pt x="14973" y="18375"/>
                  <a:pt x="15006" y="18383"/>
                  <a:pt x="15042" y="18392"/>
                </a:cubicBezTo>
                <a:cubicBezTo>
                  <a:pt x="15022" y="18412"/>
                  <a:pt x="14988" y="18446"/>
                  <a:pt x="14983" y="18450"/>
                </a:cubicBezTo>
                <a:lnTo>
                  <a:pt x="14998" y="18541"/>
                </a:lnTo>
                <a:cubicBezTo>
                  <a:pt x="14998" y="18541"/>
                  <a:pt x="15064" y="18484"/>
                  <a:pt x="15081" y="18461"/>
                </a:cubicBezTo>
                <a:lnTo>
                  <a:pt x="15102" y="18552"/>
                </a:lnTo>
                <a:cubicBezTo>
                  <a:pt x="15102" y="18552"/>
                  <a:pt x="15164" y="18488"/>
                  <a:pt x="15170" y="18469"/>
                </a:cubicBezTo>
                <a:lnTo>
                  <a:pt x="15182" y="18582"/>
                </a:lnTo>
                <a:cubicBezTo>
                  <a:pt x="15182" y="18582"/>
                  <a:pt x="15236" y="18525"/>
                  <a:pt x="15245" y="18505"/>
                </a:cubicBezTo>
                <a:lnTo>
                  <a:pt x="15245" y="18584"/>
                </a:lnTo>
                <a:cubicBezTo>
                  <a:pt x="15245" y="18584"/>
                  <a:pt x="15270" y="18609"/>
                  <a:pt x="15279" y="18618"/>
                </a:cubicBezTo>
                <a:cubicBezTo>
                  <a:pt x="15279" y="18618"/>
                  <a:pt x="15323" y="18620"/>
                  <a:pt x="15328" y="18620"/>
                </a:cubicBezTo>
                <a:cubicBezTo>
                  <a:pt x="15331" y="18620"/>
                  <a:pt x="15337" y="18632"/>
                  <a:pt x="15343" y="18643"/>
                </a:cubicBezTo>
                <a:cubicBezTo>
                  <a:pt x="15343" y="18654"/>
                  <a:pt x="15343" y="18666"/>
                  <a:pt x="15343" y="18679"/>
                </a:cubicBezTo>
                <a:lnTo>
                  <a:pt x="15316" y="18679"/>
                </a:lnTo>
                <a:lnTo>
                  <a:pt x="15316" y="18772"/>
                </a:lnTo>
                <a:lnTo>
                  <a:pt x="15343" y="18772"/>
                </a:lnTo>
                <a:cubicBezTo>
                  <a:pt x="15343" y="18818"/>
                  <a:pt x="15343" y="18865"/>
                  <a:pt x="15343" y="18906"/>
                </a:cubicBezTo>
                <a:lnTo>
                  <a:pt x="15060" y="18906"/>
                </a:lnTo>
                <a:lnTo>
                  <a:pt x="15060" y="18907"/>
                </a:lnTo>
                <a:lnTo>
                  <a:pt x="15060" y="19016"/>
                </a:lnTo>
                <a:cubicBezTo>
                  <a:pt x="15030" y="19001"/>
                  <a:pt x="15003" y="18977"/>
                  <a:pt x="14975" y="18956"/>
                </a:cubicBezTo>
                <a:cubicBezTo>
                  <a:pt x="14940" y="19011"/>
                  <a:pt x="14888" y="19028"/>
                  <a:pt x="14863" y="19104"/>
                </a:cubicBezTo>
                <a:cubicBezTo>
                  <a:pt x="14855" y="19188"/>
                  <a:pt x="14857" y="19295"/>
                  <a:pt x="14824" y="19324"/>
                </a:cubicBezTo>
                <a:cubicBezTo>
                  <a:pt x="14807" y="19166"/>
                  <a:pt x="14721" y="19153"/>
                  <a:pt x="14673" y="19251"/>
                </a:cubicBezTo>
                <a:cubicBezTo>
                  <a:pt x="14663" y="19209"/>
                  <a:pt x="14637" y="19221"/>
                  <a:pt x="14627" y="19251"/>
                </a:cubicBezTo>
                <a:cubicBezTo>
                  <a:pt x="14604" y="19195"/>
                  <a:pt x="14574" y="19199"/>
                  <a:pt x="14548" y="19207"/>
                </a:cubicBezTo>
                <a:cubicBezTo>
                  <a:pt x="14523" y="19214"/>
                  <a:pt x="14518" y="19264"/>
                  <a:pt x="14495" y="19280"/>
                </a:cubicBezTo>
                <a:cubicBezTo>
                  <a:pt x="14469" y="19300"/>
                  <a:pt x="14452" y="19263"/>
                  <a:pt x="14430" y="19295"/>
                </a:cubicBezTo>
                <a:cubicBezTo>
                  <a:pt x="14422" y="19338"/>
                  <a:pt x="14423" y="19401"/>
                  <a:pt x="14423" y="19464"/>
                </a:cubicBezTo>
                <a:cubicBezTo>
                  <a:pt x="14421" y="19457"/>
                  <a:pt x="14419" y="19450"/>
                  <a:pt x="14417" y="19441"/>
                </a:cubicBezTo>
                <a:lnTo>
                  <a:pt x="14397" y="19473"/>
                </a:lnTo>
                <a:cubicBezTo>
                  <a:pt x="14397" y="19473"/>
                  <a:pt x="14407" y="19518"/>
                  <a:pt x="14415" y="19524"/>
                </a:cubicBezTo>
                <a:lnTo>
                  <a:pt x="14398" y="19556"/>
                </a:lnTo>
                <a:cubicBezTo>
                  <a:pt x="14398" y="19556"/>
                  <a:pt x="14405" y="19597"/>
                  <a:pt x="14411" y="19606"/>
                </a:cubicBezTo>
                <a:lnTo>
                  <a:pt x="14387" y="19600"/>
                </a:lnTo>
                <a:cubicBezTo>
                  <a:pt x="14385" y="19608"/>
                  <a:pt x="14381" y="19621"/>
                  <a:pt x="14377" y="19633"/>
                </a:cubicBezTo>
                <a:cubicBezTo>
                  <a:pt x="14367" y="19633"/>
                  <a:pt x="14356" y="19633"/>
                  <a:pt x="14346" y="19634"/>
                </a:cubicBezTo>
                <a:cubicBezTo>
                  <a:pt x="14341" y="19634"/>
                  <a:pt x="14334" y="19635"/>
                  <a:pt x="14329" y="19635"/>
                </a:cubicBezTo>
                <a:cubicBezTo>
                  <a:pt x="14320" y="19635"/>
                  <a:pt x="14322" y="19616"/>
                  <a:pt x="14316" y="19613"/>
                </a:cubicBezTo>
                <a:cubicBezTo>
                  <a:pt x="14310" y="19610"/>
                  <a:pt x="14273" y="19613"/>
                  <a:pt x="14266" y="19610"/>
                </a:cubicBezTo>
                <a:cubicBezTo>
                  <a:pt x="14259" y="19606"/>
                  <a:pt x="14201" y="19565"/>
                  <a:pt x="14191" y="19553"/>
                </a:cubicBezTo>
                <a:cubicBezTo>
                  <a:pt x="14191" y="19552"/>
                  <a:pt x="14190" y="19551"/>
                  <a:pt x="14189" y="19550"/>
                </a:cubicBezTo>
                <a:cubicBezTo>
                  <a:pt x="14186" y="19421"/>
                  <a:pt x="14176" y="19313"/>
                  <a:pt x="14128" y="19324"/>
                </a:cubicBezTo>
                <a:cubicBezTo>
                  <a:pt x="14085" y="19335"/>
                  <a:pt x="14092" y="19450"/>
                  <a:pt x="14069" y="19531"/>
                </a:cubicBezTo>
                <a:cubicBezTo>
                  <a:pt x="14068" y="19532"/>
                  <a:pt x="14066" y="19532"/>
                  <a:pt x="14065" y="19533"/>
                </a:cubicBezTo>
                <a:cubicBezTo>
                  <a:pt x="14062" y="19533"/>
                  <a:pt x="14059" y="19533"/>
                  <a:pt x="14057" y="19533"/>
                </a:cubicBezTo>
                <a:cubicBezTo>
                  <a:pt x="14040" y="19537"/>
                  <a:pt x="14027" y="19508"/>
                  <a:pt x="14017" y="19502"/>
                </a:cubicBezTo>
                <a:cubicBezTo>
                  <a:pt x="14007" y="19495"/>
                  <a:pt x="13991" y="19495"/>
                  <a:pt x="13984" y="19495"/>
                </a:cubicBezTo>
                <a:cubicBezTo>
                  <a:pt x="13977" y="19495"/>
                  <a:pt x="13851" y="19451"/>
                  <a:pt x="13831" y="19460"/>
                </a:cubicBezTo>
                <a:cubicBezTo>
                  <a:pt x="13806" y="19473"/>
                  <a:pt x="13732" y="19483"/>
                  <a:pt x="13708" y="19470"/>
                </a:cubicBezTo>
                <a:cubicBezTo>
                  <a:pt x="13687" y="19459"/>
                  <a:pt x="13650" y="19436"/>
                  <a:pt x="13609" y="19434"/>
                </a:cubicBezTo>
                <a:lnTo>
                  <a:pt x="13607" y="18845"/>
                </a:lnTo>
                <a:lnTo>
                  <a:pt x="13570" y="18845"/>
                </a:lnTo>
                <a:lnTo>
                  <a:pt x="13570" y="18844"/>
                </a:lnTo>
                <a:lnTo>
                  <a:pt x="13557" y="18844"/>
                </a:lnTo>
                <a:lnTo>
                  <a:pt x="13557" y="18845"/>
                </a:lnTo>
                <a:lnTo>
                  <a:pt x="13547" y="18892"/>
                </a:lnTo>
                <a:lnTo>
                  <a:pt x="13547" y="19175"/>
                </a:lnTo>
                <a:lnTo>
                  <a:pt x="13396" y="19175"/>
                </a:lnTo>
                <a:lnTo>
                  <a:pt x="13397" y="18969"/>
                </a:lnTo>
                <a:lnTo>
                  <a:pt x="13396" y="18957"/>
                </a:lnTo>
                <a:lnTo>
                  <a:pt x="13396" y="18950"/>
                </a:lnTo>
                <a:lnTo>
                  <a:pt x="13385" y="18949"/>
                </a:lnTo>
                <a:lnTo>
                  <a:pt x="12777" y="18949"/>
                </a:lnTo>
                <a:lnTo>
                  <a:pt x="12777" y="18639"/>
                </a:lnTo>
                <a:lnTo>
                  <a:pt x="12923" y="18550"/>
                </a:lnTo>
                <a:lnTo>
                  <a:pt x="13090" y="18405"/>
                </a:lnTo>
                <a:lnTo>
                  <a:pt x="13250" y="18221"/>
                </a:lnTo>
                <a:lnTo>
                  <a:pt x="13329" y="18120"/>
                </a:lnTo>
                <a:lnTo>
                  <a:pt x="13502" y="17865"/>
                </a:lnTo>
                <a:lnTo>
                  <a:pt x="13503" y="17788"/>
                </a:lnTo>
                <a:lnTo>
                  <a:pt x="13049" y="17789"/>
                </a:lnTo>
                <a:lnTo>
                  <a:pt x="13038" y="17827"/>
                </a:lnTo>
                <a:lnTo>
                  <a:pt x="11673" y="17831"/>
                </a:lnTo>
                <a:lnTo>
                  <a:pt x="11633" y="17793"/>
                </a:lnTo>
                <a:lnTo>
                  <a:pt x="11184" y="17794"/>
                </a:lnTo>
                <a:lnTo>
                  <a:pt x="11184" y="17871"/>
                </a:lnTo>
                <a:lnTo>
                  <a:pt x="11356" y="18124"/>
                </a:lnTo>
                <a:lnTo>
                  <a:pt x="11540" y="18335"/>
                </a:lnTo>
                <a:lnTo>
                  <a:pt x="11732" y="18502"/>
                </a:lnTo>
                <a:lnTo>
                  <a:pt x="11922" y="18617"/>
                </a:lnTo>
                <a:lnTo>
                  <a:pt x="11924" y="19282"/>
                </a:lnTo>
                <a:lnTo>
                  <a:pt x="11704" y="19282"/>
                </a:lnTo>
                <a:cubicBezTo>
                  <a:pt x="11703" y="19241"/>
                  <a:pt x="11701" y="19201"/>
                  <a:pt x="11699" y="19162"/>
                </a:cubicBezTo>
                <a:cubicBezTo>
                  <a:pt x="11623" y="19144"/>
                  <a:pt x="11539" y="19163"/>
                  <a:pt x="11452" y="19174"/>
                </a:cubicBezTo>
                <a:lnTo>
                  <a:pt x="11437" y="19170"/>
                </a:lnTo>
                <a:lnTo>
                  <a:pt x="11350" y="19168"/>
                </a:lnTo>
                <a:lnTo>
                  <a:pt x="11331" y="19169"/>
                </a:lnTo>
                <a:cubicBezTo>
                  <a:pt x="11330" y="19111"/>
                  <a:pt x="11337" y="19034"/>
                  <a:pt x="11325" y="19001"/>
                </a:cubicBezTo>
                <a:cubicBezTo>
                  <a:pt x="11286" y="18994"/>
                  <a:pt x="11261" y="18957"/>
                  <a:pt x="11226" y="18942"/>
                </a:cubicBezTo>
                <a:cubicBezTo>
                  <a:pt x="11196" y="18987"/>
                  <a:pt x="11186" y="19077"/>
                  <a:pt x="11180" y="19177"/>
                </a:cubicBezTo>
                <a:cubicBezTo>
                  <a:pt x="11081" y="19217"/>
                  <a:pt x="10940" y="19166"/>
                  <a:pt x="10840" y="19206"/>
                </a:cubicBezTo>
                <a:lnTo>
                  <a:pt x="10840" y="20700"/>
                </a:lnTo>
                <a:lnTo>
                  <a:pt x="10517" y="20700"/>
                </a:lnTo>
                <a:lnTo>
                  <a:pt x="10517" y="20388"/>
                </a:lnTo>
                <a:lnTo>
                  <a:pt x="10494" y="20301"/>
                </a:lnTo>
                <a:lnTo>
                  <a:pt x="10496" y="20274"/>
                </a:lnTo>
                <a:lnTo>
                  <a:pt x="10492" y="20223"/>
                </a:lnTo>
                <a:lnTo>
                  <a:pt x="10492" y="20219"/>
                </a:lnTo>
                <a:lnTo>
                  <a:pt x="10483" y="20171"/>
                </a:lnTo>
                <a:lnTo>
                  <a:pt x="10482" y="20171"/>
                </a:lnTo>
                <a:lnTo>
                  <a:pt x="10469" y="20133"/>
                </a:lnTo>
                <a:lnTo>
                  <a:pt x="10450" y="20102"/>
                </a:lnTo>
                <a:lnTo>
                  <a:pt x="10439" y="20091"/>
                </a:lnTo>
                <a:lnTo>
                  <a:pt x="10230" y="19295"/>
                </a:lnTo>
                <a:lnTo>
                  <a:pt x="10250" y="19262"/>
                </a:lnTo>
                <a:lnTo>
                  <a:pt x="10327" y="19040"/>
                </a:lnTo>
                <a:lnTo>
                  <a:pt x="10351" y="18910"/>
                </a:lnTo>
                <a:lnTo>
                  <a:pt x="10375" y="18780"/>
                </a:lnTo>
                <a:lnTo>
                  <a:pt x="10391" y="18503"/>
                </a:lnTo>
                <a:lnTo>
                  <a:pt x="10390" y="18503"/>
                </a:lnTo>
                <a:lnTo>
                  <a:pt x="10374" y="18228"/>
                </a:lnTo>
                <a:lnTo>
                  <a:pt x="10350" y="18099"/>
                </a:lnTo>
                <a:lnTo>
                  <a:pt x="10326" y="17970"/>
                </a:lnTo>
                <a:lnTo>
                  <a:pt x="10249" y="17749"/>
                </a:lnTo>
                <a:lnTo>
                  <a:pt x="10149" y="17579"/>
                </a:lnTo>
                <a:lnTo>
                  <a:pt x="10144" y="17573"/>
                </a:lnTo>
                <a:lnTo>
                  <a:pt x="10103" y="17535"/>
                </a:lnTo>
                <a:lnTo>
                  <a:pt x="10104" y="12463"/>
                </a:lnTo>
                <a:lnTo>
                  <a:pt x="10117" y="12442"/>
                </a:lnTo>
                <a:lnTo>
                  <a:pt x="10207" y="12295"/>
                </a:lnTo>
                <a:lnTo>
                  <a:pt x="10275" y="12102"/>
                </a:lnTo>
                <a:lnTo>
                  <a:pt x="10297" y="11988"/>
                </a:lnTo>
                <a:lnTo>
                  <a:pt x="10318" y="11875"/>
                </a:lnTo>
                <a:lnTo>
                  <a:pt x="10333" y="11631"/>
                </a:lnTo>
                <a:lnTo>
                  <a:pt x="10333" y="11612"/>
                </a:lnTo>
                <a:lnTo>
                  <a:pt x="10333" y="11592"/>
                </a:lnTo>
                <a:lnTo>
                  <a:pt x="10319" y="11346"/>
                </a:lnTo>
                <a:lnTo>
                  <a:pt x="10275" y="11119"/>
                </a:lnTo>
                <a:lnTo>
                  <a:pt x="10207" y="10927"/>
                </a:lnTo>
                <a:lnTo>
                  <a:pt x="10186" y="10890"/>
                </a:lnTo>
                <a:lnTo>
                  <a:pt x="10103" y="10755"/>
                </a:lnTo>
                <a:lnTo>
                  <a:pt x="10074" y="10732"/>
                </a:lnTo>
                <a:lnTo>
                  <a:pt x="10027" y="10695"/>
                </a:lnTo>
                <a:lnTo>
                  <a:pt x="10005" y="10287"/>
                </a:lnTo>
                <a:lnTo>
                  <a:pt x="10023" y="10276"/>
                </a:lnTo>
                <a:lnTo>
                  <a:pt x="10038" y="10260"/>
                </a:lnTo>
                <a:lnTo>
                  <a:pt x="10044" y="10243"/>
                </a:lnTo>
                <a:lnTo>
                  <a:pt x="10044" y="10197"/>
                </a:lnTo>
                <a:lnTo>
                  <a:pt x="10041" y="10179"/>
                </a:lnTo>
                <a:lnTo>
                  <a:pt x="10028" y="10163"/>
                </a:lnTo>
                <a:lnTo>
                  <a:pt x="10008" y="10148"/>
                </a:lnTo>
                <a:lnTo>
                  <a:pt x="10004" y="10146"/>
                </a:lnTo>
                <a:lnTo>
                  <a:pt x="10005" y="9346"/>
                </a:lnTo>
                <a:cubicBezTo>
                  <a:pt x="10061" y="9275"/>
                  <a:pt x="10099" y="9140"/>
                  <a:pt x="10099" y="8987"/>
                </a:cubicBezTo>
                <a:cubicBezTo>
                  <a:pt x="10099" y="8804"/>
                  <a:pt x="10046" y="8650"/>
                  <a:pt x="9972" y="8594"/>
                </a:cubicBezTo>
                <a:lnTo>
                  <a:pt x="9972" y="7783"/>
                </a:lnTo>
                <a:lnTo>
                  <a:pt x="10005" y="7774"/>
                </a:lnTo>
                <a:lnTo>
                  <a:pt x="10005" y="7729"/>
                </a:lnTo>
                <a:lnTo>
                  <a:pt x="9944" y="7647"/>
                </a:lnTo>
                <a:lnTo>
                  <a:pt x="9945" y="6755"/>
                </a:lnTo>
                <a:lnTo>
                  <a:pt x="9952" y="6752"/>
                </a:lnTo>
                <a:lnTo>
                  <a:pt x="9962" y="6744"/>
                </a:lnTo>
                <a:lnTo>
                  <a:pt x="9968" y="6735"/>
                </a:lnTo>
                <a:lnTo>
                  <a:pt x="9971" y="6724"/>
                </a:lnTo>
                <a:lnTo>
                  <a:pt x="9971" y="6713"/>
                </a:lnTo>
                <a:lnTo>
                  <a:pt x="9971" y="6694"/>
                </a:lnTo>
                <a:lnTo>
                  <a:pt x="9970" y="6683"/>
                </a:lnTo>
                <a:lnTo>
                  <a:pt x="9965" y="6673"/>
                </a:lnTo>
                <a:lnTo>
                  <a:pt x="9957" y="6664"/>
                </a:lnTo>
                <a:lnTo>
                  <a:pt x="9945" y="6657"/>
                </a:lnTo>
                <a:lnTo>
                  <a:pt x="9938" y="6654"/>
                </a:lnTo>
                <a:lnTo>
                  <a:pt x="9939" y="4913"/>
                </a:lnTo>
                <a:lnTo>
                  <a:pt x="9938" y="4908"/>
                </a:lnTo>
                <a:lnTo>
                  <a:pt x="9935" y="4903"/>
                </a:lnTo>
                <a:lnTo>
                  <a:pt x="9930" y="4899"/>
                </a:lnTo>
                <a:lnTo>
                  <a:pt x="9925" y="4896"/>
                </a:lnTo>
                <a:lnTo>
                  <a:pt x="9919" y="4895"/>
                </a:lnTo>
                <a:lnTo>
                  <a:pt x="9912" y="4894"/>
                </a:lnTo>
                <a:lnTo>
                  <a:pt x="9906" y="4895"/>
                </a:lnTo>
                <a:lnTo>
                  <a:pt x="9900" y="4897"/>
                </a:lnTo>
                <a:lnTo>
                  <a:pt x="9895" y="4901"/>
                </a:lnTo>
                <a:lnTo>
                  <a:pt x="9892" y="4905"/>
                </a:lnTo>
                <a:lnTo>
                  <a:pt x="9890" y="4910"/>
                </a:lnTo>
                <a:lnTo>
                  <a:pt x="9889" y="4915"/>
                </a:lnTo>
                <a:lnTo>
                  <a:pt x="9888" y="6653"/>
                </a:lnTo>
                <a:lnTo>
                  <a:pt x="9887" y="6654"/>
                </a:lnTo>
                <a:lnTo>
                  <a:pt x="9874" y="6659"/>
                </a:lnTo>
                <a:lnTo>
                  <a:pt x="9864" y="6667"/>
                </a:lnTo>
                <a:lnTo>
                  <a:pt x="9857" y="6677"/>
                </a:lnTo>
                <a:lnTo>
                  <a:pt x="9854" y="6688"/>
                </a:lnTo>
                <a:lnTo>
                  <a:pt x="9854" y="6707"/>
                </a:lnTo>
                <a:lnTo>
                  <a:pt x="9854" y="6718"/>
                </a:lnTo>
                <a:lnTo>
                  <a:pt x="9856" y="6728"/>
                </a:lnTo>
                <a:lnTo>
                  <a:pt x="9861" y="6739"/>
                </a:lnTo>
                <a:lnTo>
                  <a:pt x="9869" y="6747"/>
                </a:lnTo>
                <a:lnTo>
                  <a:pt x="9881" y="6755"/>
                </a:lnTo>
                <a:lnTo>
                  <a:pt x="9880" y="7665"/>
                </a:lnTo>
                <a:lnTo>
                  <a:pt x="9818" y="7684"/>
                </a:lnTo>
                <a:lnTo>
                  <a:pt x="9818" y="7728"/>
                </a:lnTo>
                <a:lnTo>
                  <a:pt x="9852" y="7772"/>
                </a:lnTo>
                <a:lnTo>
                  <a:pt x="9851" y="8595"/>
                </a:lnTo>
                <a:cubicBezTo>
                  <a:pt x="9777" y="8650"/>
                  <a:pt x="9724" y="8805"/>
                  <a:pt x="9724" y="8987"/>
                </a:cubicBezTo>
                <a:cubicBezTo>
                  <a:pt x="9724" y="9139"/>
                  <a:pt x="9761" y="9272"/>
                  <a:pt x="9816" y="9344"/>
                </a:cubicBezTo>
                <a:lnTo>
                  <a:pt x="9816" y="10144"/>
                </a:lnTo>
                <a:lnTo>
                  <a:pt x="9796" y="10157"/>
                </a:lnTo>
                <a:lnTo>
                  <a:pt x="9781" y="10173"/>
                </a:lnTo>
                <a:lnTo>
                  <a:pt x="9776" y="10190"/>
                </a:lnTo>
                <a:lnTo>
                  <a:pt x="9776" y="10236"/>
                </a:lnTo>
                <a:lnTo>
                  <a:pt x="9779" y="10253"/>
                </a:lnTo>
                <a:lnTo>
                  <a:pt x="9792" y="10270"/>
                </a:lnTo>
                <a:lnTo>
                  <a:pt x="9812" y="10284"/>
                </a:lnTo>
                <a:lnTo>
                  <a:pt x="9816" y="10286"/>
                </a:lnTo>
                <a:lnTo>
                  <a:pt x="9794" y="10679"/>
                </a:lnTo>
                <a:lnTo>
                  <a:pt x="9727" y="10730"/>
                </a:lnTo>
                <a:lnTo>
                  <a:pt x="9699" y="10754"/>
                </a:lnTo>
                <a:lnTo>
                  <a:pt x="9615" y="10888"/>
                </a:lnTo>
                <a:lnTo>
                  <a:pt x="9596" y="10924"/>
                </a:lnTo>
                <a:lnTo>
                  <a:pt x="9527" y="11117"/>
                </a:lnTo>
                <a:lnTo>
                  <a:pt x="9483" y="11343"/>
                </a:lnTo>
                <a:lnTo>
                  <a:pt x="9468" y="11585"/>
                </a:lnTo>
                <a:lnTo>
                  <a:pt x="9467" y="11587"/>
                </a:lnTo>
                <a:lnTo>
                  <a:pt x="9481" y="11835"/>
                </a:lnTo>
                <a:lnTo>
                  <a:pt x="9487" y="11880"/>
                </a:lnTo>
                <a:lnTo>
                  <a:pt x="9508" y="11993"/>
                </a:lnTo>
                <a:lnTo>
                  <a:pt x="9530" y="12106"/>
                </a:lnTo>
                <a:lnTo>
                  <a:pt x="9597" y="12299"/>
                </a:lnTo>
                <a:lnTo>
                  <a:pt x="9633" y="12358"/>
                </a:lnTo>
                <a:lnTo>
                  <a:pt x="9627" y="17642"/>
                </a:lnTo>
                <a:lnTo>
                  <a:pt x="9565" y="17746"/>
                </a:lnTo>
                <a:lnTo>
                  <a:pt x="9488" y="17967"/>
                </a:lnTo>
                <a:lnTo>
                  <a:pt x="9463" y="18096"/>
                </a:lnTo>
                <a:lnTo>
                  <a:pt x="9439" y="18225"/>
                </a:lnTo>
                <a:lnTo>
                  <a:pt x="9422" y="18503"/>
                </a:lnTo>
                <a:lnTo>
                  <a:pt x="9423" y="18504"/>
                </a:lnTo>
                <a:lnTo>
                  <a:pt x="9439" y="18781"/>
                </a:lnTo>
                <a:lnTo>
                  <a:pt x="9463" y="18910"/>
                </a:lnTo>
                <a:lnTo>
                  <a:pt x="9487" y="19040"/>
                </a:lnTo>
                <a:lnTo>
                  <a:pt x="9563" y="19262"/>
                </a:lnTo>
                <a:lnTo>
                  <a:pt x="9613" y="19346"/>
                </a:lnTo>
                <a:lnTo>
                  <a:pt x="9441" y="20353"/>
                </a:lnTo>
                <a:lnTo>
                  <a:pt x="9431" y="20282"/>
                </a:lnTo>
                <a:lnTo>
                  <a:pt x="9436" y="20282"/>
                </a:lnTo>
                <a:lnTo>
                  <a:pt x="9434" y="20101"/>
                </a:lnTo>
                <a:lnTo>
                  <a:pt x="9429" y="20101"/>
                </a:lnTo>
                <a:lnTo>
                  <a:pt x="9429" y="20100"/>
                </a:lnTo>
                <a:lnTo>
                  <a:pt x="9421" y="20101"/>
                </a:lnTo>
                <a:lnTo>
                  <a:pt x="9411" y="20100"/>
                </a:lnTo>
                <a:lnTo>
                  <a:pt x="9413" y="20282"/>
                </a:lnTo>
                <a:lnTo>
                  <a:pt x="9419" y="20282"/>
                </a:lnTo>
                <a:lnTo>
                  <a:pt x="9366" y="20700"/>
                </a:lnTo>
                <a:lnTo>
                  <a:pt x="8844" y="20700"/>
                </a:lnTo>
                <a:lnTo>
                  <a:pt x="8844" y="8569"/>
                </a:lnTo>
                <a:lnTo>
                  <a:pt x="8813" y="8569"/>
                </a:lnTo>
                <a:lnTo>
                  <a:pt x="8813" y="6419"/>
                </a:lnTo>
                <a:lnTo>
                  <a:pt x="8740" y="6419"/>
                </a:lnTo>
                <a:lnTo>
                  <a:pt x="8740" y="4896"/>
                </a:lnTo>
                <a:lnTo>
                  <a:pt x="8657" y="4896"/>
                </a:lnTo>
                <a:lnTo>
                  <a:pt x="8657" y="3869"/>
                </a:lnTo>
                <a:lnTo>
                  <a:pt x="8576" y="3869"/>
                </a:lnTo>
                <a:lnTo>
                  <a:pt x="8576" y="3060"/>
                </a:lnTo>
                <a:lnTo>
                  <a:pt x="8516" y="3060"/>
                </a:lnTo>
                <a:lnTo>
                  <a:pt x="8516" y="2749"/>
                </a:lnTo>
                <a:lnTo>
                  <a:pt x="8442" y="2609"/>
                </a:lnTo>
                <a:lnTo>
                  <a:pt x="8442" y="2453"/>
                </a:lnTo>
                <a:lnTo>
                  <a:pt x="8399" y="2350"/>
                </a:lnTo>
                <a:lnTo>
                  <a:pt x="8399" y="2213"/>
                </a:lnTo>
                <a:lnTo>
                  <a:pt x="8375" y="2142"/>
                </a:lnTo>
                <a:lnTo>
                  <a:pt x="8375" y="2011"/>
                </a:lnTo>
                <a:lnTo>
                  <a:pt x="8347" y="1939"/>
                </a:lnTo>
                <a:lnTo>
                  <a:pt x="8344" y="1767"/>
                </a:lnTo>
                <a:cubicBezTo>
                  <a:pt x="8361" y="1747"/>
                  <a:pt x="8372" y="1708"/>
                  <a:pt x="8372" y="1663"/>
                </a:cubicBezTo>
                <a:cubicBezTo>
                  <a:pt x="8372" y="1616"/>
                  <a:pt x="8360" y="1575"/>
                  <a:pt x="8342" y="1556"/>
                </a:cubicBezTo>
                <a:lnTo>
                  <a:pt x="8324" y="181"/>
                </a:lnTo>
                <a:cubicBezTo>
                  <a:pt x="8332" y="171"/>
                  <a:pt x="8337" y="152"/>
                  <a:pt x="8337" y="130"/>
                </a:cubicBezTo>
                <a:cubicBezTo>
                  <a:pt x="8337" y="97"/>
                  <a:pt x="8325" y="70"/>
                  <a:pt x="8310" y="70"/>
                </a:cubicBezTo>
                <a:cubicBezTo>
                  <a:pt x="8295" y="70"/>
                  <a:pt x="8283" y="97"/>
                  <a:pt x="8283" y="130"/>
                </a:cubicBezTo>
                <a:cubicBezTo>
                  <a:pt x="8283" y="153"/>
                  <a:pt x="8289" y="174"/>
                  <a:pt x="8299" y="183"/>
                </a:cubicBezTo>
                <a:lnTo>
                  <a:pt x="8293" y="1559"/>
                </a:lnTo>
                <a:cubicBezTo>
                  <a:pt x="8276" y="1579"/>
                  <a:pt x="8265" y="1618"/>
                  <a:pt x="8265" y="1663"/>
                </a:cubicBezTo>
                <a:cubicBezTo>
                  <a:pt x="8265" y="1708"/>
                  <a:pt x="8276" y="1746"/>
                  <a:pt x="8292" y="1767"/>
                </a:cubicBezTo>
                <a:lnTo>
                  <a:pt x="8292" y="1943"/>
                </a:lnTo>
                <a:lnTo>
                  <a:pt x="8265" y="2014"/>
                </a:lnTo>
                <a:lnTo>
                  <a:pt x="8265" y="2151"/>
                </a:lnTo>
                <a:lnTo>
                  <a:pt x="8241" y="2204"/>
                </a:lnTo>
                <a:lnTo>
                  <a:pt x="8241" y="2347"/>
                </a:lnTo>
                <a:lnTo>
                  <a:pt x="8196" y="2438"/>
                </a:lnTo>
                <a:lnTo>
                  <a:pt x="8196" y="2609"/>
                </a:lnTo>
                <a:lnTo>
                  <a:pt x="8131" y="2749"/>
                </a:lnTo>
                <a:lnTo>
                  <a:pt x="8131" y="3069"/>
                </a:lnTo>
                <a:lnTo>
                  <a:pt x="8071" y="3069"/>
                </a:lnTo>
                <a:lnTo>
                  <a:pt x="8071" y="3910"/>
                </a:lnTo>
                <a:lnTo>
                  <a:pt x="7989" y="3910"/>
                </a:lnTo>
                <a:lnTo>
                  <a:pt x="7989" y="4887"/>
                </a:lnTo>
                <a:lnTo>
                  <a:pt x="7921" y="4887"/>
                </a:lnTo>
                <a:lnTo>
                  <a:pt x="7921" y="6403"/>
                </a:lnTo>
                <a:lnTo>
                  <a:pt x="7875" y="6403"/>
                </a:lnTo>
                <a:lnTo>
                  <a:pt x="7875" y="8560"/>
                </a:lnTo>
                <a:lnTo>
                  <a:pt x="7841" y="8560"/>
                </a:lnTo>
                <a:lnTo>
                  <a:pt x="7841" y="11383"/>
                </a:lnTo>
                <a:lnTo>
                  <a:pt x="6946" y="11392"/>
                </a:lnTo>
                <a:lnTo>
                  <a:pt x="6946" y="8594"/>
                </a:lnTo>
                <a:lnTo>
                  <a:pt x="6901" y="8594"/>
                </a:lnTo>
                <a:lnTo>
                  <a:pt x="6901" y="6440"/>
                </a:lnTo>
                <a:lnTo>
                  <a:pt x="6842" y="6440"/>
                </a:lnTo>
                <a:lnTo>
                  <a:pt x="6842" y="4902"/>
                </a:lnTo>
                <a:lnTo>
                  <a:pt x="6760" y="4902"/>
                </a:lnTo>
                <a:lnTo>
                  <a:pt x="6760" y="3869"/>
                </a:lnTo>
                <a:lnTo>
                  <a:pt x="6669" y="3869"/>
                </a:lnTo>
                <a:lnTo>
                  <a:pt x="6669" y="3045"/>
                </a:lnTo>
                <a:lnTo>
                  <a:pt x="6597" y="3045"/>
                </a:lnTo>
                <a:lnTo>
                  <a:pt x="6597" y="2708"/>
                </a:lnTo>
                <a:lnTo>
                  <a:pt x="6538" y="2593"/>
                </a:lnTo>
                <a:lnTo>
                  <a:pt x="6538" y="2425"/>
                </a:lnTo>
                <a:lnTo>
                  <a:pt x="6488" y="2341"/>
                </a:lnTo>
                <a:lnTo>
                  <a:pt x="6488" y="2185"/>
                </a:lnTo>
                <a:lnTo>
                  <a:pt x="6449" y="2098"/>
                </a:lnTo>
                <a:lnTo>
                  <a:pt x="6449" y="1992"/>
                </a:lnTo>
                <a:lnTo>
                  <a:pt x="6425" y="1992"/>
                </a:lnTo>
                <a:lnTo>
                  <a:pt x="6422" y="1770"/>
                </a:lnTo>
                <a:cubicBezTo>
                  <a:pt x="6440" y="1751"/>
                  <a:pt x="6453" y="1711"/>
                  <a:pt x="6453" y="1663"/>
                </a:cubicBezTo>
                <a:cubicBezTo>
                  <a:pt x="6453" y="1613"/>
                  <a:pt x="6438" y="1570"/>
                  <a:pt x="6418" y="1553"/>
                </a:cubicBezTo>
                <a:lnTo>
                  <a:pt x="6398" y="114"/>
                </a:lnTo>
                <a:cubicBezTo>
                  <a:pt x="6407" y="105"/>
                  <a:pt x="6414" y="84"/>
                  <a:pt x="6414" y="59"/>
                </a:cubicBezTo>
                <a:cubicBezTo>
                  <a:pt x="6414" y="27"/>
                  <a:pt x="6402" y="0"/>
                  <a:pt x="6387" y="0"/>
                </a:cubicBezTo>
                <a:cubicBezTo>
                  <a:pt x="6372" y="0"/>
                  <a:pt x="6360" y="27"/>
                  <a:pt x="6360" y="59"/>
                </a:cubicBezTo>
                <a:cubicBezTo>
                  <a:pt x="6360" y="87"/>
                  <a:pt x="6368" y="109"/>
                  <a:pt x="6380" y="117"/>
                </a:cubicBezTo>
                <a:lnTo>
                  <a:pt x="6376" y="1556"/>
                </a:lnTo>
                <a:cubicBezTo>
                  <a:pt x="6357" y="1575"/>
                  <a:pt x="6345" y="1616"/>
                  <a:pt x="6345" y="1663"/>
                </a:cubicBezTo>
                <a:cubicBezTo>
                  <a:pt x="6345" y="1710"/>
                  <a:pt x="6357" y="1750"/>
                  <a:pt x="6375" y="1770"/>
                </a:cubicBezTo>
                <a:lnTo>
                  <a:pt x="6374" y="1986"/>
                </a:lnTo>
                <a:lnTo>
                  <a:pt x="6352" y="1986"/>
                </a:lnTo>
                <a:lnTo>
                  <a:pt x="6352" y="2098"/>
                </a:lnTo>
                <a:lnTo>
                  <a:pt x="6309" y="2179"/>
                </a:lnTo>
                <a:lnTo>
                  <a:pt x="6309" y="2347"/>
                </a:lnTo>
                <a:lnTo>
                  <a:pt x="6262" y="2409"/>
                </a:lnTo>
                <a:lnTo>
                  <a:pt x="6262" y="2596"/>
                </a:lnTo>
                <a:lnTo>
                  <a:pt x="6202" y="2708"/>
                </a:lnTo>
                <a:lnTo>
                  <a:pt x="6202" y="3045"/>
                </a:lnTo>
                <a:lnTo>
                  <a:pt x="6140" y="3045"/>
                </a:lnTo>
                <a:lnTo>
                  <a:pt x="6140" y="3873"/>
                </a:lnTo>
                <a:lnTo>
                  <a:pt x="6047" y="3873"/>
                </a:lnTo>
                <a:lnTo>
                  <a:pt x="6047" y="4900"/>
                </a:lnTo>
                <a:lnTo>
                  <a:pt x="5966" y="4900"/>
                </a:lnTo>
                <a:lnTo>
                  <a:pt x="5966" y="6431"/>
                </a:lnTo>
                <a:lnTo>
                  <a:pt x="5921" y="6431"/>
                </a:lnTo>
                <a:lnTo>
                  <a:pt x="5921" y="8578"/>
                </a:lnTo>
                <a:lnTo>
                  <a:pt x="5884" y="8578"/>
                </a:lnTo>
                <a:lnTo>
                  <a:pt x="5898" y="13540"/>
                </a:lnTo>
                <a:lnTo>
                  <a:pt x="5847" y="13542"/>
                </a:lnTo>
                <a:lnTo>
                  <a:pt x="5847" y="15532"/>
                </a:lnTo>
                <a:cubicBezTo>
                  <a:pt x="5846" y="15531"/>
                  <a:pt x="5845" y="15529"/>
                  <a:pt x="5845" y="15527"/>
                </a:cubicBezTo>
                <a:lnTo>
                  <a:pt x="5845" y="20700"/>
                </a:lnTo>
                <a:lnTo>
                  <a:pt x="5063" y="20700"/>
                </a:lnTo>
                <a:cubicBezTo>
                  <a:pt x="5072" y="20589"/>
                  <a:pt x="5079" y="20477"/>
                  <a:pt x="5085" y="20366"/>
                </a:cubicBezTo>
                <a:cubicBezTo>
                  <a:pt x="5105" y="19991"/>
                  <a:pt x="5110" y="19613"/>
                  <a:pt x="5111" y="19235"/>
                </a:cubicBezTo>
                <a:cubicBezTo>
                  <a:pt x="5111" y="18985"/>
                  <a:pt x="5099" y="18735"/>
                  <a:pt x="5088" y="18485"/>
                </a:cubicBezTo>
                <a:cubicBezTo>
                  <a:pt x="5085" y="18399"/>
                  <a:pt x="5074" y="18315"/>
                  <a:pt x="5070" y="18229"/>
                </a:cubicBezTo>
                <a:cubicBezTo>
                  <a:pt x="5069" y="18222"/>
                  <a:pt x="5073" y="18217"/>
                  <a:pt x="5076" y="18214"/>
                </a:cubicBezTo>
                <a:cubicBezTo>
                  <a:pt x="5128" y="18156"/>
                  <a:pt x="5181" y="18104"/>
                  <a:pt x="5232" y="18045"/>
                </a:cubicBezTo>
                <a:cubicBezTo>
                  <a:pt x="5238" y="18038"/>
                  <a:pt x="5250" y="18032"/>
                  <a:pt x="5248" y="18018"/>
                </a:cubicBezTo>
                <a:cubicBezTo>
                  <a:pt x="5228" y="17898"/>
                  <a:pt x="5192" y="17793"/>
                  <a:pt x="5170" y="17675"/>
                </a:cubicBezTo>
                <a:cubicBezTo>
                  <a:pt x="5147" y="17555"/>
                  <a:pt x="5132" y="17429"/>
                  <a:pt x="5115" y="17305"/>
                </a:cubicBezTo>
                <a:cubicBezTo>
                  <a:pt x="5092" y="17128"/>
                  <a:pt x="5068" y="16952"/>
                  <a:pt x="5048" y="16773"/>
                </a:cubicBezTo>
                <a:cubicBezTo>
                  <a:pt x="5047" y="16765"/>
                  <a:pt x="5048" y="16749"/>
                  <a:pt x="5052" y="16748"/>
                </a:cubicBezTo>
                <a:cubicBezTo>
                  <a:pt x="5082" y="16744"/>
                  <a:pt x="5115" y="16785"/>
                  <a:pt x="5143" y="16759"/>
                </a:cubicBezTo>
                <a:cubicBezTo>
                  <a:pt x="5158" y="16745"/>
                  <a:pt x="5148" y="16688"/>
                  <a:pt x="5152" y="16653"/>
                </a:cubicBezTo>
                <a:cubicBezTo>
                  <a:pt x="5152" y="16648"/>
                  <a:pt x="5155" y="16642"/>
                  <a:pt x="5157" y="16641"/>
                </a:cubicBezTo>
                <a:cubicBezTo>
                  <a:pt x="5180" y="16637"/>
                  <a:pt x="5204" y="16644"/>
                  <a:pt x="5227" y="16639"/>
                </a:cubicBezTo>
                <a:cubicBezTo>
                  <a:pt x="5230" y="16638"/>
                  <a:pt x="5235" y="16630"/>
                  <a:pt x="5234" y="16622"/>
                </a:cubicBezTo>
                <a:cubicBezTo>
                  <a:pt x="5210" y="16471"/>
                  <a:pt x="5179" y="16325"/>
                  <a:pt x="5152" y="16176"/>
                </a:cubicBezTo>
                <a:cubicBezTo>
                  <a:pt x="5137" y="16094"/>
                  <a:pt x="5118" y="16015"/>
                  <a:pt x="5107" y="15929"/>
                </a:cubicBezTo>
                <a:cubicBezTo>
                  <a:pt x="5090" y="15793"/>
                  <a:pt x="5080" y="15652"/>
                  <a:pt x="5068" y="15512"/>
                </a:cubicBezTo>
                <a:cubicBezTo>
                  <a:pt x="5063" y="15458"/>
                  <a:pt x="5058" y="15404"/>
                  <a:pt x="5057" y="15349"/>
                </a:cubicBezTo>
                <a:cubicBezTo>
                  <a:pt x="5056" y="15341"/>
                  <a:pt x="5060" y="15335"/>
                  <a:pt x="5062" y="15328"/>
                </a:cubicBezTo>
                <a:cubicBezTo>
                  <a:pt x="5080" y="15259"/>
                  <a:pt x="5097" y="15187"/>
                  <a:pt x="5116" y="15119"/>
                </a:cubicBezTo>
                <a:cubicBezTo>
                  <a:pt x="5118" y="15113"/>
                  <a:pt x="5121" y="15108"/>
                  <a:pt x="5124" y="15107"/>
                </a:cubicBezTo>
                <a:cubicBezTo>
                  <a:pt x="5144" y="15102"/>
                  <a:pt x="5164" y="15105"/>
                  <a:pt x="5184" y="15103"/>
                </a:cubicBezTo>
                <a:cubicBezTo>
                  <a:pt x="5185" y="15103"/>
                  <a:pt x="5189" y="15103"/>
                  <a:pt x="5188" y="15100"/>
                </a:cubicBezTo>
                <a:cubicBezTo>
                  <a:pt x="5171" y="14973"/>
                  <a:pt x="5147" y="14850"/>
                  <a:pt x="5132" y="14721"/>
                </a:cubicBezTo>
                <a:cubicBezTo>
                  <a:pt x="5118" y="14593"/>
                  <a:pt x="5113" y="14460"/>
                  <a:pt x="5102" y="14330"/>
                </a:cubicBezTo>
                <a:cubicBezTo>
                  <a:pt x="5091" y="14182"/>
                  <a:pt x="5088" y="14027"/>
                  <a:pt x="5065" y="13885"/>
                </a:cubicBezTo>
                <a:cubicBezTo>
                  <a:pt x="5036" y="13705"/>
                  <a:pt x="4995" y="13532"/>
                  <a:pt x="4946" y="13375"/>
                </a:cubicBezTo>
                <a:cubicBezTo>
                  <a:pt x="4918" y="13285"/>
                  <a:pt x="4873" y="13229"/>
                  <a:pt x="4836" y="13156"/>
                </a:cubicBezTo>
                <a:cubicBezTo>
                  <a:pt x="4833" y="13150"/>
                  <a:pt x="4830" y="13144"/>
                  <a:pt x="4826" y="13140"/>
                </a:cubicBezTo>
                <a:cubicBezTo>
                  <a:pt x="4793" y="13104"/>
                  <a:pt x="4760" y="13068"/>
                  <a:pt x="4726" y="13037"/>
                </a:cubicBezTo>
                <a:cubicBezTo>
                  <a:pt x="4675" y="12990"/>
                  <a:pt x="4625" y="12941"/>
                  <a:pt x="4573" y="12905"/>
                </a:cubicBezTo>
                <a:cubicBezTo>
                  <a:pt x="4511" y="12862"/>
                  <a:pt x="4448" y="12816"/>
                  <a:pt x="4383" y="12798"/>
                </a:cubicBezTo>
                <a:cubicBezTo>
                  <a:pt x="4305" y="12776"/>
                  <a:pt x="4226" y="12769"/>
                  <a:pt x="4148" y="12786"/>
                </a:cubicBezTo>
                <a:cubicBezTo>
                  <a:pt x="4101" y="12796"/>
                  <a:pt x="4057" y="12835"/>
                  <a:pt x="4014" y="12876"/>
                </a:cubicBezTo>
                <a:cubicBezTo>
                  <a:pt x="3964" y="12923"/>
                  <a:pt x="3914" y="12973"/>
                  <a:pt x="3872" y="13049"/>
                </a:cubicBezTo>
                <a:cubicBezTo>
                  <a:pt x="3843" y="13101"/>
                  <a:pt x="3837" y="13199"/>
                  <a:pt x="3809" y="13251"/>
                </a:cubicBezTo>
                <a:cubicBezTo>
                  <a:pt x="3781" y="13300"/>
                  <a:pt x="3741" y="13300"/>
                  <a:pt x="3712" y="13341"/>
                </a:cubicBezTo>
                <a:cubicBezTo>
                  <a:pt x="3694" y="13367"/>
                  <a:pt x="3687" y="13419"/>
                  <a:pt x="3671" y="13449"/>
                </a:cubicBezTo>
                <a:cubicBezTo>
                  <a:pt x="3661" y="13466"/>
                  <a:pt x="3646" y="13462"/>
                  <a:pt x="3635" y="13477"/>
                </a:cubicBezTo>
                <a:cubicBezTo>
                  <a:pt x="3621" y="13499"/>
                  <a:pt x="3606" y="13523"/>
                  <a:pt x="3598" y="13556"/>
                </a:cubicBezTo>
                <a:cubicBezTo>
                  <a:pt x="3589" y="13590"/>
                  <a:pt x="3601" y="13652"/>
                  <a:pt x="3585" y="13671"/>
                </a:cubicBezTo>
                <a:cubicBezTo>
                  <a:pt x="3549" y="13714"/>
                  <a:pt x="3504" y="13696"/>
                  <a:pt x="3464" y="13716"/>
                </a:cubicBezTo>
                <a:cubicBezTo>
                  <a:pt x="3410" y="13743"/>
                  <a:pt x="3353" y="13760"/>
                  <a:pt x="3303" y="13811"/>
                </a:cubicBezTo>
                <a:cubicBezTo>
                  <a:pt x="3280" y="13835"/>
                  <a:pt x="3261" y="13883"/>
                  <a:pt x="3251" y="13935"/>
                </a:cubicBezTo>
                <a:cubicBezTo>
                  <a:pt x="3242" y="13982"/>
                  <a:pt x="3245" y="14039"/>
                  <a:pt x="3247" y="14091"/>
                </a:cubicBezTo>
                <a:cubicBezTo>
                  <a:pt x="3250" y="14147"/>
                  <a:pt x="3260" y="14201"/>
                  <a:pt x="3266" y="14256"/>
                </a:cubicBezTo>
                <a:cubicBezTo>
                  <a:pt x="3269" y="14285"/>
                  <a:pt x="3274" y="14313"/>
                  <a:pt x="3275" y="14342"/>
                </a:cubicBezTo>
                <a:cubicBezTo>
                  <a:pt x="3277" y="14379"/>
                  <a:pt x="3270" y="14417"/>
                  <a:pt x="3274" y="14454"/>
                </a:cubicBezTo>
                <a:cubicBezTo>
                  <a:pt x="3280" y="14530"/>
                  <a:pt x="3285" y="14612"/>
                  <a:pt x="3305" y="14676"/>
                </a:cubicBezTo>
                <a:cubicBezTo>
                  <a:pt x="3323" y="14733"/>
                  <a:pt x="3353" y="14765"/>
                  <a:pt x="3380" y="14800"/>
                </a:cubicBezTo>
                <a:cubicBezTo>
                  <a:pt x="3389" y="14811"/>
                  <a:pt x="3399" y="14821"/>
                  <a:pt x="3409" y="14828"/>
                </a:cubicBezTo>
                <a:cubicBezTo>
                  <a:pt x="1613" y="14700"/>
                  <a:pt x="397" y="16666"/>
                  <a:pt x="0" y="21587"/>
                </a:cubicBezTo>
                <a:lnTo>
                  <a:pt x="345" y="21587"/>
                </a:lnTo>
                <a:cubicBezTo>
                  <a:pt x="690" y="17419"/>
                  <a:pt x="1636" y="14892"/>
                  <a:pt x="3527" y="14944"/>
                </a:cubicBezTo>
                <a:cubicBezTo>
                  <a:pt x="3518" y="14958"/>
                  <a:pt x="3509" y="14976"/>
                  <a:pt x="3505" y="14997"/>
                </a:cubicBezTo>
                <a:cubicBezTo>
                  <a:pt x="3493" y="15051"/>
                  <a:pt x="3495" y="15116"/>
                  <a:pt x="3484" y="15170"/>
                </a:cubicBezTo>
                <a:cubicBezTo>
                  <a:pt x="3476" y="15211"/>
                  <a:pt x="3458" y="15238"/>
                  <a:pt x="3449" y="15277"/>
                </a:cubicBezTo>
                <a:cubicBezTo>
                  <a:pt x="3442" y="15309"/>
                  <a:pt x="3435" y="15345"/>
                  <a:pt x="3437" y="15380"/>
                </a:cubicBezTo>
                <a:cubicBezTo>
                  <a:pt x="3442" y="15437"/>
                  <a:pt x="3453" y="15493"/>
                  <a:pt x="3467" y="15541"/>
                </a:cubicBezTo>
                <a:cubicBezTo>
                  <a:pt x="3482" y="15589"/>
                  <a:pt x="3503" y="15626"/>
                  <a:pt x="3523" y="15664"/>
                </a:cubicBezTo>
                <a:cubicBezTo>
                  <a:pt x="3533" y="15684"/>
                  <a:pt x="3548" y="15692"/>
                  <a:pt x="3557" y="15714"/>
                </a:cubicBezTo>
                <a:cubicBezTo>
                  <a:pt x="3560" y="15722"/>
                  <a:pt x="3558" y="15736"/>
                  <a:pt x="3557" y="15747"/>
                </a:cubicBezTo>
                <a:cubicBezTo>
                  <a:pt x="3554" y="15782"/>
                  <a:pt x="3548" y="15815"/>
                  <a:pt x="3546" y="15850"/>
                </a:cubicBezTo>
                <a:cubicBezTo>
                  <a:pt x="3537" y="16005"/>
                  <a:pt x="3535" y="16161"/>
                  <a:pt x="3525" y="16315"/>
                </a:cubicBezTo>
                <a:cubicBezTo>
                  <a:pt x="3520" y="16397"/>
                  <a:pt x="3512" y="16479"/>
                  <a:pt x="3501" y="16558"/>
                </a:cubicBezTo>
                <a:cubicBezTo>
                  <a:pt x="3500" y="16568"/>
                  <a:pt x="3493" y="16573"/>
                  <a:pt x="3488" y="16570"/>
                </a:cubicBezTo>
                <a:cubicBezTo>
                  <a:pt x="3466" y="16556"/>
                  <a:pt x="3445" y="16532"/>
                  <a:pt x="3424" y="16509"/>
                </a:cubicBezTo>
                <a:cubicBezTo>
                  <a:pt x="3401" y="16482"/>
                  <a:pt x="3381" y="16439"/>
                  <a:pt x="3356" y="16423"/>
                </a:cubicBezTo>
                <a:cubicBezTo>
                  <a:pt x="3331" y="16405"/>
                  <a:pt x="3303" y="16399"/>
                  <a:pt x="3277" y="16410"/>
                </a:cubicBezTo>
                <a:cubicBezTo>
                  <a:pt x="3253" y="16420"/>
                  <a:pt x="3229" y="16446"/>
                  <a:pt x="3212" y="16484"/>
                </a:cubicBezTo>
                <a:cubicBezTo>
                  <a:pt x="3198" y="16514"/>
                  <a:pt x="3192" y="16561"/>
                  <a:pt x="3190" y="16603"/>
                </a:cubicBezTo>
                <a:cubicBezTo>
                  <a:pt x="3188" y="16636"/>
                  <a:pt x="3194" y="16669"/>
                  <a:pt x="3201" y="16698"/>
                </a:cubicBezTo>
                <a:cubicBezTo>
                  <a:pt x="3220" y="16783"/>
                  <a:pt x="3245" y="16860"/>
                  <a:pt x="3268" y="16941"/>
                </a:cubicBezTo>
                <a:cubicBezTo>
                  <a:pt x="3321" y="17134"/>
                  <a:pt x="3384" y="17315"/>
                  <a:pt x="3428" y="17518"/>
                </a:cubicBezTo>
                <a:cubicBezTo>
                  <a:pt x="3474" y="17729"/>
                  <a:pt x="3517" y="17948"/>
                  <a:pt x="3538" y="18177"/>
                </a:cubicBezTo>
                <a:cubicBezTo>
                  <a:pt x="3565" y="18460"/>
                  <a:pt x="3570" y="18752"/>
                  <a:pt x="3572" y="19042"/>
                </a:cubicBezTo>
                <a:cubicBezTo>
                  <a:pt x="3572" y="19145"/>
                  <a:pt x="3553" y="19245"/>
                  <a:pt x="3544" y="19346"/>
                </a:cubicBezTo>
                <a:cubicBezTo>
                  <a:pt x="3533" y="19460"/>
                  <a:pt x="3523" y="19575"/>
                  <a:pt x="3512" y="19688"/>
                </a:cubicBezTo>
                <a:cubicBezTo>
                  <a:pt x="3494" y="19872"/>
                  <a:pt x="3472" y="20054"/>
                  <a:pt x="3458" y="20240"/>
                </a:cubicBezTo>
                <a:cubicBezTo>
                  <a:pt x="3449" y="20361"/>
                  <a:pt x="3445" y="20483"/>
                  <a:pt x="3445" y="20605"/>
                </a:cubicBezTo>
                <a:cubicBezTo>
                  <a:pt x="3447" y="20823"/>
                  <a:pt x="3422" y="21060"/>
                  <a:pt x="3464" y="21257"/>
                </a:cubicBezTo>
                <a:cubicBezTo>
                  <a:pt x="3490" y="21381"/>
                  <a:pt x="3531" y="21495"/>
                  <a:pt x="3579" y="21587"/>
                </a:cubicBezTo>
                <a:lnTo>
                  <a:pt x="4876" y="21587"/>
                </a:lnTo>
                <a:cubicBezTo>
                  <a:pt x="4878" y="21584"/>
                  <a:pt x="4879" y="21581"/>
                  <a:pt x="4880" y="21578"/>
                </a:cubicBezTo>
                <a:lnTo>
                  <a:pt x="5845" y="21578"/>
                </a:lnTo>
                <a:lnTo>
                  <a:pt x="5845" y="21586"/>
                </a:lnTo>
                <a:lnTo>
                  <a:pt x="6282" y="21586"/>
                </a:lnTo>
                <a:lnTo>
                  <a:pt x="6282" y="21587"/>
                </a:lnTo>
                <a:lnTo>
                  <a:pt x="6305" y="21586"/>
                </a:lnTo>
                <a:lnTo>
                  <a:pt x="6318" y="21586"/>
                </a:lnTo>
                <a:lnTo>
                  <a:pt x="6399" y="21587"/>
                </a:lnTo>
                <a:lnTo>
                  <a:pt x="7008" y="21587"/>
                </a:lnTo>
                <a:lnTo>
                  <a:pt x="7064" y="21587"/>
                </a:lnTo>
                <a:lnTo>
                  <a:pt x="8844" y="21587"/>
                </a:lnTo>
                <a:lnTo>
                  <a:pt x="8844" y="21578"/>
                </a:lnTo>
                <a:lnTo>
                  <a:pt x="12593" y="21578"/>
                </a:lnTo>
                <a:lnTo>
                  <a:pt x="17259" y="21580"/>
                </a:lnTo>
                <a:lnTo>
                  <a:pt x="17251" y="21600"/>
                </a:lnTo>
                <a:lnTo>
                  <a:pt x="19822" y="21600"/>
                </a:lnTo>
                <a:lnTo>
                  <a:pt x="20041" y="21600"/>
                </a:lnTo>
                <a:lnTo>
                  <a:pt x="21600" y="21600"/>
                </a:lnTo>
                <a:cubicBezTo>
                  <a:pt x="21600" y="21600"/>
                  <a:pt x="20947" y="19861"/>
                  <a:pt x="20947" y="19861"/>
                </a:cubicBezTo>
                <a:close/>
                <a:moveTo>
                  <a:pt x="20947" y="19861"/>
                </a:moveTo>
              </a:path>
            </a:pathLst>
          </a:custGeom>
          <a:solidFill>
            <a:schemeClr val="bg1">
              <a:lumMod val="75000"/>
            </a:schemeClr>
          </a:solidFill>
          <a:ln>
            <a:noFill/>
          </a:ln>
        </p:spPr>
        <p:txBody>
          <a:bodyPr lIns="0" tIns="0" rIns="0" bIns="0"/>
          <a:lstStyle/>
          <a:p>
            <a:pPr>
              <a:defRPr/>
            </a:pPr>
            <a:endParaRPr lang="en-US" sz="1350">
              <a:latin typeface="Gill Sans" charset="0"/>
              <a:ea typeface="ヒラギノ角ゴ ProN W3" charset="0"/>
              <a:sym typeface="Gill Sans" charset="0"/>
            </a:endParaRPr>
          </a:p>
        </p:txBody>
      </p:sp>
      <p:sp>
        <p:nvSpPr>
          <p:cNvPr id="7" name="Rectangle 6"/>
          <p:cNvSpPr/>
          <p:nvPr/>
        </p:nvSpPr>
        <p:spPr>
          <a:xfrm>
            <a:off x="0" y="4496420"/>
            <a:ext cx="9144000" cy="3857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spcCol="0" rtlCol="0" anchor="ctr"/>
          <a:lstStyle/>
          <a:p>
            <a:pPr algn="ctr"/>
            <a:endParaRPr lang="en-US" sz="1350"/>
          </a:p>
        </p:txBody>
      </p:sp>
      <p:sp>
        <p:nvSpPr>
          <p:cNvPr id="13" name="TextBox 12"/>
          <p:cNvSpPr txBox="1"/>
          <p:nvPr/>
        </p:nvSpPr>
        <p:spPr>
          <a:xfrm>
            <a:off x="553859" y="2827725"/>
            <a:ext cx="1911806" cy="900240"/>
          </a:xfrm>
          <a:prstGeom prst="rect">
            <a:avLst/>
          </a:prstGeom>
          <a:noFill/>
        </p:spPr>
        <p:txBody>
          <a:bodyPr wrap="square" lIns="68574" tIns="34287" rIns="68574" bIns="34287" rtlCol="0">
            <a:spAutoFit/>
          </a:bodyPr>
          <a:lstStyle/>
          <a:p>
            <a:pPr algn="ctr"/>
            <a:r>
              <a:rPr lang="en-US" b="1" dirty="0">
                <a:latin typeface="Arial" panose="020B0604020202020204" pitchFamily="34" charset="0"/>
                <a:cs typeface="Arial" panose="020B0604020202020204" pitchFamily="34" charset="0"/>
              </a:rPr>
              <a:t>42,000 students</a:t>
            </a:r>
          </a:p>
          <a:p>
            <a:pPr algn="ctr"/>
            <a:r>
              <a:rPr lang="en-US" dirty="0">
                <a:latin typeface="Arial" panose="020B0604020202020204" pitchFamily="34" charset="0"/>
                <a:cs typeface="Arial" panose="020B0604020202020204" pitchFamily="34" charset="0"/>
              </a:rPr>
              <a:t>from over</a:t>
            </a:r>
          </a:p>
          <a:p>
            <a:pPr algn="ctr"/>
            <a:r>
              <a:rPr lang="en-US" b="1" dirty="0">
                <a:latin typeface="Arial" panose="020B0604020202020204" pitchFamily="34" charset="0"/>
                <a:cs typeface="Arial" panose="020B0604020202020204" pitchFamily="34" charset="0"/>
              </a:rPr>
              <a:t>83 countries</a:t>
            </a:r>
          </a:p>
        </p:txBody>
      </p:sp>
      <p:grpSp>
        <p:nvGrpSpPr>
          <p:cNvPr id="17" name="Group 16"/>
          <p:cNvGrpSpPr/>
          <p:nvPr/>
        </p:nvGrpSpPr>
        <p:grpSpPr>
          <a:xfrm>
            <a:off x="3557040" y="1031872"/>
            <a:ext cx="1334693" cy="1250786"/>
            <a:chOff x="839789" y="1498359"/>
            <a:chExt cx="1293811" cy="1293811"/>
          </a:xfrm>
          <a:solidFill>
            <a:srgbClr val="181C62"/>
          </a:solidFill>
        </p:grpSpPr>
        <p:sp>
          <p:nvSpPr>
            <p:cNvPr id="15" name="Shape 375"/>
            <p:cNvSpPr/>
            <p:nvPr/>
          </p:nvSpPr>
          <p:spPr>
            <a:xfrm>
              <a:off x="839789" y="1498359"/>
              <a:ext cx="1293811" cy="1293811"/>
            </a:xfrm>
            <a:prstGeom prst="ellipse">
              <a:avLst/>
            </a:prstGeom>
            <a:grpFill/>
            <a:ln w="3175">
              <a:solidFill>
                <a:schemeClr val="accent1"/>
              </a:solidFill>
              <a:miter lim="400000"/>
            </a:ln>
          </p:spPr>
          <p:txBody>
            <a:bodyPr lIns="38100" tIns="38100" rIns="38100" bIns="38100" anchor="ctr"/>
            <a:lstStyle/>
            <a:p>
              <a:pPr algn="ctr" defTabSz="927902">
                <a:defRPr cap="all" spc="479">
                  <a:latin typeface="Avenir Medium"/>
                  <a:ea typeface="Avenir Medium"/>
                  <a:cs typeface="Avenir Medium"/>
                  <a:sym typeface="Avenir Medium"/>
                </a:defRPr>
              </a:pPr>
              <a:endParaRPr sz="2100">
                <a:latin typeface="Arial Narrow" panose="020B0606020202030204" pitchFamily="34" charset="0"/>
              </a:endParaRPr>
            </a:p>
          </p:txBody>
        </p:sp>
        <p:sp>
          <p:nvSpPr>
            <p:cNvPr id="5" name="AutoShape 70"/>
            <p:cNvSpPr>
              <a:spLocks/>
            </p:cNvSpPr>
            <p:nvPr/>
          </p:nvSpPr>
          <p:spPr bwMode="auto">
            <a:xfrm>
              <a:off x="1027905" y="1726963"/>
              <a:ext cx="927603" cy="836604"/>
            </a:xfrm>
            <a:custGeom>
              <a:avLst/>
              <a:gdLst>
                <a:gd name="T0" fmla="*/ 16799 w 21600"/>
                <a:gd name="T1" fmla="*/ 9789 h 21600"/>
                <a:gd name="T2" fmla="*/ 17592 w 21600"/>
                <a:gd name="T3" fmla="*/ 10717 h 21600"/>
                <a:gd name="T4" fmla="*/ 15891 w 21600"/>
                <a:gd name="T5" fmla="*/ 9852 h 21600"/>
                <a:gd name="T6" fmla="*/ 16308 w 21600"/>
                <a:gd name="T7" fmla="*/ 6825 h 21600"/>
                <a:gd name="T8" fmla="*/ 16416 w 21600"/>
                <a:gd name="T9" fmla="*/ 9789 h 21600"/>
                <a:gd name="T10" fmla="*/ 8535 w 21600"/>
                <a:gd name="T11" fmla="*/ 16358 h 21600"/>
                <a:gd name="T12" fmla="*/ 5075 w 21600"/>
                <a:gd name="T13" fmla="*/ 14215 h 21600"/>
                <a:gd name="T14" fmla="*/ 7634 w 21600"/>
                <a:gd name="T15" fmla="*/ 12144 h 21600"/>
                <a:gd name="T16" fmla="*/ 9032 w 21600"/>
                <a:gd name="T17" fmla="*/ 12045 h 21600"/>
                <a:gd name="T18" fmla="*/ 10584 w 21600"/>
                <a:gd name="T19" fmla="*/ 13300 h 21600"/>
                <a:gd name="T20" fmla="*/ 9099 w 21600"/>
                <a:gd name="T21" fmla="*/ 13281 h 21600"/>
                <a:gd name="T22" fmla="*/ 9766 w 21600"/>
                <a:gd name="T23" fmla="*/ 15921 h 21600"/>
                <a:gd name="T24" fmla="*/ 11415 w 21600"/>
                <a:gd name="T25" fmla="*/ 18345 h 21600"/>
                <a:gd name="T26" fmla="*/ 11851 w 21600"/>
                <a:gd name="T27" fmla="*/ 14592 h 21600"/>
                <a:gd name="T28" fmla="*/ 12958 w 21600"/>
                <a:gd name="T29" fmla="*/ 14380 h 21600"/>
                <a:gd name="T30" fmla="*/ 15011 w 21600"/>
                <a:gd name="T31" fmla="*/ 16279 h 21600"/>
                <a:gd name="T32" fmla="*/ 16808 w 21600"/>
                <a:gd name="T33" fmla="*/ 14224 h 21600"/>
                <a:gd name="T34" fmla="*/ 6536 w 21600"/>
                <a:gd name="T35" fmla="*/ 14924 h 21600"/>
                <a:gd name="T36" fmla="*/ 6577 w 21600"/>
                <a:gd name="T37" fmla="*/ 18914 h 21600"/>
                <a:gd name="T38" fmla="*/ 6163 w 21600"/>
                <a:gd name="T39" fmla="*/ 15859 h 21600"/>
                <a:gd name="T40" fmla="*/ 4283 w 21600"/>
                <a:gd name="T41" fmla="*/ 14899 h 21600"/>
                <a:gd name="T42" fmla="*/ 6205 w 21600"/>
                <a:gd name="T43" fmla="*/ 17460 h 21600"/>
                <a:gd name="T44" fmla="*/ 4283 w 21600"/>
                <a:gd name="T45" fmla="*/ 14899 h 21600"/>
                <a:gd name="T46" fmla="*/ 6066 w 21600"/>
                <a:gd name="T47" fmla="*/ 12137 h 21600"/>
                <a:gd name="T48" fmla="*/ 5782 w 21600"/>
                <a:gd name="T49" fmla="*/ 13415 h 21600"/>
                <a:gd name="T50" fmla="*/ 4999 w 21600"/>
                <a:gd name="T51" fmla="*/ 14796 h 21600"/>
                <a:gd name="T52" fmla="*/ 5581 w 21600"/>
                <a:gd name="T53" fmla="*/ 9954 h 21600"/>
                <a:gd name="T54" fmla="*/ 6400 w 21600"/>
                <a:gd name="T55" fmla="*/ 10698 h 21600"/>
                <a:gd name="T56" fmla="*/ 6083 w 21600"/>
                <a:gd name="T57" fmla="*/ 10457 h 21600"/>
                <a:gd name="T58" fmla="*/ 7655 w 21600"/>
                <a:gd name="T59" fmla="*/ 10958 h 21600"/>
                <a:gd name="T60" fmla="*/ 5431 w 21600"/>
                <a:gd name="T61" fmla="*/ 6984 h 21600"/>
                <a:gd name="T62" fmla="*/ 12108 w 21600"/>
                <a:gd name="T63" fmla="*/ 15322 h 21600"/>
                <a:gd name="T64" fmla="*/ 10384 w 21600"/>
                <a:gd name="T65" fmla="*/ 17366 h 21600"/>
                <a:gd name="T66" fmla="*/ 8977 w 21600"/>
                <a:gd name="T67" fmla="*/ 14906 h 21600"/>
                <a:gd name="T68" fmla="*/ 10376 w 21600"/>
                <a:gd name="T69" fmla="*/ 13794 h 21600"/>
                <a:gd name="T70" fmla="*/ 9960 w 21600"/>
                <a:gd name="T71" fmla="*/ 12375 h 21600"/>
                <a:gd name="T72" fmla="*/ 10769 w 21600"/>
                <a:gd name="T73" fmla="*/ 12631 h 21600"/>
                <a:gd name="T74" fmla="*/ 10947 w 21600"/>
                <a:gd name="T75" fmla="*/ 12582 h 21600"/>
                <a:gd name="T76" fmla="*/ 16565 w 21600"/>
                <a:gd name="T77" fmla="*/ 12302 h 21600"/>
                <a:gd name="T78" fmla="*/ 15006 w 21600"/>
                <a:gd name="T79" fmla="*/ 15331 h 21600"/>
                <a:gd name="T80" fmla="*/ 13012 w 21600"/>
                <a:gd name="T81" fmla="*/ 13618 h 21600"/>
                <a:gd name="T82" fmla="*/ 11347 w 21600"/>
                <a:gd name="T83" fmla="*/ 13920 h 21600"/>
                <a:gd name="T84" fmla="*/ 15950 w 21600"/>
                <a:gd name="T85" fmla="*/ 8427 h 21600"/>
                <a:gd name="T86" fmla="*/ 10873 w 21600"/>
                <a:gd name="T87" fmla="*/ 9214 h 21600"/>
                <a:gd name="T88" fmla="*/ 10669 w 21600"/>
                <a:gd name="T89" fmla="*/ 3872 h 21600"/>
                <a:gd name="T90" fmla="*/ 9961 w 21600"/>
                <a:gd name="T91" fmla="*/ 3214 h 21600"/>
                <a:gd name="T92" fmla="*/ 11589 w 21600"/>
                <a:gd name="T93" fmla="*/ 3449 h 21600"/>
                <a:gd name="T94" fmla="*/ 20535 w 21600"/>
                <a:gd name="T95" fmla="*/ 4511 h 21600"/>
                <a:gd name="T96" fmla="*/ 11972 w 21600"/>
                <a:gd name="T97" fmla="*/ 3445 h 21600"/>
                <a:gd name="T98" fmla="*/ 9785 w 21600"/>
                <a:gd name="T99" fmla="*/ 2838 h 21600"/>
                <a:gd name="T100" fmla="*/ 10672 w 21600"/>
                <a:gd name="T101" fmla="*/ 4297 h 21600"/>
                <a:gd name="T102" fmla="*/ 10836 w 21600"/>
                <a:gd name="T103" fmla="*/ 8774 h 21600"/>
                <a:gd name="T104" fmla="*/ 17362 w 21600"/>
                <a:gd name="T105" fmla="*/ 8945 h 21600"/>
                <a:gd name="T106" fmla="*/ 10760 w 21600"/>
                <a:gd name="T107" fmla="*/ 0 h 21600"/>
                <a:gd name="T108" fmla="*/ 5059 w 21600"/>
                <a:gd name="T109" fmla="*/ 7617 h 21600"/>
                <a:gd name="T110" fmla="*/ 3870 w 21600"/>
                <a:gd name="T111" fmla="*/ 14224 h 21600"/>
                <a:gd name="T112" fmla="*/ 6800 w 21600"/>
                <a:gd name="T113" fmla="*/ 20331 h 21600"/>
                <a:gd name="T114" fmla="*/ 16582 w 21600"/>
                <a:gd name="T115" fmla="*/ 11142 h 21600"/>
                <a:gd name="T116" fmla="*/ 17362 w 21600"/>
                <a:gd name="T117" fmla="*/ 8945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600" h="21600">
                  <a:moveTo>
                    <a:pt x="17592" y="10717"/>
                  </a:moveTo>
                  <a:lnTo>
                    <a:pt x="16799" y="10717"/>
                  </a:lnTo>
                  <a:lnTo>
                    <a:pt x="16799" y="9789"/>
                  </a:lnTo>
                  <a:cubicBezTo>
                    <a:pt x="16799" y="9547"/>
                    <a:pt x="16977" y="9349"/>
                    <a:pt x="17195" y="9349"/>
                  </a:cubicBezTo>
                  <a:cubicBezTo>
                    <a:pt x="17414" y="9349"/>
                    <a:pt x="17592" y="9547"/>
                    <a:pt x="17592" y="9789"/>
                  </a:cubicBezTo>
                  <a:cubicBezTo>
                    <a:pt x="17592" y="9789"/>
                    <a:pt x="17592" y="10717"/>
                    <a:pt x="17592" y="10717"/>
                  </a:cubicBezTo>
                  <a:close/>
                  <a:moveTo>
                    <a:pt x="16416" y="9789"/>
                  </a:moveTo>
                  <a:lnTo>
                    <a:pt x="16416" y="10771"/>
                  </a:lnTo>
                  <a:cubicBezTo>
                    <a:pt x="16263" y="10453"/>
                    <a:pt x="16087" y="10147"/>
                    <a:pt x="15891" y="9852"/>
                  </a:cubicBezTo>
                  <a:cubicBezTo>
                    <a:pt x="16201" y="9425"/>
                    <a:pt x="16336" y="8966"/>
                    <a:pt x="16334" y="8423"/>
                  </a:cubicBezTo>
                  <a:cubicBezTo>
                    <a:pt x="16329" y="7919"/>
                    <a:pt x="16325" y="7750"/>
                    <a:pt x="16321" y="7582"/>
                  </a:cubicBezTo>
                  <a:cubicBezTo>
                    <a:pt x="16317" y="7424"/>
                    <a:pt x="16312" y="7263"/>
                    <a:pt x="16308" y="6825"/>
                  </a:cubicBezTo>
                  <a:lnTo>
                    <a:pt x="16958" y="6540"/>
                  </a:lnTo>
                  <a:lnTo>
                    <a:pt x="16979" y="8959"/>
                  </a:lnTo>
                  <a:cubicBezTo>
                    <a:pt x="16654" y="9064"/>
                    <a:pt x="16416" y="9396"/>
                    <a:pt x="16416" y="9789"/>
                  </a:cubicBezTo>
                  <a:close/>
                  <a:moveTo>
                    <a:pt x="10531" y="21175"/>
                  </a:moveTo>
                  <a:cubicBezTo>
                    <a:pt x="9209" y="21175"/>
                    <a:pt x="7982" y="20720"/>
                    <a:pt x="6969" y="19944"/>
                  </a:cubicBezTo>
                  <a:lnTo>
                    <a:pt x="8535" y="16358"/>
                  </a:lnTo>
                  <a:lnTo>
                    <a:pt x="6400" y="14215"/>
                  </a:lnTo>
                  <a:lnTo>
                    <a:pt x="5922" y="15413"/>
                  </a:lnTo>
                  <a:lnTo>
                    <a:pt x="5075" y="14215"/>
                  </a:lnTo>
                  <a:lnTo>
                    <a:pt x="5171" y="13907"/>
                  </a:lnTo>
                  <a:lnTo>
                    <a:pt x="5944" y="13824"/>
                  </a:lnTo>
                  <a:lnTo>
                    <a:pt x="7634" y="12144"/>
                  </a:lnTo>
                  <a:lnTo>
                    <a:pt x="6714" y="10904"/>
                  </a:lnTo>
                  <a:cubicBezTo>
                    <a:pt x="6946" y="11049"/>
                    <a:pt x="7204" y="11194"/>
                    <a:pt x="7494" y="11343"/>
                  </a:cubicBezTo>
                  <a:cubicBezTo>
                    <a:pt x="8032" y="11619"/>
                    <a:pt x="8542" y="11851"/>
                    <a:pt x="9032" y="12045"/>
                  </a:cubicBezTo>
                  <a:lnTo>
                    <a:pt x="8975" y="12137"/>
                  </a:lnTo>
                  <a:lnTo>
                    <a:pt x="10140" y="13029"/>
                  </a:lnTo>
                  <a:lnTo>
                    <a:pt x="10584" y="13300"/>
                  </a:lnTo>
                  <a:lnTo>
                    <a:pt x="10447" y="13337"/>
                  </a:lnTo>
                  <a:lnTo>
                    <a:pt x="10034" y="13038"/>
                  </a:lnTo>
                  <a:lnTo>
                    <a:pt x="9099" y="13281"/>
                  </a:lnTo>
                  <a:lnTo>
                    <a:pt x="8556" y="14947"/>
                  </a:lnTo>
                  <a:lnTo>
                    <a:pt x="9044" y="15888"/>
                  </a:lnTo>
                  <a:lnTo>
                    <a:pt x="9766" y="15921"/>
                  </a:lnTo>
                  <a:lnTo>
                    <a:pt x="10011" y="17466"/>
                  </a:lnTo>
                  <a:lnTo>
                    <a:pt x="10592" y="18929"/>
                  </a:lnTo>
                  <a:lnTo>
                    <a:pt x="11415" y="18345"/>
                  </a:lnTo>
                  <a:lnTo>
                    <a:pt x="12609" y="15085"/>
                  </a:lnTo>
                  <a:lnTo>
                    <a:pt x="11880" y="14767"/>
                  </a:lnTo>
                  <a:lnTo>
                    <a:pt x="11851" y="14592"/>
                  </a:lnTo>
                  <a:lnTo>
                    <a:pt x="12160" y="14725"/>
                  </a:lnTo>
                  <a:lnTo>
                    <a:pt x="12622" y="14854"/>
                  </a:lnTo>
                  <a:lnTo>
                    <a:pt x="12958" y="14380"/>
                  </a:lnTo>
                  <a:lnTo>
                    <a:pt x="13478" y="15403"/>
                  </a:lnTo>
                  <a:lnTo>
                    <a:pt x="14320" y="14774"/>
                  </a:lnTo>
                  <a:lnTo>
                    <a:pt x="15011" y="16279"/>
                  </a:lnTo>
                  <a:lnTo>
                    <a:pt x="16160" y="13691"/>
                  </a:lnTo>
                  <a:lnTo>
                    <a:pt x="16653" y="12682"/>
                  </a:lnTo>
                  <a:cubicBezTo>
                    <a:pt x="16755" y="13182"/>
                    <a:pt x="16808" y="13698"/>
                    <a:pt x="16808" y="14224"/>
                  </a:cubicBezTo>
                  <a:cubicBezTo>
                    <a:pt x="16808" y="18057"/>
                    <a:pt x="13992" y="21175"/>
                    <a:pt x="10531" y="21175"/>
                  </a:cubicBezTo>
                  <a:close/>
                  <a:moveTo>
                    <a:pt x="6190" y="15792"/>
                  </a:moveTo>
                  <a:lnTo>
                    <a:pt x="6536" y="14924"/>
                  </a:lnTo>
                  <a:lnTo>
                    <a:pt x="8066" y="16459"/>
                  </a:lnTo>
                  <a:lnTo>
                    <a:pt x="6775" y="19414"/>
                  </a:lnTo>
                  <a:lnTo>
                    <a:pt x="6577" y="18914"/>
                  </a:lnTo>
                  <a:lnTo>
                    <a:pt x="6588" y="17358"/>
                  </a:lnTo>
                  <a:lnTo>
                    <a:pt x="6038" y="16173"/>
                  </a:lnTo>
                  <a:lnTo>
                    <a:pt x="6163" y="15859"/>
                  </a:lnTo>
                  <a:lnTo>
                    <a:pt x="6278" y="15918"/>
                  </a:lnTo>
                  <a:cubicBezTo>
                    <a:pt x="6278" y="15918"/>
                    <a:pt x="6190" y="15792"/>
                    <a:pt x="6190" y="15792"/>
                  </a:cubicBezTo>
                  <a:close/>
                  <a:moveTo>
                    <a:pt x="4283" y="14899"/>
                  </a:moveTo>
                  <a:lnTo>
                    <a:pt x="5815" y="15681"/>
                  </a:lnTo>
                  <a:lnTo>
                    <a:pt x="5614" y="16187"/>
                  </a:lnTo>
                  <a:lnTo>
                    <a:pt x="6205" y="17460"/>
                  </a:lnTo>
                  <a:lnTo>
                    <a:pt x="6193" y="19001"/>
                  </a:lnTo>
                  <a:lnTo>
                    <a:pt x="6355" y="19408"/>
                  </a:lnTo>
                  <a:cubicBezTo>
                    <a:pt x="5208" y="18275"/>
                    <a:pt x="4439" y="16684"/>
                    <a:pt x="4283" y="14899"/>
                  </a:cubicBezTo>
                  <a:close/>
                  <a:moveTo>
                    <a:pt x="5780" y="10182"/>
                  </a:moveTo>
                  <a:lnTo>
                    <a:pt x="5413" y="10977"/>
                  </a:lnTo>
                  <a:lnTo>
                    <a:pt x="6066" y="12137"/>
                  </a:lnTo>
                  <a:lnTo>
                    <a:pt x="6517" y="11307"/>
                  </a:lnTo>
                  <a:lnTo>
                    <a:pt x="7105" y="12099"/>
                  </a:lnTo>
                  <a:lnTo>
                    <a:pt x="5782" y="13415"/>
                  </a:lnTo>
                  <a:lnTo>
                    <a:pt x="4891" y="13510"/>
                  </a:lnTo>
                  <a:lnTo>
                    <a:pt x="4644" y="14294"/>
                  </a:lnTo>
                  <a:lnTo>
                    <a:pt x="4999" y="14796"/>
                  </a:lnTo>
                  <a:lnTo>
                    <a:pt x="4517" y="14550"/>
                  </a:lnTo>
                  <a:lnTo>
                    <a:pt x="4253" y="14195"/>
                  </a:lnTo>
                  <a:cubicBezTo>
                    <a:pt x="4259" y="12657"/>
                    <a:pt x="4728" y="11164"/>
                    <a:pt x="5581" y="9954"/>
                  </a:cubicBezTo>
                  <a:cubicBezTo>
                    <a:pt x="5642" y="10030"/>
                    <a:pt x="5707" y="10107"/>
                    <a:pt x="5780" y="10182"/>
                  </a:cubicBezTo>
                  <a:close/>
                  <a:moveTo>
                    <a:pt x="6083" y="10457"/>
                  </a:moveTo>
                  <a:cubicBezTo>
                    <a:pt x="6181" y="10538"/>
                    <a:pt x="6286" y="10618"/>
                    <a:pt x="6400" y="10698"/>
                  </a:cubicBezTo>
                  <a:lnTo>
                    <a:pt x="6061" y="11324"/>
                  </a:lnTo>
                  <a:lnTo>
                    <a:pt x="5853" y="10956"/>
                  </a:lnTo>
                  <a:cubicBezTo>
                    <a:pt x="5853" y="10956"/>
                    <a:pt x="6083" y="10457"/>
                    <a:pt x="6083" y="10457"/>
                  </a:cubicBezTo>
                  <a:close/>
                  <a:moveTo>
                    <a:pt x="10486" y="9082"/>
                  </a:moveTo>
                  <a:lnTo>
                    <a:pt x="10553" y="12104"/>
                  </a:lnTo>
                  <a:cubicBezTo>
                    <a:pt x="9665" y="11878"/>
                    <a:pt x="8714" y="11502"/>
                    <a:pt x="7655" y="10958"/>
                  </a:cubicBezTo>
                  <a:cubicBezTo>
                    <a:pt x="5831" y="10022"/>
                    <a:pt x="5467" y="9338"/>
                    <a:pt x="5455" y="8474"/>
                  </a:cubicBezTo>
                  <a:cubicBezTo>
                    <a:pt x="5451" y="7966"/>
                    <a:pt x="5447" y="7786"/>
                    <a:pt x="5442" y="7605"/>
                  </a:cubicBezTo>
                  <a:cubicBezTo>
                    <a:pt x="5439" y="7459"/>
                    <a:pt x="5435" y="7309"/>
                    <a:pt x="5431" y="6984"/>
                  </a:cubicBezTo>
                  <a:cubicBezTo>
                    <a:pt x="5431" y="6984"/>
                    <a:pt x="10486" y="9082"/>
                    <a:pt x="10486" y="9082"/>
                  </a:cubicBezTo>
                  <a:close/>
                  <a:moveTo>
                    <a:pt x="11543" y="15077"/>
                  </a:moveTo>
                  <a:lnTo>
                    <a:pt x="12108" y="15322"/>
                  </a:lnTo>
                  <a:lnTo>
                    <a:pt x="11105" y="18060"/>
                  </a:lnTo>
                  <a:lnTo>
                    <a:pt x="10761" y="18305"/>
                  </a:lnTo>
                  <a:lnTo>
                    <a:pt x="10384" y="17366"/>
                  </a:lnTo>
                  <a:lnTo>
                    <a:pt x="10090" y="15511"/>
                  </a:lnTo>
                  <a:lnTo>
                    <a:pt x="9271" y="15473"/>
                  </a:lnTo>
                  <a:lnTo>
                    <a:pt x="8977" y="14906"/>
                  </a:lnTo>
                  <a:lnTo>
                    <a:pt x="9389" y="13642"/>
                  </a:lnTo>
                  <a:lnTo>
                    <a:pt x="9962" y="13493"/>
                  </a:lnTo>
                  <a:lnTo>
                    <a:pt x="10376" y="13794"/>
                  </a:lnTo>
                  <a:lnTo>
                    <a:pt x="11635" y="13453"/>
                  </a:lnTo>
                  <a:lnTo>
                    <a:pt x="10349" y="12674"/>
                  </a:lnTo>
                  <a:lnTo>
                    <a:pt x="9960" y="12375"/>
                  </a:lnTo>
                  <a:cubicBezTo>
                    <a:pt x="10216" y="12454"/>
                    <a:pt x="10466" y="12521"/>
                    <a:pt x="10712" y="12577"/>
                  </a:cubicBezTo>
                  <a:lnTo>
                    <a:pt x="10760" y="12588"/>
                  </a:lnTo>
                  <a:lnTo>
                    <a:pt x="10769" y="12631"/>
                  </a:lnTo>
                  <a:cubicBezTo>
                    <a:pt x="10796" y="12624"/>
                    <a:pt x="10823" y="12616"/>
                    <a:pt x="10850" y="12609"/>
                  </a:cubicBezTo>
                  <a:lnTo>
                    <a:pt x="10948" y="12631"/>
                  </a:lnTo>
                  <a:lnTo>
                    <a:pt x="10947" y="12582"/>
                  </a:lnTo>
                  <a:cubicBezTo>
                    <a:pt x="11879" y="12331"/>
                    <a:pt x="12868" y="11922"/>
                    <a:pt x="13963" y="11332"/>
                  </a:cubicBezTo>
                  <a:cubicBezTo>
                    <a:pt x="14707" y="10932"/>
                    <a:pt x="15248" y="10558"/>
                    <a:pt x="15625" y="10169"/>
                  </a:cubicBezTo>
                  <a:cubicBezTo>
                    <a:pt x="16052" y="10824"/>
                    <a:pt x="16368" y="11542"/>
                    <a:pt x="16565" y="12302"/>
                  </a:cubicBezTo>
                  <a:lnTo>
                    <a:pt x="16439" y="12226"/>
                  </a:lnTo>
                  <a:lnTo>
                    <a:pt x="15820" y="13496"/>
                  </a:lnTo>
                  <a:lnTo>
                    <a:pt x="15006" y="15331"/>
                  </a:lnTo>
                  <a:lnTo>
                    <a:pt x="14465" y="14154"/>
                  </a:lnTo>
                  <a:lnTo>
                    <a:pt x="13608" y="14793"/>
                  </a:lnTo>
                  <a:lnTo>
                    <a:pt x="13012" y="13618"/>
                  </a:lnTo>
                  <a:lnTo>
                    <a:pt x="12474" y="14375"/>
                  </a:lnTo>
                  <a:lnTo>
                    <a:pt x="12288" y="14323"/>
                  </a:lnTo>
                  <a:lnTo>
                    <a:pt x="11347" y="13920"/>
                  </a:lnTo>
                  <a:cubicBezTo>
                    <a:pt x="11347" y="13920"/>
                    <a:pt x="11543" y="15077"/>
                    <a:pt x="11543" y="15077"/>
                  </a:cubicBezTo>
                  <a:close/>
                  <a:moveTo>
                    <a:pt x="15937" y="7595"/>
                  </a:moveTo>
                  <a:cubicBezTo>
                    <a:pt x="15942" y="7761"/>
                    <a:pt x="15946" y="7929"/>
                    <a:pt x="15950" y="8427"/>
                  </a:cubicBezTo>
                  <a:cubicBezTo>
                    <a:pt x="15954" y="9289"/>
                    <a:pt x="15603" y="9978"/>
                    <a:pt x="13796" y="10950"/>
                  </a:cubicBezTo>
                  <a:cubicBezTo>
                    <a:pt x="12757" y="11509"/>
                    <a:pt x="11819" y="11901"/>
                    <a:pt x="10938" y="12148"/>
                  </a:cubicBezTo>
                  <a:lnTo>
                    <a:pt x="10873" y="9214"/>
                  </a:lnTo>
                  <a:lnTo>
                    <a:pt x="15927" y="6993"/>
                  </a:lnTo>
                  <a:cubicBezTo>
                    <a:pt x="15930" y="7316"/>
                    <a:pt x="15934" y="7456"/>
                    <a:pt x="15937" y="7595"/>
                  </a:cubicBezTo>
                  <a:close/>
                  <a:moveTo>
                    <a:pt x="10669" y="3872"/>
                  </a:moveTo>
                  <a:lnTo>
                    <a:pt x="10650" y="3872"/>
                  </a:lnTo>
                  <a:cubicBezTo>
                    <a:pt x="10098" y="3872"/>
                    <a:pt x="9743" y="3633"/>
                    <a:pt x="9742" y="3469"/>
                  </a:cubicBezTo>
                  <a:cubicBezTo>
                    <a:pt x="9741" y="3390"/>
                    <a:pt x="9825" y="3292"/>
                    <a:pt x="9961" y="3214"/>
                  </a:cubicBezTo>
                  <a:cubicBezTo>
                    <a:pt x="10142" y="3111"/>
                    <a:pt x="10397" y="3050"/>
                    <a:pt x="10662" y="3047"/>
                  </a:cubicBezTo>
                  <a:lnTo>
                    <a:pt x="10683" y="3047"/>
                  </a:lnTo>
                  <a:cubicBezTo>
                    <a:pt x="11234" y="3047"/>
                    <a:pt x="11588" y="3285"/>
                    <a:pt x="11589" y="3449"/>
                  </a:cubicBezTo>
                  <a:cubicBezTo>
                    <a:pt x="11590" y="3617"/>
                    <a:pt x="11232" y="3866"/>
                    <a:pt x="10669" y="3872"/>
                  </a:cubicBezTo>
                  <a:close/>
                  <a:moveTo>
                    <a:pt x="10764" y="455"/>
                  </a:moveTo>
                  <a:lnTo>
                    <a:pt x="20535" y="4511"/>
                  </a:lnTo>
                  <a:lnTo>
                    <a:pt x="17106" y="6018"/>
                  </a:lnTo>
                  <a:lnTo>
                    <a:pt x="11838" y="3831"/>
                  </a:lnTo>
                  <a:cubicBezTo>
                    <a:pt x="11925" y="3716"/>
                    <a:pt x="11973" y="3585"/>
                    <a:pt x="11972" y="3445"/>
                  </a:cubicBezTo>
                  <a:cubicBezTo>
                    <a:pt x="11968" y="2976"/>
                    <a:pt x="11414" y="2623"/>
                    <a:pt x="10683" y="2623"/>
                  </a:cubicBezTo>
                  <a:lnTo>
                    <a:pt x="10658" y="2623"/>
                  </a:lnTo>
                  <a:cubicBezTo>
                    <a:pt x="10331" y="2627"/>
                    <a:pt x="10020" y="2702"/>
                    <a:pt x="9785" y="2838"/>
                  </a:cubicBezTo>
                  <a:cubicBezTo>
                    <a:pt x="9508" y="2996"/>
                    <a:pt x="9357" y="3222"/>
                    <a:pt x="9359" y="3473"/>
                  </a:cubicBezTo>
                  <a:cubicBezTo>
                    <a:pt x="9363" y="3942"/>
                    <a:pt x="9918" y="4297"/>
                    <a:pt x="10650" y="4297"/>
                  </a:cubicBezTo>
                  <a:lnTo>
                    <a:pt x="10672" y="4297"/>
                  </a:lnTo>
                  <a:cubicBezTo>
                    <a:pt x="10973" y="4294"/>
                    <a:pt x="11244" y="4231"/>
                    <a:pt x="11459" y="4127"/>
                  </a:cubicBezTo>
                  <a:lnTo>
                    <a:pt x="16575" y="6251"/>
                  </a:lnTo>
                  <a:lnTo>
                    <a:pt x="10836" y="8774"/>
                  </a:lnTo>
                  <a:lnTo>
                    <a:pt x="1065" y="4718"/>
                  </a:lnTo>
                  <a:cubicBezTo>
                    <a:pt x="1065" y="4718"/>
                    <a:pt x="10764" y="455"/>
                    <a:pt x="10764" y="455"/>
                  </a:cubicBezTo>
                  <a:close/>
                  <a:moveTo>
                    <a:pt x="17362" y="8945"/>
                  </a:moveTo>
                  <a:lnTo>
                    <a:pt x="17339" y="6372"/>
                  </a:lnTo>
                  <a:lnTo>
                    <a:pt x="21600" y="4500"/>
                  </a:lnTo>
                  <a:lnTo>
                    <a:pt x="10760" y="0"/>
                  </a:lnTo>
                  <a:lnTo>
                    <a:pt x="0" y="4730"/>
                  </a:lnTo>
                  <a:lnTo>
                    <a:pt x="5047" y="6825"/>
                  </a:lnTo>
                  <a:cubicBezTo>
                    <a:pt x="5051" y="7272"/>
                    <a:pt x="5055" y="7446"/>
                    <a:pt x="5059" y="7617"/>
                  </a:cubicBezTo>
                  <a:cubicBezTo>
                    <a:pt x="5064" y="7796"/>
                    <a:pt x="5068" y="7975"/>
                    <a:pt x="5072" y="8479"/>
                  </a:cubicBezTo>
                  <a:cubicBezTo>
                    <a:pt x="5078" y="8896"/>
                    <a:pt x="5164" y="9261"/>
                    <a:pt x="5347" y="9600"/>
                  </a:cubicBezTo>
                  <a:cubicBezTo>
                    <a:pt x="4394" y="10908"/>
                    <a:pt x="3870" y="12542"/>
                    <a:pt x="3870" y="14224"/>
                  </a:cubicBezTo>
                  <a:cubicBezTo>
                    <a:pt x="3870" y="16705"/>
                    <a:pt x="4983" y="18902"/>
                    <a:pt x="6683" y="20239"/>
                  </a:cubicBezTo>
                  <a:lnTo>
                    <a:pt x="6758" y="20428"/>
                  </a:lnTo>
                  <a:lnTo>
                    <a:pt x="6800" y="20331"/>
                  </a:lnTo>
                  <a:cubicBezTo>
                    <a:pt x="7865" y="21131"/>
                    <a:pt x="9149" y="21600"/>
                    <a:pt x="10531" y="21600"/>
                  </a:cubicBezTo>
                  <a:cubicBezTo>
                    <a:pt x="14203" y="21600"/>
                    <a:pt x="17191" y="18291"/>
                    <a:pt x="17191" y="14224"/>
                  </a:cubicBezTo>
                  <a:cubicBezTo>
                    <a:pt x="17191" y="13143"/>
                    <a:pt x="16982" y="12100"/>
                    <a:pt x="16582" y="11142"/>
                  </a:cubicBezTo>
                  <a:lnTo>
                    <a:pt x="17975" y="11142"/>
                  </a:lnTo>
                  <a:lnTo>
                    <a:pt x="17975" y="9789"/>
                  </a:lnTo>
                  <a:cubicBezTo>
                    <a:pt x="17975" y="9375"/>
                    <a:pt x="17712" y="9030"/>
                    <a:pt x="17362" y="8945"/>
                  </a:cubicBezTo>
                  <a:close/>
                  <a:moveTo>
                    <a:pt x="17362" y="8945"/>
                  </a:moveTo>
                </a:path>
              </a:pathLst>
            </a:custGeom>
            <a:grpFill/>
            <a:ln>
              <a:solidFill>
                <a:schemeClr val="bg1"/>
              </a:solidFill>
            </a:ln>
          </p:spPr>
          <p:txBody>
            <a:bodyPr lIns="0" tIns="0" rIns="0" bIns="0"/>
            <a:lstStyle/>
            <a:p>
              <a:endParaRPr lang="en-SG" sz="1350"/>
            </a:p>
          </p:txBody>
        </p:sp>
      </p:grpSp>
      <p:sp>
        <p:nvSpPr>
          <p:cNvPr id="18" name="TextBox 17"/>
          <p:cNvSpPr txBox="1"/>
          <p:nvPr/>
        </p:nvSpPr>
        <p:spPr>
          <a:xfrm>
            <a:off x="2980015" y="2383240"/>
            <a:ext cx="2488744" cy="346243"/>
          </a:xfrm>
          <a:prstGeom prst="rect">
            <a:avLst/>
          </a:prstGeom>
          <a:noFill/>
        </p:spPr>
        <p:txBody>
          <a:bodyPr wrap="square" lIns="68574" tIns="34287" rIns="68574" bIns="34287" rtlCol="0">
            <a:spAutoFit/>
          </a:bodyPr>
          <a:lstStyle/>
          <a:p>
            <a:pPr algn="ctr"/>
            <a:r>
              <a:rPr lang="en-US" b="1" dirty="0">
                <a:solidFill>
                  <a:srgbClr val="D71440"/>
                </a:solidFill>
                <a:latin typeface="Arial" panose="020B0604020202020204" pitchFamily="34" charset="0"/>
                <a:cs typeface="Arial" panose="020B0604020202020204" pitchFamily="34" charset="0"/>
              </a:rPr>
              <a:t>Global</a:t>
            </a:r>
            <a:r>
              <a:rPr lang="en-US" b="1" dirty="0">
                <a:latin typeface="Arial" panose="020B0604020202020204" pitchFamily="34" charset="0"/>
                <a:cs typeface="Arial" panose="020B0604020202020204" pitchFamily="34" charset="0"/>
              </a:rPr>
              <a:t> </a:t>
            </a:r>
            <a:r>
              <a:rPr lang="en-US" b="1" dirty="0">
                <a:solidFill>
                  <a:srgbClr val="181C62"/>
                </a:solidFill>
                <a:latin typeface="Arial" panose="020B0604020202020204" pitchFamily="34" charset="0"/>
                <a:cs typeface="Arial" panose="020B0604020202020204" pitchFamily="34" charset="0"/>
              </a:rPr>
              <a:t>Diversity</a:t>
            </a:r>
          </a:p>
        </p:txBody>
      </p:sp>
      <p:sp>
        <p:nvSpPr>
          <p:cNvPr id="4" name="TextBox 3"/>
          <p:cNvSpPr txBox="1"/>
          <p:nvPr/>
        </p:nvSpPr>
        <p:spPr>
          <a:xfrm>
            <a:off x="5805715" y="2827725"/>
            <a:ext cx="2961820" cy="1177239"/>
          </a:xfrm>
          <a:prstGeom prst="rect">
            <a:avLst/>
          </a:prstGeom>
          <a:noFill/>
        </p:spPr>
        <p:txBody>
          <a:bodyPr wrap="square" lIns="68574" tIns="34287" rIns="68574" bIns="34287" rtlCol="0">
            <a:spAutoFit/>
          </a:bodyPr>
          <a:lstStyle/>
          <a:p>
            <a:pPr algn="ctr"/>
            <a:r>
              <a:rPr lang="en-US" b="1" dirty="0">
                <a:latin typeface="Arial" panose="020B0604020202020204" pitchFamily="34" charset="0"/>
                <a:cs typeface="Arial" panose="020B0604020202020204" pitchFamily="34" charset="0"/>
              </a:rPr>
              <a:t>Over 210,000 alumni </a:t>
            </a:r>
            <a:r>
              <a:rPr lang="en-US" dirty="0">
                <a:latin typeface="Arial" panose="020B0604020202020204" pitchFamily="34" charset="0"/>
                <a:cs typeface="Arial" panose="020B0604020202020204" pitchFamily="34" charset="0"/>
              </a:rPr>
              <a:t>spread over </a:t>
            </a:r>
            <a:r>
              <a:rPr lang="en-US" b="1" dirty="0">
                <a:latin typeface="Arial" panose="020B0604020202020204" pitchFamily="34" charset="0"/>
                <a:cs typeface="Arial" panose="020B0604020202020204" pitchFamily="34" charset="0"/>
              </a:rPr>
              <a:t>120 countries</a:t>
            </a:r>
            <a:r>
              <a:rPr lang="en-US" dirty="0">
                <a:latin typeface="Arial" panose="020B0604020202020204" pitchFamily="34" charset="0"/>
                <a:cs typeface="Arial" panose="020B0604020202020204" pitchFamily="34" charset="0"/>
              </a:rPr>
              <a:t>, with </a:t>
            </a:r>
            <a:r>
              <a:rPr lang="en-US" b="1" dirty="0">
                <a:latin typeface="Arial" panose="020B0604020202020204" pitchFamily="34" charset="0"/>
                <a:cs typeface="Arial" panose="020B0604020202020204" pitchFamily="34" charset="0"/>
              </a:rPr>
              <a:t>36 overseas alumni associations</a:t>
            </a:r>
          </a:p>
        </p:txBody>
      </p:sp>
      <p:sp>
        <p:nvSpPr>
          <p:cNvPr id="19" name="TextBox 18"/>
          <p:cNvSpPr txBox="1"/>
          <p:nvPr/>
        </p:nvSpPr>
        <p:spPr>
          <a:xfrm>
            <a:off x="3019524" y="2827725"/>
            <a:ext cx="2409726" cy="900240"/>
          </a:xfrm>
          <a:prstGeom prst="rect">
            <a:avLst/>
          </a:prstGeom>
          <a:noFill/>
        </p:spPr>
        <p:txBody>
          <a:bodyPr wrap="square" lIns="68574" tIns="34287" rIns="68574" bIns="34287" rtlCol="0">
            <a:spAutoFit/>
          </a:bodyPr>
          <a:lstStyle/>
          <a:p>
            <a:pPr algn="ctr"/>
            <a:r>
              <a:rPr lang="en-US" b="1" dirty="0">
                <a:latin typeface="Arial" panose="020B0604020202020204" pitchFamily="34" charset="0"/>
                <a:cs typeface="Arial" panose="020B0604020202020204" pitchFamily="34" charset="0"/>
              </a:rPr>
              <a:t>3,800 teaching and research staff</a:t>
            </a: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from over </a:t>
            </a:r>
            <a:r>
              <a:rPr lang="en-US" b="1" dirty="0">
                <a:latin typeface="Arial" panose="020B0604020202020204" pitchFamily="34" charset="0"/>
                <a:cs typeface="Arial" panose="020B0604020202020204" pitchFamily="34" charset="0"/>
              </a:rPr>
              <a:t>70 nations</a:t>
            </a:r>
          </a:p>
        </p:txBody>
      </p:sp>
      <p:sp>
        <p:nvSpPr>
          <p:cNvPr id="12" name="Title 1">
            <a:extLst>
              <a:ext uri="{FF2B5EF4-FFF2-40B4-BE49-F238E27FC236}">
                <a16:creationId xmlns:a16="http://schemas.microsoft.com/office/drawing/2014/main" id="{ACF6CAE4-C0CF-4682-8AC1-20B8F5658257}"/>
              </a:ext>
            </a:extLst>
          </p:cNvPr>
          <p:cNvSpPr>
            <a:spLocks noGrp="1"/>
          </p:cNvSpPr>
          <p:nvPr>
            <p:ph type="title"/>
          </p:nvPr>
        </p:nvSpPr>
        <p:spPr>
          <a:xfrm>
            <a:off x="0" y="55002"/>
            <a:ext cx="7558088" cy="909405"/>
          </a:xfrm>
        </p:spPr>
        <p:txBody>
          <a:bodyPr>
            <a:normAutofit/>
          </a:bodyPr>
          <a:lstStyle/>
          <a:p>
            <a:r>
              <a:rPr lang="en-US" sz="2400" b="1" dirty="0">
                <a:solidFill>
                  <a:schemeClr val="tx2"/>
                </a:solidFill>
              </a:rPr>
              <a:t>  </a:t>
            </a:r>
            <a:r>
              <a:rPr lang="en-US" sz="2400" b="1" dirty="0">
                <a:solidFill>
                  <a:srgbClr val="181C62"/>
                </a:solidFill>
              </a:rPr>
              <a:t>NTU:</a:t>
            </a:r>
            <a:br>
              <a:rPr lang="en-US" sz="2400" b="1" dirty="0">
                <a:solidFill>
                  <a:srgbClr val="181C62"/>
                </a:solidFill>
              </a:rPr>
            </a:br>
            <a:r>
              <a:rPr lang="en-US" sz="2400" b="1" dirty="0">
                <a:solidFill>
                  <a:srgbClr val="181C62"/>
                </a:solidFill>
              </a:rPr>
              <a:t>  A Top-Performing University</a:t>
            </a:r>
            <a:endParaRPr lang="en-US" sz="2400" dirty="0">
              <a:solidFill>
                <a:srgbClr val="181C62"/>
              </a:solidFill>
            </a:endParaRPr>
          </a:p>
        </p:txBody>
      </p:sp>
    </p:spTree>
    <p:extLst>
      <p:ext uri="{BB962C8B-B14F-4D97-AF65-F5344CB8AC3E}">
        <p14:creationId xmlns:p14="http://schemas.microsoft.com/office/powerpoint/2010/main" val="416225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695507" y="1178708"/>
            <a:ext cx="2225795" cy="1485570"/>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3535717" y="1200527"/>
            <a:ext cx="2046560" cy="1536314"/>
          </a:xfrm>
          <a:prstGeom prst="round2DiagRect">
            <a:avLst>
              <a:gd name="adj1" fmla="val 15741"/>
              <a:gd name="adj2" fmla="val 0"/>
            </a:avLst>
          </a:prstGeom>
          <a:ln w="381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4" name="Picture 3"/>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242849" y="1240439"/>
            <a:ext cx="2134193" cy="1455012"/>
          </a:xfrm>
          <a:prstGeom prst="round2DiagRect">
            <a:avLst>
              <a:gd name="adj1" fmla="val 16667"/>
              <a:gd name="adj2" fmla="val 0"/>
            </a:avLst>
          </a:prstGeom>
          <a:ln w="38100" cap="sq">
            <a:solidFill>
              <a:srgbClr val="FFFFFF"/>
            </a:solidFill>
            <a:miter lim="800000"/>
          </a:ln>
          <a:effectLst>
            <a:outerShdw blurRad="50800" dist="38100" algn="l" rotWithShape="0">
              <a:prstClr val="black">
                <a:alpha val="40000"/>
              </a:prstClr>
            </a:outerShdw>
          </a:effectLst>
        </p:spPr>
      </p:pic>
      <p:sp>
        <p:nvSpPr>
          <p:cNvPr id="22" name="Rectangle 3"/>
          <p:cNvSpPr txBox="1">
            <a:spLocks noChangeArrowheads="1"/>
          </p:cNvSpPr>
          <p:nvPr/>
        </p:nvSpPr>
        <p:spPr>
          <a:xfrm>
            <a:off x="1482772" y="2844438"/>
            <a:ext cx="1793084" cy="378042"/>
          </a:xfrm>
          <a:prstGeom prst="rect">
            <a:avLst/>
          </a:prstGeom>
        </p:spPr>
        <p:txBody>
          <a:bodyPr vert="horz" lIns="68580" tIns="34290" rIns="68580" bIns="34290" rtlCol="0">
            <a:noAutofit/>
          </a:bodyPr>
          <a:lstStyle/>
          <a:p>
            <a:pPr algn="ctr" defTabSz="685800">
              <a:lnSpc>
                <a:spcPts val="2025"/>
              </a:lnSpc>
              <a:spcBef>
                <a:spcPct val="50000"/>
              </a:spcBef>
              <a:buClr>
                <a:srgbClr val="003399"/>
              </a:buClr>
              <a:defRPr/>
            </a:pPr>
            <a:r>
              <a:rPr lang="en-US" b="1" dirty="0">
                <a:solidFill>
                  <a:srgbClr val="07B152"/>
                </a:solidFill>
                <a:latin typeface="Arial" pitchFamily="34" charset="0"/>
                <a:cs typeface="Arial" pitchFamily="34" charset="0"/>
              </a:rPr>
              <a:t>200 Hectares</a:t>
            </a:r>
          </a:p>
        </p:txBody>
      </p:sp>
      <p:sp>
        <p:nvSpPr>
          <p:cNvPr id="23" name="Rectangle 22"/>
          <p:cNvSpPr/>
          <p:nvPr/>
        </p:nvSpPr>
        <p:spPr>
          <a:xfrm>
            <a:off x="5859861" y="2834047"/>
            <a:ext cx="1915909" cy="605294"/>
          </a:xfrm>
          <a:prstGeom prst="rect">
            <a:avLst/>
          </a:prstGeom>
        </p:spPr>
        <p:txBody>
          <a:bodyPr wrap="none">
            <a:spAutoFit/>
          </a:bodyPr>
          <a:lstStyle/>
          <a:p>
            <a:pPr algn="ctr">
              <a:lnSpc>
                <a:spcPts val="2025"/>
              </a:lnSpc>
            </a:pPr>
            <a:r>
              <a:rPr lang="en-US" b="1" dirty="0">
                <a:solidFill>
                  <a:srgbClr val="181C62"/>
                </a:solidFill>
                <a:latin typeface="Arial" pitchFamily="34" charset="0"/>
                <a:cs typeface="Arial" pitchFamily="34" charset="0"/>
              </a:rPr>
              <a:t>665,000 m</a:t>
            </a:r>
            <a:r>
              <a:rPr lang="en-US" b="1" baseline="30000" dirty="0">
                <a:solidFill>
                  <a:srgbClr val="181C62"/>
                </a:solidFill>
                <a:latin typeface="Arial" pitchFamily="34" charset="0"/>
                <a:cs typeface="Arial" pitchFamily="34" charset="0"/>
              </a:rPr>
              <a:t>2</a:t>
            </a:r>
            <a:endParaRPr lang="en-US" b="1" dirty="0">
              <a:solidFill>
                <a:srgbClr val="181C62"/>
              </a:solidFill>
              <a:latin typeface="Arial" pitchFamily="34" charset="0"/>
              <a:cs typeface="Arial" pitchFamily="34" charset="0"/>
            </a:endParaRPr>
          </a:p>
          <a:p>
            <a:pPr algn="ctr">
              <a:lnSpc>
                <a:spcPts val="2025"/>
              </a:lnSpc>
            </a:pPr>
            <a:r>
              <a:rPr lang="en-US" dirty="0">
                <a:solidFill>
                  <a:srgbClr val="181C62"/>
                </a:solidFill>
                <a:latin typeface="Arial" pitchFamily="34" charset="0"/>
                <a:cs typeface="Arial" pitchFamily="34" charset="0"/>
              </a:rPr>
              <a:t>Academic Space</a:t>
            </a:r>
            <a:endParaRPr lang="en-SG" dirty="0">
              <a:solidFill>
                <a:srgbClr val="181C62"/>
              </a:solidFill>
              <a:latin typeface="Arial" pitchFamily="34" charset="0"/>
              <a:cs typeface="Arial" pitchFamily="34" charset="0"/>
            </a:endParaRPr>
          </a:p>
        </p:txBody>
      </p:sp>
      <p:sp>
        <p:nvSpPr>
          <p:cNvPr id="24" name="Rectangle 23"/>
          <p:cNvSpPr/>
          <p:nvPr/>
        </p:nvSpPr>
        <p:spPr>
          <a:xfrm>
            <a:off x="3791553" y="2834047"/>
            <a:ext cx="1685077" cy="605294"/>
          </a:xfrm>
          <a:prstGeom prst="rect">
            <a:avLst/>
          </a:prstGeom>
        </p:spPr>
        <p:txBody>
          <a:bodyPr wrap="none">
            <a:spAutoFit/>
          </a:bodyPr>
          <a:lstStyle/>
          <a:p>
            <a:pPr algn="ctr">
              <a:lnSpc>
                <a:spcPts val="2025"/>
              </a:lnSpc>
            </a:pPr>
            <a:r>
              <a:rPr lang="en-US" b="1" dirty="0">
                <a:solidFill>
                  <a:srgbClr val="D71440"/>
                </a:solidFill>
                <a:latin typeface="Arial" pitchFamily="34" charset="0"/>
                <a:cs typeface="Arial" pitchFamily="34" charset="0"/>
              </a:rPr>
              <a:t>1.34 Mil m</a:t>
            </a:r>
            <a:r>
              <a:rPr lang="en-US" b="1" baseline="30000" dirty="0">
                <a:solidFill>
                  <a:srgbClr val="D71440"/>
                </a:solidFill>
                <a:latin typeface="Arial" pitchFamily="34" charset="0"/>
                <a:cs typeface="Arial" pitchFamily="34" charset="0"/>
              </a:rPr>
              <a:t>2</a:t>
            </a:r>
            <a:r>
              <a:rPr lang="en-US" b="1" dirty="0">
                <a:solidFill>
                  <a:srgbClr val="D71440"/>
                </a:solidFill>
                <a:latin typeface="Arial" pitchFamily="34" charset="0"/>
                <a:cs typeface="Arial" pitchFamily="34" charset="0"/>
              </a:rPr>
              <a:t> </a:t>
            </a:r>
          </a:p>
          <a:p>
            <a:pPr algn="ctr">
              <a:lnSpc>
                <a:spcPts val="2025"/>
              </a:lnSpc>
            </a:pPr>
            <a:r>
              <a:rPr lang="en-US" dirty="0">
                <a:solidFill>
                  <a:srgbClr val="D71440"/>
                </a:solidFill>
                <a:latin typeface="Arial" pitchFamily="34" charset="0"/>
                <a:cs typeface="Arial" pitchFamily="34" charset="0"/>
              </a:rPr>
              <a:t>Built-up Space</a:t>
            </a:r>
            <a:endParaRPr lang="en-SG" dirty="0">
              <a:solidFill>
                <a:srgbClr val="D71440"/>
              </a:solidFill>
              <a:latin typeface="Arial" pitchFamily="34" charset="0"/>
              <a:cs typeface="Arial" pitchFamily="34" charset="0"/>
            </a:endParaRPr>
          </a:p>
        </p:txBody>
      </p:sp>
      <p:sp>
        <p:nvSpPr>
          <p:cNvPr id="17" name="Rectangle 16"/>
          <p:cNvSpPr/>
          <p:nvPr/>
        </p:nvSpPr>
        <p:spPr>
          <a:xfrm>
            <a:off x="1143000" y="3644395"/>
            <a:ext cx="6858000" cy="89141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latin typeface="Arial" pitchFamily="34" charset="0"/>
              <a:cs typeface="Arial" pitchFamily="34" charset="0"/>
            </a:endParaRPr>
          </a:p>
        </p:txBody>
      </p:sp>
      <p:sp>
        <p:nvSpPr>
          <p:cNvPr id="18" name="Rectangle 3"/>
          <p:cNvSpPr txBox="1">
            <a:spLocks noChangeArrowheads="1"/>
          </p:cNvSpPr>
          <p:nvPr/>
        </p:nvSpPr>
        <p:spPr>
          <a:xfrm>
            <a:off x="2601162" y="3741121"/>
            <a:ext cx="5978760" cy="776895"/>
          </a:xfrm>
          <a:prstGeom prst="rect">
            <a:avLst/>
          </a:prstGeom>
        </p:spPr>
        <p:txBody>
          <a:bodyPr vert="horz" lIns="68580" tIns="34290" rIns="68580" bIns="34290" rtlCol="0">
            <a:noAutofit/>
          </a:bodyPr>
          <a:lstStyle/>
          <a:p>
            <a:r>
              <a:rPr lang="en-SG" sz="1300" b="1" dirty="0">
                <a:latin typeface="Arial" pitchFamily="34" charset="0"/>
                <a:cs typeface="Arial" pitchFamily="34" charset="0"/>
              </a:rPr>
              <a:t>NTU’s lush 200-hectare campus is named one of the world’s</a:t>
            </a:r>
            <a:br>
              <a:rPr lang="en-SG" sz="1300" b="1" dirty="0">
                <a:latin typeface="Arial" pitchFamily="34" charset="0"/>
                <a:cs typeface="Arial" pitchFamily="34" charset="0"/>
              </a:rPr>
            </a:br>
            <a:r>
              <a:rPr lang="en-SG" sz="1300" b="1" dirty="0">
                <a:latin typeface="Arial" pitchFamily="34" charset="0"/>
                <a:cs typeface="Arial" pitchFamily="34" charset="0"/>
              </a:rPr>
              <a:t>top 15 most beautiful campuses by the </a:t>
            </a:r>
            <a:r>
              <a:rPr lang="en-SG" sz="1300" b="1" i="1" dirty="0">
                <a:latin typeface="Arial" pitchFamily="34" charset="0"/>
                <a:cs typeface="Arial" pitchFamily="34" charset="0"/>
              </a:rPr>
              <a:t>Travel + Leisure</a:t>
            </a:r>
            <a:r>
              <a:rPr lang="en-SG" sz="1300" b="1" dirty="0">
                <a:latin typeface="Arial" pitchFamily="34" charset="0"/>
                <a:cs typeface="Arial" pitchFamily="34" charset="0"/>
              </a:rPr>
              <a:t> magazine.</a:t>
            </a:r>
            <a:endParaRPr lang="en-US" sz="1300" b="1" dirty="0">
              <a:latin typeface="Arial" pitchFamily="34" charset="0"/>
              <a:cs typeface="Arial" pitchFamily="34" charset="0"/>
            </a:endParaRPr>
          </a:p>
        </p:txBody>
      </p:sp>
      <p:grpSp>
        <p:nvGrpSpPr>
          <p:cNvPr id="19" name="Group 64"/>
          <p:cNvGrpSpPr/>
          <p:nvPr/>
        </p:nvGrpSpPr>
        <p:grpSpPr>
          <a:xfrm>
            <a:off x="1223629" y="3707926"/>
            <a:ext cx="1338854" cy="794684"/>
            <a:chOff x="128582" y="1324729"/>
            <a:chExt cx="1958460" cy="1162453"/>
          </a:xfrm>
        </p:grpSpPr>
        <p:sp>
          <p:nvSpPr>
            <p:cNvPr id="20" name="Rounded Rectangle 19"/>
            <p:cNvSpPr/>
            <p:nvPr/>
          </p:nvSpPr>
          <p:spPr>
            <a:xfrm>
              <a:off x="128582" y="1324729"/>
              <a:ext cx="1958460" cy="1162453"/>
            </a:xfrm>
            <a:prstGeom prst="roundRect">
              <a:avLst>
                <a:gd name="adj" fmla="val 1037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latin typeface="Arial" pitchFamily="34" charset="0"/>
                <a:cs typeface="Arial" pitchFamily="34" charset="0"/>
              </a:endParaRPr>
            </a:p>
          </p:txBody>
        </p:sp>
        <p:pic>
          <p:nvPicPr>
            <p:cNvPr id="26" name="Picture 2"/>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63292" y="1433709"/>
              <a:ext cx="1706766" cy="930961"/>
            </a:xfrm>
            <a:prstGeom prst="rect">
              <a:avLst/>
            </a:prstGeom>
            <a:noFill/>
            <a:effectLst>
              <a:softEdge rad="0"/>
            </a:effectLst>
          </p:spPr>
        </p:pic>
      </p:grpSp>
      <p:sp>
        <p:nvSpPr>
          <p:cNvPr id="15" name="Title 1"/>
          <p:cNvSpPr txBox="1">
            <a:spLocks/>
          </p:cNvSpPr>
          <p:nvPr/>
        </p:nvSpPr>
        <p:spPr>
          <a:xfrm>
            <a:off x="809512" y="121666"/>
            <a:ext cx="7570696"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algn="ctr"/>
            <a:r>
              <a:rPr lang="en-US" sz="2400" b="1" dirty="0">
                <a:solidFill>
                  <a:srgbClr val="181C62"/>
                </a:solidFill>
              </a:rPr>
              <a:t>Yunnan Garden Campus</a:t>
            </a:r>
          </a:p>
        </p:txBody>
      </p:sp>
    </p:spTree>
    <p:extLst>
      <p:ext uri="{BB962C8B-B14F-4D97-AF65-F5344CB8AC3E}">
        <p14:creationId xmlns:p14="http://schemas.microsoft.com/office/powerpoint/2010/main" val="202850511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546952" y="1312898"/>
            <a:ext cx="2828944" cy="1970626"/>
          </a:xfrm>
          <a:prstGeom prst="round2DiagRect">
            <a:avLst/>
          </a:prstGeom>
          <a:noFill/>
          <a:ln w="38100">
            <a:solidFill>
              <a:schemeClr val="bg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4764226" y="3447109"/>
            <a:ext cx="2767104" cy="830997"/>
          </a:xfrm>
          <a:prstGeom prst="rect">
            <a:avLst/>
          </a:prstGeom>
        </p:spPr>
        <p:txBody>
          <a:bodyPr wrap="none">
            <a:spAutoFit/>
          </a:bodyPr>
          <a:lstStyle/>
          <a:p>
            <a:pPr algn="ctr"/>
            <a:r>
              <a:rPr lang="en-US" sz="2000" b="1" dirty="0">
                <a:solidFill>
                  <a:srgbClr val="D71440"/>
                </a:solidFill>
                <a:latin typeface="Arial" panose="020B0604020202020204" pitchFamily="34" charset="0"/>
                <a:cs typeface="Arial" panose="020B0604020202020204" pitchFamily="34" charset="0"/>
              </a:rPr>
              <a:t>Novena Campus</a:t>
            </a:r>
          </a:p>
          <a:p>
            <a:pPr algn="ctr"/>
            <a:r>
              <a:rPr lang="en-US" sz="1400" dirty="0">
                <a:solidFill>
                  <a:srgbClr val="D71440"/>
                </a:solidFill>
                <a:latin typeface="Arial" panose="020B0604020202020204" pitchFamily="34" charset="0"/>
                <a:cs typeface="Arial" panose="020B0604020202020204" pitchFamily="34" charset="0"/>
              </a:rPr>
              <a:t>Brand New 20-Storey </a:t>
            </a:r>
          </a:p>
          <a:p>
            <a:pPr algn="ctr"/>
            <a:r>
              <a:rPr lang="en-US" sz="1400" dirty="0">
                <a:solidFill>
                  <a:srgbClr val="D71440"/>
                </a:solidFill>
                <a:latin typeface="Arial" panose="020B0604020202020204" pitchFamily="34" charset="0"/>
                <a:cs typeface="Arial" panose="020B0604020202020204" pitchFamily="34" charset="0"/>
              </a:rPr>
              <a:t>Clinical Sciences Building (CSB)</a:t>
            </a:r>
            <a:endParaRPr lang="en-SG" sz="1400" dirty="0">
              <a:solidFill>
                <a:srgbClr val="D71440"/>
              </a:solidFill>
              <a:latin typeface="Arial" pitchFamily="34" charset="0"/>
              <a:cs typeface="Arial" pitchFamily="34" charset="0"/>
            </a:endParaRPr>
          </a:p>
        </p:txBody>
      </p:sp>
      <p:sp>
        <p:nvSpPr>
          <p:cNvPr id="12" name="Rectangle 11"/>
          <p:cNvSpPr/>
          <p:nvPr/>
        </p:nvSpPr>
        <p:spPr>
          <a:xfrm>
            <a:off x="1693288" y="3444440"/>
            <a:ext cx="2536271" cy="830997"/>
          </a:xfrm>
          <a:prstGeom prst="rect">
            <a:avLst/>
          </a:prstGeom>
        </p:spPr>
        <p:txBody>
          <a:bodyPr wrap="none">
            <a:spAutoFit/>
          </a:bodyPr>
          <a:lstStyle/>
          <a:p>
            <a:pPr algn="ctr"/>
            <a:r>
              <a:rPr lang="en-US" sz="2000" b="1" dirty="0">
                <a:solidFill>
                  <a:srgbClr val="D71440"/>
                </a:solidFill>
                <a:latin typeface="Arial" panose="020B0604020202020204" pitchFamily="34" charset="0"/>
                <a:cs typeface="Arial" panose="020B0604020202020204" pitchFamily="34" charset="0"/>
              </a:rPr>
              <a:t>One-North Campus</a:t>
            </a:r>
          </a:p>
          <a:p>
            <a:pPr algn="ctr"/>
            <a:r>
              <a:rPr lang="en-US" sz="1400" dirty="0">
                <a:solidFill>
                  <a:srgbClr val="D71440"/>
                </a:solidFill>
                <a:latin typeface="Arial" panose="020B0604020202020204" pitchFamily="34" charset="0"/>
                <a:cs typeface="Arial" panose="020B0604020202020204" pitchFamily="34" charset="0"/>
              </a:rPr>
              <a:t>Educational and </a:t>
            </a:r>
          </a:p>
          <a:p>
            <a:pPr algn="ctr"/>
            <a:r>
              <a:rPr lang="en-US" sz="1400" dirty="0">
                <a:solidFill>
                  <a:srgbClr val="D71440"/>
                </a:solidFill>
                <a:latin typeface="Arial" panose="020B0604020202020204" pitchFamily="34" charset="0"/>
                <a:cs typeface="Arial" panose="020B0604020202020204" pitchFamily="34" charset="0"/>
              </a:rPr>
              <a:t>Alumni House Facilities</a:t>
            </a:r>
            <a:endParaRPr lang="en-SG" sz="1400" dirty="0">
              <a:solidFill>
                <a:srgbClr val="D71440"/>
              </a:solidFill>
              <a:latin typeface="Arial" pitchFamily="34" charset="0"/>
              <a:cs typeface="Arial" pitchFamily="34" charset="0"/>
            </a:endParaRPr>
          </a:p>
        </p:txBody>
      </p:sp>
      <p:pic>
        <p:nvPicPr>
          <p:cNvPr id="1029" name="Picture 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733306" y="1312897"/>
            <a:ext cx="2828944" cy="1970626"/>
          </a:xfrm>
          <a:prstGeom prst="round2DiagRect">
            <a:avLst/>
          </a:prstGeom>
          <a:noFill/>
          <a:ln w="38100">
            <a:solidFill>
              <a:schemeClr val="bg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7" name="Title 1"/>
          <p:cNvSpPr txBox="1">
            <a:spLocks/>
          </p:cNvSpPr>
          <p:nvPr/>
        </p:nvSpPr>
        <p:spPr>
          <a:xfrm>
            <a:off x="809512" y="121666"/>
            <a:ext cx="7570696"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algn="ctr"/>
            <a:r>
              <a:rPr lang="en-US" sz="2400" b="1" dirty="0">
                <a:solidFill>
                  <a:srgbClr val="181C62"/>
                </a:solidFill>
              </a:rPr>
              <a:t>One-North &amp; Novena Campuses</a:t>
            </a:r>
          </a:p>
        </p:txBody>
      </p:sp>
    </p:spTree>
    <p:extLst>
      <p:ext uri="{BB962C8B-B14F-4D97-AF65-F5344CB8AC3E}">
        <p14:creationId xmlns:p14="http://schemas.microsoft.com/office/powerpoint/2010/main" val="25753146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2407025" y="280205"/>
          <a:ext cx="6589058" cy="4426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08584" y="2655260"/>
            <a:ext cx="2701696" cy="807911"/>
          </a:xfrm>
          <a:prstGeom prst="rect">
            <a:avLst/>
          </a:prstGeom>
          <a:noFill/>
        </p:spPr>
        <p:txBody>
          <a:bodyPr wrap="none" lIns="68577" tIns="34289" rIns="68577" bIns="34289" rtlCol="0">
            <a:spAutoFit/>
          </a:bodyPr>
          <a:lstStyle/>
          <a:p>
            <a:r>
              <a:rPr lang="en-US" sz="2400" b="1" dirty="0">
                <a:solidFill>
                  <a:srgbClr val="181C62"/>
                </a:solidFill>
                <a:latin typeface="Arial"/>
                <a:ea typeface="+mj-ea"/>
                <a:cs typeface="+mj-cs"/>
              </a:rPr>
              <a:t>Comprehensive</a:t>
            </a:r>
          </a:p>
          <a:p>
            <a:r>
              <a:rPr lang="en-US" sz="2400" b="1" dirty="0">
                <a:solidFill>
                  <a:srgbClr val="D71440"/>
                </a:solidFill>
                <a:latin typeface="Arial" panose="020B0604020202020204" pitchFamily="34" charset="0"/>
                <a:cs typeface="Arial" panose="020B0604020202020204" pitchFamily="34" charset="0"/>
              </a:rPr>
              <a:t>Multi-Disciplinary</a:t>
            </a:r>
          </a:p>
        </p:txBody>
      </p:sp>
    </p:spTree>
    <p:extLst>
      <p:ext uri="{BB962C8B-B14F-4D97-AF65-F5344CB8AC3E}">
        <p14:creationId xmlns:p14="http://schemas.microsoft.com/office/powerpoint/2010/main" val="381915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NTU - 10052018 -169 copy.008.jpeg" descr="NTU - 10052018 -169 copy.008.jpe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a:ln w="12700">
            <a:miter lim="400000"/>
          </a:ln>
        </p:spPr>
      </p:pic>
      <p:sp>
        <p:nvSpPr>
          <p:cNvPr id="189" name="Shape 186"/>
          <p:cNvSpPr txBox="1"/>
          <p:nvPr/>
        </p:nvSpPr>
        <p:spPr>
          <a:xfrm>
            <a:off x="488977" y="522057"/>
            <a:ext cx="2430822" cy="1184528"/>
          </a:xfrm>
          <a:prstGeom prst="rect">
            <a:avLst/>
          </a:prstGeom>
          <a:ln w="25400">
            <a:miter lim="400000"/>
          </a:ln>
          <a:extLst>
            <a:ext uri="{C572A759-6A51-4108-AA02-DFA0A04FC94B}">
              <ma14:wrappingTextBoxFlag xmlns:ma14="http://schemas.microsoft.com/office/mac/drawingml/2011/main" xmlns="" val="1"/>
            </a:ext>
          </a:extLst>
        </p:spPr>
        <p:txBody>
          <a:bodyPr lIns="34289" tIns="34289" rIns="34289" bIns="34289" anchor="ctr"/>
          <a:lstStyle>
            <a:lvl1pPr>
              <a:lnSpc>
                <a:spcPct val="90000"/>
              </a:lnSpc>
              <a:defRPr sz="10800" spc="-324">
                <a:solidFill>
                  <a:srgbClr val="FFFFFF"/>
                </a:solidFill>
                <a:latin typeface="Arial"/>
                <a:ea typeface="Arial"/>
                <a:cs typeface="Arial"/>
                <a:sym typeface="Arial"/>
              </a:defRPr>
            </a:lvl1pPr>
          </a:lstStyle>
          <a:p>
            <a:r>
              <a:rPr sz="4050" dirty="0"/>
              <a:t>Graduate Studies </a:t>
            </a:r>
          </a:p>
        </p:txBody>
      </p:sp>
      <p:sp>
        <p:nvSpPr>
          <p:cNvPr id="190" name="Shape 301"/>
          <p:cNvSpPr txBox="1"/>
          <p:nvPr/>
        </p:nvSpPr>
        <p:spPr>
          <a:xfrm>
            <a:off x="5764102" y="1864936"/>
            <a:ext cx="2678259" cy="239807"/>
          </a:xfrm>
          <a:prstGeom prst="rect">
            <a:avLst/>
          </a:prstGeom>
          <a:ln w="25400">
            <a:miter lim="400000"/>
          </a:ln>
          <a:extLst>
            <a:ext uri="{C572A759-6A51-4108-AA02-DFA0A04FC94B}">
              <ma14:wrappingTextBoxFlag xmlns:ma14="http://schemas.microsoft.com/office/mac/drawingml/2011/main" xmlns="" val="1"/>
            </a:ext>
          </a:extLst>
        </p:spPr>
        <p:txBody>
          <a:bodyPr tIns="34290" bIns="34290"/>
          <a:lstStyle>
            <a:lvl1pPr>
              <a:defRPr sz="3200">
                <a:solidFill>
                  <a:srgbClr val="FFFFFF"/>
                </a:solidFill>
                <a:latin typeface="Arial"/>
                <a:ea typeface="Arial"/>
                <a:cs typeface="Arial"/>
                <a:sym typeface="Arial"/>
              </a:defRPr>
            </a:lvl1pPr>
          </a:lstStyle>
          <a:p>
            <a:r>
              <a:rPr sz="1200" dirty="0"/>
              <a:t>participants in 20</a:t>
            </a:r>
            <a:r>
              <a:rPr lang="en-US" sz="1200" dirty="0"/>
              <a:t>20</a:t>
            </a:r>
            <a:r>
              <a:rPr sz="1200" dirty="0"/>
              <a:t> across: </a:t>
            </a:r>
          </a:p>
        </p:txBody>
      </p:sp>
      <p:grpSp>
        <p:nvGrpSpPr>
          <p:cNvPr id="193" name="Group"/>
          <p:cNvGrpSpPr/>
          <p:nvPr/>
        </p:nvGrpSpPr>
        <p:grpSpPr>
          <a:xfrm>
            <a:off x="4471949" y="1037942"/>
            <a:ext cx="1190625" cy="1190625"/>
            <a:chOff x="0" y="0"/>
            <a:chExt cx="3175000" cy="3175000"/>
          </a:xfrm>
        </p:grpSpPr>
        <p:sp>
          <p:nvSpPr>
            <p:cNvPr id="191" name="Shape"/>
            <p:cNvSpPr/>
            <p:nvPr/>
          </p:nvSpPr>
          <p:spPr>
            <a:xfrm>
              <a:off x="686356" y="537129"/>
              <a:ext cx="1802826" cy="2105775"/>
            </a:xfrm>
            <a:custGeom>
              <a:avLst/>
              <a:gdLst/>
              <a:ahLst/>
              <a:cxnLst>
                <a:cxn ang="0">
                  <a:pos x="wd2" y="hd2"/>
                </a:cxn>
                <a:cxn ang="5400000">
                  <a:pos x="wd2" y="hd2"/>
                </a:cxn>
                <a:cxn ang="10800000">
                  <a:pos x="wd2" y="hd2"/>
                </a:cxn>
                <a:cxn ang="16200000">
                  <a:pos x="wd2" y="hd2"/>
                </a:cxn>
              </a:cxnLst>
              <a:rect l="0" t="0" r="r" b="b"/>
              <a:pathLst>
                <a:path w="21456" h="21581" extrusionOk="0">
                  <a:moveTo>
                    <a:pt x="10654" y="52"/>
                  </a:moveTo>
                  <a:lnTo>
                    <a:pt x="3716" y="2559"/>
                  </a:lnTo>
                  <a:cubicBezTo>
                    <a:pt x="3634" y="2630"/>
                    <a:pt x="3634" y="2744"/>
                    <a:pt x="3716" y="2815"/>
                  </a:cubicBezTo>
                  <a:lnTo>
                    <a:pt x="4236" y="3072"/>
                  </a:lnTo>
                  <a:lnTo>
                    <a:pt x="4204" y="3474"/>
                  </a:lnTo>
                  <a:cubicBezTo>
                    <a:pt x="4027" y="3500"/>
                    <a:pt x="3886" y="3633"/>
                    <a:pt x="3886" y="3794"/>
                  </a:cubicBezTo>
                  <a:cubicBezTo>
                    <a:pt x="3886" y="3940"/>
                    <a:pt x="4000" y="4054"/>
                    <a:pt x="4151" y="4096"/>
                  </a:cubicBezTo>
                  <a:lnTo>
                    <a:pt x="3843" y="7774"/>
                  </a:lnTo>
                  <a:lnTo>
                    <a:pt x="4257" y="8863"/>
                  </a:lnTo>
                  <a:lnTo>
                    <a:pt x="4682" y="7774"/>
                  </a:lnTo>
                  <a:lnTo>
                    <a:pt x="4374" y="4096"/>
                  </a:lnTo>
                  <a:cubicBezTo>
                    <a:pt x="4526" y="4054"/>
                    <a:pt x="4640" y="3940"/>
                    <a:pt x="4640" y="3794"/>
                  </a:cubicBezTo>
                  <a:cubicBezTo>
                    <a:pt x="4640" y="3633"/>
                    <a:pt x="4498" y="3500"/>
                    <a:pt x="4321" y="3474"/>
                  </a:cubicBezTo>
                  <a:lnTo>
                    <a:pt x="4300" y="3108"/>
                  </a:lnTo>
                  <a:lnTo>
                    <a:pt x="5022" y="3465"/>
                  </a:lnTo>
                  <a:lnTo>
                    <a:pt x="5044" y="3483"/>
                  </a:lnTo>
                  <a:lnTo>
                    <a:pt x="5628" y="3776"/>
                  </a:lnTo>
                  <a:lnTo>
                    <a:pt x="5469" y="5505"/>
                  </a:lnTo>
                  <a:lnTo>
                    <a:pt x="5522" y="5524"/>
                  </a:lnTo>
                  <a:cubicBezTo>
                    <a:pt x="5490" y="5691"/>
                    <a:pt x="5443" y="5851"/>
                    <a:pt x="5426" y="6027"/>
                  </a:cubicBezTo>
                  <a:cubicBezTo>
                    <a:pt x="5328" y="6377"/>
                    <a:pt x="5277" y="6741"/>
                    <a:pt x="5277" y="7116"/>
                  </a:cubicBezTo>
                  <a:cubicBezTo>
                    <a:pt x="5271" y="7117"/>
                    <a:pt x="5272" y="7124"/>
                    <a:pt x="5267" y="7125"/>
                  </a:cubicBezTo>
                  <a:cubicBezTo>
                    <a:pt x="4891" y="7181"/>
                    <a:pt x="4720" y="7873"/>
                    <a:pt x="4884" y="8671"/>
                  </a:cubicBezTo>
                  <a:cubicBezTo>
                    <a:pt x="5036" y="9406"/>
                    <a:pt x="5414" y="9974"/>
                    <a:pt x="5766" y="10016"/>
                  </a:cubicBezTo>
                  <a:cubicBezTo>
                    <a:pt x="6215" y="11062"/>
                    <a:pt x="6929" y="12081"/>
                    <a:pt x="7806" y="12825"/>
                  </a:cubicBezTo>
                  <a:cubicBezTo>
                    <a:pt x="8303" y="13246"/>
                    <a:pt x="8844" y="13575"/>
                    <a:pt x="9432" y="13777"/>
                  </a:cubicBezTo>
                  <a:cubicBezTo>
                    <a:pt x="9835" y="13915"/>
                    <a:pt x="10263" y="13996"/>
                    <a:pt x="10696" y="13996"/>
                  </a:cubicBezTo>
                  <a:cubicBezTo>
                    <a:pt x="11129" y="13996"/>
                    <a:pt x="11546" y="13915"/>
                    <a:pt x="11950" y="13777"/>
                  </a:cubicBezTo>
                  <a:cubicBezTo>
                    <a:pt x="12558" y="13567"/>
                    <a:pt x="13130" y="13222"/>
                    <a:pt x="13639" y="12779"/>
                  </a:cubicBezTo>
                  <a:cubicBezTo>
                    <a:pt x="14496" y="12038"/>
                    <a:pt x="15187" y="11035"/>
                    <a:pt x="15626" y="10007"/>
                  </a:cubicBezTo>
                  <a:cubicBezTo>
                    <a:pt x="15965" y="9921"/>
                    <a:pt x="16322" y="9373"/>
                    <a:pt x="16465" y="8671"/>
                  </a:cubicBezTo>
                  <a:cubicBezTo>
                    <a:pt x="16622" y="7910"/>
                    <a:pt x="16475" y="7244"/>
                    <a:pt x="16136" y="7134"/>
                  </a:cubicBezTo>
                  <a:cubicBezTo>
                    <a:pt x="16149" y="6948"/>
                    <a:pt x="16148" y="6759"/>
                    <a:pt x="16147" y="6567"/>
                  </a:cubicBezTo>
                  <a:cubicBezTo>
                    <a:pt x="16145" y="5811"/>
                    <a:pt x="15998" y="5149"/>
                    <a:pt x="15732" y="4572"/>
                  </a:cubicBezTo>
                  <a:lnTo>
                    <a:pt x="15658" y="3932"/>
                  </a:lnTo>
                  <a:lnTo>
                    <a:pt x="16264" y="3630"/>
                  </a:lnTo>
                  <a:lnTo>
                    <a:pt x="16582" y="3465"/>
                  </a:lnTo>
                  <a:lnTo>
                    <a:pt x="17889" y="2815"/>
                  </a:lnTo>
                  <a:cubicBezTo>
                    <a:pt x="17974" y="2745"/>
                    <a:pt x="17971" y="2630"/>
                    <a:pt x="17889" y="2559"/>
                  </a:cubicBezTo>
                  <a:lnTo>
                    <a:pt x="10951" y="52"/>
                  </a:lnTo>
                  <a:cubicBezTo>
                    <a:pt x="10869" y="-18"/>
                    <a:pt x="10735" y="-18"/>
                    <a:pt x="10654" y="52"/>
                  </a:cubicBezTo>
                  <a:close/>
                  <a:moveTo>
                    <a:pt x="7413" y="6137"/>
                  </a:moveTo>
                  <a:lnTo>
                    <a:pt x="9814" y="6905"/>
                  </a:lnTo>
                  <a:cubicBezTo>
                    <a:pt x="10797" y="7240"/>
                    <a:pt x="10797" y="7240"/>
                    <a:pt x="11780" y="6905"/>
                  </a:cubicBezTo>
                  <a:lnTo>
                    <a:pt x="13703" y="6311"/>
                  </a:lnTo>
                  <a:cubicBezTo>
                    <a:pt x="13838" y="6373"/>
                    <a:pt x="13973" y="6440"/>
                    <a:pt x="14107" y="6494"/>
                  </a:cubicBezTo>
                  <a:cubicBezTo>
                    <a:pt x="14097" y="6392"/>
                    <a:pt x="14057" y="6313"/>
                    <a:pt x="14011" y="6219"/>
                  </a:cubicBezTo>
                  <a:lnTo>
                    <a:pt x="14224" y="6155"/>
                  </a:lnTo>
                  <a:cubicBezTo>
                    <a:pt x="14540" y="6478"/>
                    <a:pt x="14839" y="6968"/>
                    <a:pt x="15084" y="7774"/>
                  </a:cubicBezTo>
                  <a:cubicBezTo>
                    <a:pt x="15085" y="7778"/>
                    <a:pt x="15084" y="7780"/>
                    <a:pt x="15084" y="7784"/>
                  </a:cubicBezTo>
                  <a:lnTo>
                    <a:pt x="15095" y="7784"/>
                  </a:lnTo>
                  <a:cubicBezTo>
                    <a:pt x="15164" y="7737"/>
                    <a:pt x="15229" y="7709"/>
                    <a:pt x="15297" y="7720"/>
                  </a:cubicBezTo>
                  <a:cubicBezTo>
                    <a:pt x="15314" y="7722"/>
                    <a:pt x="15335" y="7731"/>
                    <a:pt x="15350" y="7738"/>
                  </a:cubicBezTo>
                  <a:cubicBezTo>
                    <a:pt x="15569" y="7827"/>
                    <a:pt x="15667" y="8265"/>
                    <a:pt x="15562" y="8772"/>
                  </a:cubicBezTo>
                  <a:cubicBezTo>
                    <a:pt x="15482" y="9160"/>
                    <a:pt x="15302" y="9486"/>
                    <a:pt x="15116" y="9623"/>
                  </a:cubicBezTo>
                  <a:cubicBezTo>
                    <a:pt x="15041" y="9677"/>
                    <a:pt x="14965" y="9698"/>
                    <a:pt x="14893" y="9687"/>
                  </a:cubicBezTo>
                  <a:cubicBezTo>
                    <a:pt x="14852" y="9681"/>
                    <a:pt x="14820" y="9668"/>
                    <a:pt x="14787" y="9641"/>
                  </a:cubicBezTo>
                  <a:cubicBezTo>
                    <a:pt x="14380" y="10737"/>
                    <a:pt x="13597" y="11832"/>
                    <a:pt x="12619" y="12496"/>
                  </a:cubicBezTo>
                  <a:cubicBezTo>
                    <a:pt x="12036" y="12891"/>
                    <a:pt x="11388" y="13136"/>
                    <a:pt x="10696" y="13136"/>
                  </a:cubicBezTo>
                  <a:cubicBezTo>
                    <a:pt x="10018" y="13136"/>
                    <a:pt x="9367" y="12895"/>
                    <a:pt x="8794" y="12514"/>
                  </a:cubicBezTo>
                  <a:cubicBezTo>
                    <a:pt x="7798" y="11853"/>
                    <a:pt x="7018" y="10752"/>
                    <a:pt x="6605" y="9641"/>
                  </a:cubicBezTo>
                  <a:cubicBezTo>
                    <a:pt x="6572" y="9668"/>
                    <a:pt x="6530" y="9681"/>
                    <a:pt x="6489" y="9687"/>
                  </a:cubicBezTo>
                  <a:cubicBezTo>
                    <a:pt x="6404" y="9700"/>
                    <a:pt x="6319" y="9668"/>
                    <a:pt x="6234" y="9595"/>
                  </a:cubicBezTo>
                  <a:cubicBezTo>
                    <a:pt x="6061" y="9445"/>
                    <a:pt x="5906" y="9135"/>
                    <a:pt x="5830" y="8772"/>
                  </a:cubicBezTo>
                  <a:cubicBezTo>
                    <a:pt x="5824" y="8747"/>
                    <a:pt x="5813" y="8732"/>
                    <a:pt x="5809" y="8708"/>
                  </a:cubicBezTo>
                  <a:cubicBezTo>
                    <a:pt x="5814" y="8455"/>
                    <a:pt x="5832" y="8201"/>
                    <a:pt x="5851" y="7957"/>
                  </a:cubicBezTo>
                  <a:cubicBezTo>
                    <a:pt x="5888" y="7864"/>
                    <a:pt x="5937" y="7795"/>
                    <a:pt x="6000" y="7756"/>
                  </a:cubicBezTo>
                  <a:cubicBezTo>
                    <a:pt x="6026" y="7739"/>
                    <a:pt x="6055" y="7724"/>
                    <a:pt x="6085" y="7720"/>
                  </a:cubicBezTo>
                  <a:cubicBezTo>
                    <a:pt x="6155" y="7709"/>
                    <a:pt x="6226" y="7734"/>
                    <a:pt x="6297" y="7784"/>
                  </a:cubicBezTo>
                  <a:cubicBezTo>
                    <a:pt x="6297" y="7779"/>
                    <a:pt x="6297" y="7780"/>
                    <a:pt x="6297" y="7774"/>
                  </a:cubicBezTo>
                  <a:cubicBezTo>
                    <a:pt x="6316" y="7621"/>
                    <a:pt x="6511" y="6598"/>
                    <a:pt x="7413" y="6137"/>
                  </a:cubicBezTo>
                  <a:close/>
                  <a:moveTo>
                    <a:pt x="6754" y="13841"/>
                  </a:moveTo>
                  <a:cubicBezTo>
                    <a:pt x="6139" y="14008"/>
                    <a:pt x="4986" y="13931"/>
                    <a:pt x="4034" y="14124"/>
                  </a:cubicBezTo>
                  <a:cubicBezTo>
                    <a:pt x="3550" y="14222"/>
                    <a:pt x="1309" y="14347"/>
                    <a:pt x="92" y="17976"/>
                  </a:cubicBezTo>
                  <a:cubicBezTo>
                    <a:pt x="-72" y="18469"/>
                    <a:pt x="-16" y="19001"/>
                    <a:pt x="252" y="19440"/>
                  </a:cubicBezTo>
                  <a:cubicBezTo>
                    <a:pt x="1248" y="21075"/>
                    <a:pt x="6490" y="21582"/>
                    <a:pt x="10728" y="21581"/>
                  </a:cubicBezTo>
                  <a:cubicBezTo>
                    <a:pt x="14966" y="21582"/>
                    <a:pt x="20207" y="21074"/>
                    <a:pt x="21204" y="19440"/>
                  </a:cubicBezTo>
                  <a:cubicBezTo>
                    <a:pt x="21472" y="18999"/>
                    <a:pt x="21528" y="18469"/>
                    <a:pt x="21364" y="17976"/>
                  </a:cubicBezTo>
                  <a:cubicBezTo>
                    <a:pt x="20146" y="14346"/>
                    <a:pt x="17896" y="14223"/>
                    <a:pt x="17411" y="14124"/>
                  </a:cubicBezTo>
                  <a:cubicBezTo>
                    <a:pt x="16459" y="13931"/>
                    <a:pt x="15308" y="14007"/>
                    <a:pt x="14691" y="13841"/>
                  </a:cubicBezTo>
                  <a:cubicBezTo>
                    <a:pt x="14619" y="14365"/>
                    <a:pt x="12867" y="16091"/>
                    <a:pt x="11716" y="17171"/>
                  </a:cubicBezTo>
                  <a:lnTo>
                    <a:pt x="11217" y="15506"/>
                  </a:lnTo>
                  <a:cubicBezTo>
                    <a:pt x="11592" y="15314"/>
                    <a:pt x="11674" y="14887"/>
                    <a:pt x="11674" y="14536"/>
                  </a:cubicBezTo>
                  <a:lnTo>
                    <a:pt x="9782" y="14536"/>
                  </a:lnTo>
                  <a:cubicBezTo>
                    <a:pt x="9782" y="14884"/>
                    <a:pt x="9862" y="15303"/>
                    <a:pt x="10229" y="15497"/>
                  </a:cubicBezTo>
                  <a:lnTo>
                    <a:pt x="9740" y="17171"/>
                  </a:lnTo>
                  <a:cubicBezTo>
                    <a:pt x="8589" y="16092"/>
                    <a:pt x="6827" y="14365"/>
                    <a:pt x="6754" y="13841"/>
                  </a:cubicBezTo>
                  <a:close/>
                </a:path>
              </a:pathLst>
            </a:custGeom>
            <a:solidFill>
              <a:srgbClr val="FFFFFF"/>
            </a:solidFill>
            <a:ln w="25400" cap="flat">
              <a:noFill/>
              <a:miter lim="400000"/>
            </a:ln>
            <a:effectLst/>
          </p:spPr>
          <p:txBody>
            <a:bodyPr wrap="square" lIns="28575" tIns="28575" rIns="28575" bIns="28575" numCol="1" anchor="ctr">
              <a:noAutofit/>
            </a:bodyPr>
            <a:lstStyle/>
            <a:p>
              <a:pPr algn="ctr">
                <a:defRPr sz="6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92" name="Circle"/>
            <p:cNvSpPr/>
            <p:nvPr/>
          </p:nvSpPr>
          <p:spPr>
            <a:xfrm>
              <a:off x="0" y="0"/>
              <a:ext cx="3175001" cy="3175001"/>
            </a:xfrm>
            <a:prstGeom prst="ellipse">
              <a:avLst/>
            </a:prstGeom>
            <a:noFill/>
            <a:ln w="50800" cap="flat">
              <a:solidFill>
                <a:srgbClr val="FFFFFF"/>
              </a:solidFill>
              <a:prstDash val="solid"/>
              <a:miter lim="400000"/>
            </a:ln>
            <a:effectLst/>
          </p:spPr>
          <p:txBody>
            <a:bodyPr wrap="square" lIns="34290" tIns="34290" rIns="34290" bIns="34290" numCol="1" anchor="ctr">
              <a:noAutofit/>
            </a:bodyPr>
            <a:lstStyle/>
            <a:p>
              <a:endParaRPr sz="675"/>
            </a:p>
          </p:txBody>
        </p:sp>
      </p:grpSp>
      <p:sp>
        <p:nvSpPr>
          <p:cNvPr id="194" name="900+"/>
          <p:cNvSpPr txBox="1"/>
          <p:nvPr/>
        </p:nvSpPr>
        <p:spPr>
          <a:xfrm>
            <a:off x="5764102" y="1309721"/>
            <a:ext cx="1424555" cy="647066"/>
          </a:xfrm>
          <a:prstGeom prst="rect">
            <a:avLst/>
          </a:prstGeom>
          <a:ln w="25400">
            <a:miter lim="400000"/>
          </a:ln>
          <a:extLst>
            <a:ext uri="{C572A759-6A51-4108-AA02-DFA0A04FC94B}">
              <ma14:wrappingTextBoxFlag xmlns:ma14="http://schemas.microsoft.com/office/mac/drawingml/2011/main" xmlns="" val="1"/>
            </a:ext>
          </a:extLst>
        </p:spPr>
        <p:txBody>
          <a:bodyPr tIns="34290" bIns="34290"/>
          <a:lstStyle/>
          <a:p>
            <a:pPr>
              <a:defRPr sz="10800" b="1" spc="-215">
                <a:solidFill>
                  <a:srgbClr val="FFFFFF"/>
                </a:solidFill>
                <a:latin typeface="Arial"/>
                <a:ea typeface="Arial"/>
                <a:cs typeface="Arial"/>
                <a:sym typeface="Arial"/>
              </a:defRPr>
            </a:pPr>
            <a:r>
              <a:rPr sz="4050"/>
              <a:t>900</a:t>
            </a:r>
            <a:r>
              <a:rPr sz="2250" spc="-45"/>
              <a:t>+</a:t>
            </a:r>
          </a:p>
        </p:txBody>
      </p:sp>
      <p:sp>
        <p:nvSpPr>
          <p:cNvPr id="3" name="TextBox 2"/>
          <p:cNvSpPr txBox="1"/>
          <p:nvPr/>
        </p:nvSpPr>
        <p:spPr>
          <a:xfrm>
            <a:off x="335320" y="3341825"/>
            <a:ext cx="2586446"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t">
            <a:spAutoFit/>
          </a:bodyPr>
          <a:lstStyle/>
          <a:p>
            <a:pPr marL="171450" indent="-171450" defTabSz="342900" hangingPunct="0">
              <a:buFont typeface="Arial" panose="020B0604020202020204" pitchFamily="34" charset="0"/>
              <a:buChar char="•"/>
            </a:pPr>
            <a:r>
              <a:rPr lang="en-US" sz="1050" b="1" dirty="0">
                <a:solidFill>
                  <a:schemeClr val="tx1">
                    <a:lumMod val="65000"/>
                    <a:lumOff val="35000"/>
                  </a:schemeClr>
                </a:solidFill>
                <a:latin typeface="Arial" panose="020B0604020202020204" pitchFamily="34" charset="0"/>
                <a:cs typeface="Arial" panose="020B0604020202020204" pitchFamily="34" charset="0"/>
                <a:sym typeface="Calibri"/>
              </a:rPr>
              <a:t>Nanyang MBA</a:t>
            </a:r>
          </a:p>
          <a:p>
            <a:pPr marL="171450" indent="-171450" defTabSz="342900" hangingPunct="0">
              <a:buFont typeface="Arial" panose="020B0604020202020204" pitchFamily="34" charset="0"/>
              <a:buChar char="•"/>
            </a:pPr>
            <a:r>
              <a:rPr lang="en-US" sz="1050" b="1" dirty="0">
                <a:solidFill>
                  <a:schemeClr val="tx1">
                    <a:lumMod val="65000"/>
                    <a:lumOff val="35000"/>
                  </a:schemeClr>
                </a:solidFill>
                <a:latin typeface="Arial" panose="020B0604020202020204" pitchFamily="34" charset="0"/>
                <a:cs typeface="Arial" panose="020B0604020202020204" pitchFamily="34" charset="0"/>
              </a:rPr>
              <a:t>Nanyang Professional MBA</a:t>
            </a:r>
          </a:p>
          <a:p>
            <a:pPr marL="171450" indent="-171450" defTabSz="342900" hangingPunct="0">
              <a:buFont typeface="Arial" panose="020B0604020202020204" pitchFamily="34" charset="0"/>
              <a:buChar char="•"/>
            </a:pPr>
            <a:r>
              <a:rPr lang="en-US" sz="1050" b="1" dirty="0">
                <a:solidFill>
                  <a:schemeClr val="tx1">
                    <a:lumMod val="65000"/>
                    <a:lumOff val="35000"/>
                  </a:schemeClr>
                </a:solidFill>
                <a:latin typeface="Arial" panose="020B0604020202020204" pitchFamily="34" charset="0"/>
                <a:cs typeface="Arial" panose="020B0604020202020204" pitchFamily="34" charset="0"/>
                <a:sym typeface="Calibri"/>
              </a:rPr>
              <a:t>Nanyang Executive MBA</a:t>
            </a:r>
          </a:p>
          <a:p>
            <a:pPr marL="171450" indent="-171450" defTabSz="342900" hangingPunct="0">
              <a:buFont typeface="Arial" panose="020B0604020202020204" pitchFamily="34" charset="0"/>
              <a:buChar char="•"/>
            </a:pPr>
            <a:r>
              <a:rPr lang="en-US" sz="1050" b="1" dirty="0">
                <a:solidFill>
                  <a:schemeClr val="tx1">
                    <a:lumMod val="65000"/>
                    <a:lumOff val="35000"/>
                  </a:schemeClr>
                </a:solidFill>
                <a:latin typeface="Arial" panose="020B0604020202020204" pitchFamily="34" charset="0"/>
                <a:cs typeface="Arial" panose="020B0604020202020204" pitchFamily="34" charset="0"/>
              </a:rPr>
              <a:t>Nanyang Fellows MBA</a:t>
            </a:r>
          </a:p>
          <a:p>
            <a:pPr marL="171450" indent="-171450" defTabSz="342900" hangingPunct="0">
              <a:buFont typeface="Arial" panose="020B0604020202020204" pitchFamily="34" charset="0"/>
              <a:buChar char="•"/>
            </a:pPr>
            <a:r>
              <a:rPr lang="en-US" sz="1050" b="1" dirty="0">
                <a:solidFill>
                  <a:schemeClr val="tx1">
                    <a:lumMod val="65000"/>
                    <a:lumOff val="35000"/>
                  </a:schemeClr>
                </a:solidFill>
                <a:latin typeface="Arial" panose="020B0604020202020204" pitchFamily="34" charset="0"/>
                <a:cs typeface="Arial" panose="020B0604020202020204" pitchFamily="34" charset="0"/>
              </a:rPr>
              <a:t>MSc Accountancy</a:t>
            </a:r>
          </a:p>
          <a:p>
            <a:pPr marL="171450" indent="-171450" defTabSz="342900" hangingPunct="0">
              <a:buFont typeface="Arial" panose="020B0604020202020204" pitchFamily="34" charset="0"/>
              <a:buChar char="•"/>
            </a:pPr>
            <a:r>
              <a:rPr lang="en-US" sz="1050" b="1" dirty="0">
                <a:solidFill>
                  <a:schemeClr val="tx1">
                    <a:lumMod val="65000"/>
                    <a:lumOff val="35000"/>
                  </a:schemeClr>
                </a:solidFill>
                <a:latin typeface="Arial" panose="020B0604020202020204" pitchFamily="34" charset="0"/>
                <a:cs typeface="Arial" panose="020B0604020202020204" pitchFamily="34" charset="0"/>
              </a:rPr>
              <a:t>MSc Business Analytics</a:t>
            </a:r>
          </a:p>
          <a:p>
            <a:pPr marL="171450" indent="-171450" defTabSz="342900" hangingPunct="0">
              <a:buFont typeface="Arial" panose="020B0604020202020204" pitchFamily="34" charset="0"/>
              <a:buChar char="•"/>
            </a:pPr>
            <a:endParaRPr lang="en-SG" sz="1050" b="1" dirty="0">
              <a:solidFill>
                <a:schemeClr val="tx1">
                  <a:lumMod val="65000"/>
                  <a:lumOff val="35000"/>
                </a:schemeClr>
              </a:solidFill>
              <a:latin typeface="Arial" panose="020B0604020202020204" pitchFamily="34" charset="0"/>
              <a:cs typeface="Arial" panose="020B0604020202020204" pitchFamily="34" charset="0"/>
              <a:sym typeface="Calibri"/>
            </a:endParaRPr>
          </a:p>
        </p:txBody>
      </p:sp>
      <p:sp>
        <p:nvSpPr>
          <p:cNvPr id="13" name="TextBox 12"/>
          <p:cNvSpPr txBox="1"/>
          <p:nvPr/>
        </p:nvSpPr>
        <p:spPr>
          <a:xfrm>
            <a:off x="3072083" y="3338118"/>
            <a:ext cx="5965591" cy="103874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34290" rIns="34290" bIns="34290" numCol="1" spcCol="38100" rtlCol="0" anchor="t">
            <a:spAutoFit/>
          </a:bodyPr>
          <a:lstStyle/>
          <a:p>
            <a:pPr marL="171450" indent="-171450" defTabSz="342900" hangingPunct="0">
              <a:buFont typeface="Arial" panose="020B0604020202020204" pitchFamily="34" charset="0"/>
              <a:buChar char="•"/>
            </a:pPr>
            <a:r>
              <a:rPr lang="en-US" sz="1050" b="1" dirty="0">
                <a:solidFill>
                  <a:schemeClr val="tx1">
                    <a:lumMod val="65000"/>
                    <a:lumOff val="35000"/>
                  </a:schemeClr>
                </a:solidFill>
                <a:latin typeface="Arial" panose="020B0604020202020204" pitchFamily="34" charset="0"/>
                <a:cs typeface="Arial" panose="020B0604020202020204" pitchFamily="34" charset="0"/>
              </a:rPr>
              <a:t>MSc Financial Engineering</a:t>
            </a:r>
          </a:p>
          <a:p>
            <a:pPr marL="171450" indent="-171450" defTabSz="342900" hangingPunct="0">
              <a:buFont typeface="Arial" panose="020B0604020202020204" pitchFamily="34" charset="0"/>
              <a:buChar char="•"/>
            </a:pPr>
            <a:r>
              <a:rPr lang="en-US" sz="1050" b="1" dirty="0">
                <a:solidFill>
                  <a:schemeClr val="tx1">
                    <a:lumMod val="65000"/>
                    <a:lumOff val="35000"/>
                  </a:schemeClr>
                </a:solidFill>
                <a:latin typeface="Arial" panose="020B0604020202020204" pitchFamily="34" charset="0"/>
                <a:cs typeface="Arial" panose="020B0604020202020204" pitchFamily="34" charset="0"/>
              </a:rPr>
              <a:t>MSc Marketing Science</a:t>
            </a:r>
          </a:p>
          <a:p>
            <a:pPr marL="171450" indent="-171450" defTabSz="342900" hangingPunct="0">
              <a:buFont typeface="Arial" panose="020B0604020202020204" pitchFamily="34" charset="0"/>
              <a:buChar char="•"/>
            </a:pPr>
            <a:r>
              <a:rPr lang="en-US" sz="1050" b="1" dirty="0">
                <a:solidFill>
                  <a:schemeClr val="tx1">
                    <a:lumMod val="65000"/>
                    <a:lumOff val="35000"/>
                  </a:schemeClr>
                </a:solidFill>
                <a:latin typeface="Arial" panose="020B0604020202020204" pitchFamily="34" charset="0"/>
                <a:cs typeface="Arial" panose="020B0604020202020204" pitchFamily="34" charset="0"/>
              </a:rPr>
              <a:t>PhD</a:t>
            </a:r>
          </a:p>
          <a:p>
            <a:pPr marL="171450" indent="-171450" defTabSz="342900" hangingPunct="0">
              <a:buFont typeface="Arial" panose="020B0604020202020204" pitchFamily="34" charset="0"/>
              <a:buChar char="•"/>
            </a:pPr>
            <a:r>
              <a:rPr lang="en-US" sz="1050" b="1" dirty="0">
                <a:solidFill>
                  <a:schemeClr val="tx1">
                    <a:lumMod val="65000"/>
                    <a:lumOff val="35000"/>
                  </a:schemeClr>
                </a:solidFill>
                <a:latin typeface="Arial" panose="020B0604020202020204" pitchFamily="34" charset="0"/>
                <a:cs typeface="Arial" panose="020B0604020202020204" pitchFamily="34" charset="0"/>
              </a:rPr>
              <a:t>Nanyang Executive Education (Chinese and English)</a:t>
            </a:r>
          </a:p>
          <a:p>
            <a:pPr marL="171450" indent="-171450" defTabSz="342900" hangingPunct="0">
              <a:buFont typeface="Arial" panose="020B0604020202020204" pitchFamily="34" charset="0"/>
              <a:buChar char="•"/>
            </a:pPr>
            <a:r>
              <a:rPr lang="en-US" sz="1050" b="1" dirty="0">
                <a:solidFill>
                  <a:schemeClr val="tx1">
                    <a:lumMod val="65000"/>
                    <a:lumOff val="35000"/>
                  </a:schemeClr>
                </a:solidFill>
                <a:latin typeface="Arial" panose="020B0604020202020204" pitchFamily="34" charset="0"/>
                <a:cs typeface="Arial" panose="020B0604020202020204" pitchFamily="34" charset="0"/>
              </a:rPr>
              <a:t>Chinese </a:t>
            </a:r>
            <a:r>
              <a:rPr lang="en-US" sz="1050" b="1" dirty="0" err="1">
                <a:solidFill>
                  <a:schemeClr val="tx1">
                    <a:lumMod val="65000"/>
                    <a:lumOff val="35000"/>
                  </a:schemeClr>
                </a:solidFill>
                <a:latin typeface="Arial" panose="020B0604020202020204" pitchFamily="34" charset="0"/>
                <a:cs typeface="Arial" panose="020B0604020202020204" pitchFamily="34" charset="0"/>
              </a:rPr>
              <a:t>programmes</a:t>
            </a:r>
            <a:r>
              <a:rPr lang="en-US" sz="1050" b="1" dirty="0">
                <a:solidFill>
                  <a:schemeClr val="tx1">
                    <a:lumMod val="65000"/>
                    <a:lumOff val="35000"/>
                  </a:schemeClr>
                </a:solidFill>
                <a:latin typeface="Arial" panose="020B0604020202020204" pitchFamily="34" charset="0"/>
                <a:cs typeface="Arial" panose="020B0604020202020204" pitchFamily="34" charset="0"/>
              </a:rPr>
              <a:t>: EMBA (Chinese), MSc Finance (English and Chinese), Nanyang-Peking MSc Finance (English &amp; Chinese), Executive </a:t>
            </a:r>
            <a:r>
              <a:rPr lang="en-US" sz="1050" b="1" dirty="0" err="1">
                <a:solidFill>
                  <a:schemeClr val="tx1">
                    <a:lumMod val="65000"/>
                    <a:lumOff val="35000"/>
                  </a:schemeClr>
                </a:solidFill>
                <a:latin typeface="Arial" panose="020B0604020202020204" pitchFamily="34" charset="0"/>
                <a:cs typeface="Arial" panose="020B0604020202020204" pitchFamily="34" charset="0"/>
              </a:rPr>
              <a:t>Programmes</a:t>
            </a:r>
            <a:r>
              <a:rPr lang="en-US" sz="1050" b="1" dirty="0">
                <a:solidFill>
                  <a:schemeClr val="tx1">
                    <a:lumMod val="65000"/>
                    <a:lumOff val="35000"/>
                  </a:schemeClr>
                </a:solidFill>
                <a:latin typeface="Arial" panose="020B0604020202020204" pitchFamily="34" charset="0"/>
                <a:cs typeface="Arial" panose="020B0604020202020204" pitchFamily="34" charset="0"/>
              </a:rPr>
              <a:t> (Chinese)</a:t>
            </a:r>
            <a:endParaRPr lang="en-US" sz="1050" b="1" dirty="0">
              <a:solidFill>
                <a:schemeClr val="tx1">
                  <a:lumMod val="65000"/>
                  <a:lumOff val="35000"/>
                </a:schemeClr>
              </a:solidFill>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111253911"/>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86F0A7-9BA5-4B80-AE31-7BBD9B7EDBB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4180E0E6-8DD4-48F0-959F-9ACCE01F80FB}">
  <ds:schemaRefs>
    <ds:schemaRef ds:uri="http://schemas.microsoft.com/sharepoint/v3/contenttype/forms"/>
  </ds:schemaRefs>
</ds:datastoreItem>
</file>

<file path=customXml/itemProps3.xml><?xml version="1.0" encoding="utf-8"?>
<ds:datastoreItem xmlns:ds="http://schemas.openxmlformats.org/officeDocument/2006/customXml" ds:itemID="{FC4361A8-47AE-44FA-9991-FFCB95F95B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1194</TotalTime>
  <Words>2664</Words>
  <Application>Microsoft Office PowerPoint</Application>
  <PresentationFormat>On-screen Show (16:9)</PresentationFormat>
  <Paragraphs>497</Paragraphs>
  <Slides>49</Slides>
  <Notes>16</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Gill Sans</vt:lpstr>
      <vt:lpstr>Helvetica Neue</vt:lpstr>
      <vt:lpstr>PF DinText Pro</vt:lpstr>
      <vt:lpstr>PF DinText Pro Medium</vt:lpstr>
      <vt:lpstr>Arial</vt:lpstr>
      <vt:lpstr>Arial Narrow</vt:lpstr>
      <vt:lpstr>Calibri</vt:lpstr>
      <vt:lpstr>Times New Roman</vt:lpstr>
      <vt:lpstr>Wingdings</vt:lpstr>
      <vt:lpstr>Office Theme</vt:lpstr>
      <vt:lpstr>PowerPoint Presentation</vt:lpstr>
      <vt:lpstr>PowerPoint Presentation</vt:lpstr>
      <vt:lpstr>PowerPoint Presentation</vt:lpstr>
      <vt:lpstr>PowerPoint Presentation</vt:lpstr>
      <vt:lpstr>  NTU:   A Top-Performing University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Powerful Alumni Network</vt:lpstr>
      <vt:lpstr>PowerPoint Presentation</vt:lpstr>
      <vt:lpstr>PowerPoint Presentation</vt:lpstr>
      <vt:lpstr>PowerPoint Presentation</vt:lpstr>
      <vt:lpstr>PowerPoint Presentation</vt:lpstr>
      <vt:lpstr>Admissions Requirements &amp; Tuition Fee</vt:lpstr>
      <vt:lpstr>PowerPoint Presentation</vt:lpstr>
      <vt:lpstr>PowerPoint Presentation</vt:lpstr>
      <vt:lpstr>PowerPoint Presentation</vt:lpstr>
      <vt:lpstr>Career in Singapore</vt:lpstr>
      <vt:lpstr>PowerPoint Presentation</vt:lpstr>
      <vt:lpstr>Singapore GDP</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Presenatation Title</dc:title>
  <dc:creator>B Elzer</dc:creator>
  <cp:lastModifiedBy>Teik Toe Teoh</cp:lastModifiedBy>
  <cp:revision>35</cp:revision>
  <dcterms:created xsi:type="dcterms:W3CDTF">2017-05-14T01:29:56Z</dcterms:created>
  <dcterms:modified xsi:type="dcterms:W3CDTF">2021-01-24T02:29:28Z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0x010100E28E816AC679FF4C86C22834E825BD05</vt:lpwstr>
  </property>
</Properties>
</file>